
<file path=[Content_Types].xml><?xml version="1.0" encoding="utf-8"?>
<Types xmlns="http://schemas.openxmlformats.org/package/2006/content-types">
  <Default ContentType="image/x-emf" Extension="emf"/>
  <Default ContentType="image/gif" Extension="gi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9" r:id="rId13"/>
    <p:sldId id="260" r:id="rId14"/>
    <p:sldId id="261" r:id="rId15"/>
    <p:sldId id="262" r:id="rId16"/>
    <p:sldId id="263" r:id="rId17"/>
    <p:sldId id="264" r:id="rId18"/>
    <p:sldId id="265" r:id="rId19"/>
    <p:sldId id="266" r:id="rId20"/>
    <p:sldId id="267" r:id="rId21"/>
    <p:sldId id="268" r:id="rId22"/>
    <p:sldId id="269" r:id="rId23"/>
    <p:sldId id="271" r:id="rId25"/>
    <p:sldId id="272" r:id="rId26"/>
    <p:sldId id="274" r:id="rId28"/>
    <p:sldId id="276" r:id="rId30"/>
    <p:sldId id="278" r:id="rId32"/>
    <p:sldId id="280" r:id="rId34"/>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3" Target="slides/slide4.xml" Type="http://schemas.openxmlformats.org/officeDocument/2006/relationships/slide"/><Relationship Id="rId14" Target="slides/slide3.xml" Type="http://schemas.openxmlformats.org/officeDocument/2006/relationships/slide"/><Relationship Id="rId15" Target="slides/slide5.xml" Type="http://schemas.openxmlformats.org/officeDocument/2006/relationships/slide"/><Relationship Id="rId16" Target="slides/slide6.xml" Type="http://schemas.openxmlformats.org/officeDocument/2006/relationships/slide"/><Relationship Id="rId17" Target="slides/slide7.xml" Type="http://schemas.openxmlformats.org/officeDocument/2006/relationships/slide"/><Relationship Id="rId18" Target="slides/slide8.xml" Type="http://schemas.openxmlformats.org/officeDocument/2006/relationships/slide"/><Relationship Id="rId19" Target="slides/slide9.xml" Type="http://schemas.openxmlformats.org/officeDocument/2006/relationships/slide"/><Relationship Id="rId20" Target="slides/slide10.xml" Type="http://schemas.openxmlformats.org/officeDocument/2006/relationships/slide"/><Relationship Id="rId21" Target="slides/slide11.xml" Type="http://schemas.openxmlformats.org/officeDocument/2006/relationships/slide"/><Relationship Id="rId22" Target="slides/slide12.xml" Type="http://schemas.openxmlformats.org/officeDocument/2006/relationships/slide"/><Relationship Id="rId23" Target="slides/slide13.xml" Type="http://schemas.openxmlformats.org/officeDocument/2006/relationships/slide"/><Relationship Id="rId25" Target="slides/slide15.xml" Type="http://schemas.openxmlformats.org/officeDocument/2006/relationships/slide"/><Relationship Id="rId26" Target="slides/slide14.xml" Type="http://schemas.openxmlformats.org/officeDocument/2006/relationships/slide"/><Relationship Id="rId28" Target="slides/slide17.xml" Type="http://schemas.openxmlformats.org/officeDocument/2006/relationships/slide"/><Relationship Id="rId3" Target="presProps.xml" Type="http://schemas.openxmlformats.org/officeDocument/2006/relationships/presProps"/><Relationship Id="rId30" Target="slides/slide18.xml" Type="http://schemas.openxmlformats.org/officeDocument/2006/relationships/slide"/><Relationship Id="rId32" Target="slides/slide19.xml" Type="http://schemas.openxmlformats.org/officeDocument/2006/relationships/slide"/><Relationship Id="rId34" Target="slides/slide20.xml" Type="http://schemas.openxmlformats.org/officeDocument/2006/relationships/slide"/><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4.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4.png" Type="http://schemas.openxmlformats.org/officeDocument/2006/relationships/image"/><Relationship Id="rId3" Type="http://schemas.openxmlformats.org/officeDocument/2006/relationships/tags" Target="../tags/tag1.xml"/></Relationships>

</file>

<file path=ppt/slides/_rels/slide5.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ype="http://schemas.openxmlformats.org/officeDocument/2006/relationships/tags" Target="../tags/tag3.xml"/></Relationships>

</file>

<file path=ppt/slides/_rels/slide6.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7.png" Type="http://schemas.openxmlformats.org/officeDocument/2006/relationships/image"/><Relationship Id="rId3" Type="http://schemas.openxmlformats.org/officeDocument/2006/relationships/tags" Target="../tags/tag4.xml"/></Relationships>

</file>

<file path=ppt/slides/_rels/slide7.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8.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9.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4.png" Type="http://schemas.openxmlformats.org/officeDocument/2006/relationships/image"/><Relationship Id="rId3" Target="../media/image15.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6.png" Type="http://schemas.openxmlformats.org/officeDocument/2006/relationships/image"/><Relationship Id="rId3" Target="../media/image17.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8.png" Type="http://schemas.openxmlformats.org/officeDocument/2006/relationships/image"/><Relationship Id="rId3" Target="../media/image19.png" Type="http://schemas.openxmlformats.org/officeDocument/2006/relationships/image"/><Relationship Id="rId4" Target="../media/image20.pn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15.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21.png" Type="http://schemas.openxmlformats.org/officeDocument/2006/relationships/image"/><Relationship Id="rId3" Type="http://schemas.openxmlformats.org/officeDocument/2006/relationships/tags" Target="../tags/tag5.xml"/></Relationships>

</file>

<file path=ppt/slides/_rels/slide17.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4.png" Type="http://schemas.openxmlformats.org/officeDocument/2006/relationships/image"/><Relationship Id="rId3" Type="http://schemas.openxmlformats.org/officeDocument/2006/relationships/tags" Target="../tags/tag2.xml"/></Relationships>

</file>

<file path=ppt/slides/_rels/slide18.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22.png" Type="http://schemas.openxmlformats.org/officeDocument/2006/relationships/image"/><Relationship Id="rId3" Type="http://schemas.openxmlformats.org/officeDocument/2006/relationships/tags" Target="../tags/tag6.xml"/></Relationships>

</file>

<file path=ppt/slides/_rels/slide19.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23.gif"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24.png" Type="http://schemas.openxmlformats.org/officeDocument/2006/relationships/image"/><Relationship Id="rId3" Type="http://schemas.openxmlformats.org/officeDocument/2006/relationships/tags" Target="../tags/tag7.xml"/></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Biventricular Cardiac Model</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Background and Motivation</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During the cardiac cycle (heartbeat) an electrical stimulus propagates throughout the entire heart</a:t>
            </a:r>
          </a:p>
          <a:p>
            <a:pPr lvl="0" algn="l" indent="-176209" marL="176209">
              <a:lnSpc>
                <a:spcPct val="100000"/>
              </a:lnSpc>
              <a:spcBef>
                <a:spcPts val="1000"/>
              </a:spcBef>
              <a:buFont typeface="Wingdings"/>
              <a:buChar char="§"/>
            </a:pPr>
            <a:r>
              <a:rPr lang="en-US" sz="1600" b="false" i="false" u="none">
                <a:solidFill>
                  <a:srgbClr val="393A39"/>
                </a:solidFill>
                <a:latin typeface="Lato"/>
              </a:rPr>
              <a:t>The excited cardiac cells are subjected to an electric potential jump across their membranes allowing the passage of ions. Chemical reactions are triggered and the muscle tissue contracts allowing blood to be pumped into the arteries</a:t>
            </a:r>
          </a:p>
          <a:p>
            <a:pPr lvl="0" algn="l" indent="-176209" marL="176209">
              <a:lnSpc>
                <a:spcPct val="100000"/>
              </a:lnSpc>
              <a:spcBef>
                <a:spcPts val="1000"/>
              </a:spcBef>
              <a:buFont typeface="Wingdings"/>
              <a:buChar char="§"/>
            </a:pPr>
            <a:r>
              <a:rPr lang="en-US" sz="1600" b="false" i="false" u="none">
                <a:solidFill>
                  <a:srgbClr val="393A39"/>
                </a:solidFill>
                <a:latin typeface="Lato"/>
              </a:rPr>
              <a:t>The muscle tissue (myocardium) is mainly composed of myocardial cells grouped in layered sheets that are aligned in a preferential direction (fibers). The fiber orientation strongly affects the mechanical and electrical tissue properties</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electric potential evolution is described by the Aliev–Panfilov equations with a nonlinear current-voltage relation. This electrochemical model describes the quick rise of the cell’s transmembrane electric potential (depolarization) and the return  to its resting value  (repolarization)</a:t>
            </a: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Fiber Paths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Objective</a:t>
            </a:r>
          </a:p>
        </p:txBody>
      </p:sp>
      <p:sp>
        <p:nvSpPr>
          <p:cNvPr id="4" name="AutoShape 4"/>
          <p:cNvSpPr/>
          <p:nvPr/>
        </p:nvSpPr>
        <p:spPr>
          <a:xfrm flipH="false" flipV="false" rot="0">
            <a:off x="457200" y="1332000"/>
            <a:ext cx="2843320" cy="375285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Simulate a cardiac contraction</a:t>
            </a:r>
          </a:p>
          <a:p>
            <a:pPr algn="l" indent="-176209" lvl="0" marL="176209">
              <a:lnSpc>
                <a:spcPct val="100000"/>
              </a:lnSpc>
              <a:spcBef>
                <a:spcPts val="1000"/>
              </a:spcBef>
              <a:buFont typeface="Wingdings"/>
              <a:buChar char="§"/>
            </a:pPr>
            <a:r>
              <a:rPr b="false" i="false" lang="en-US" sz="1400" u="none">
                <a:solidFill>
                  <a:srgbClr val="393A39"/>
                </a:solidFill>
                <a:latin typeface="Lato"/>
              </a:rPr>
              <a:t>Generate complex fiber paths using the </a:t>
            </a:r>
            <a:r>
              <a:rPr b="true" i="false" lang="en-US" sz="1400" u="none">
                <a:solidFill>
                  <a:srgbClr val="393A39"/>
                </a:solidFill>
                <a:latin typeface="Lato"/>
              </a:rPr>
              <a:t>Wall Distance </a:t>
            </a:r>
            <a:r>
              <a:rPr b="false" i="false" lang="en-US" sz="1400" u="none">
                <a:solidFill>
                  <a:srgbClr val="393A39"/>
                </a:solidFill>
                <a:latin typeface="Lato"/>
              </a:rPr>
              <a:t> and </a:t>
            </a:r>
            <a:r>
              <a:rPr b="true" i="false" lang="en-US" sz="1400" u="none">
                <a:solidFill>
                  <a:srgbClr val="393A39"/>
                </a:solidFill>
                <a:latin typeface="Lato"/>
              </a:rPr>
              <a:t>Curvilinear Coordinates </a:t>
            </a:r>
            <a:r>
              <a:rPr b="false" i="false" lang="en-US" sz="1400" u="none">
                <a:solidFill>
                  <a:srgbClr val="393A39"/>
                </a:solidFill>
                <a:latin typeface="Lato"/>
              </a:rPr>
              <a:t> interfaces</a:t>
            </a:r>
          </a:p>
          <a:p>
            <a:pPr algn="l" indent="-176209" lvl="0" marL="176209">
              <a:lnSpc>
                <a:spcPct val="100000"/>
              </a:lnSpc>
              <a:spcBef>
                <a:spcPts val="1000"/>
              </a:spcBef>
              <a:buFont typeface="Wingdings"/>
              <a:buChar char="§"/>
            </a:pPr>
            <a:r>
              <a:rPr b="false" i="false" lang="en-US" sz="1400" u="none">
                <a:solidFill>
                  <a:srgbClr val="393A39"/>
                </a:solidFill>
                <a:latin typeface="Lato"/>
              </a:rPr>
              <a:t>Apply Holzapfel-Gasser-Ogden hyperelastic material model using the </a:t>
            </a:r>
            <a:r>
              <a:rPr b="true" i="false" lang="en-US" sz="1400" u="none">
                <a:solidFill>
                  <a:srgbClr val="393A39"/>
                </a:solidFill>
                <a:latin typeface="Lato"/>
              </a:rPr>
              <a:t>Fiber</a:t>
            </a:r>
            <a:r>
              <a:rPr b="false" i="false" lang="en-US" sz="1400" u="none">
                <a:solidFill>
                  <a:srgbClr val="393A39"/>
                </a:solidFill>
                <a:latin typeface="Lato"/>
              </a:rPr>
              <a:t> feature</a:t>
            </a:r>
          </a:p>
          <a:p>
            <a:pPr algn="l" indent="-176209" lvl="0" marL="176209">
              <a:lnSpc>
                <a:spcPct val="100000"/>
              </a:lnSpc>
              <a:spcBef>
                <a:spcPts val="1000"/>
              </a:spcBef>
              <a:buFont typeface="Wingdings"/>
              <a:buChar char="§"/>
            </a:pPr>
            <a:r>
              <a:rPr b="false" i="false" lang="en-US" sz="1400" u="none">
                <a:solidFill>
                  <a:srgbClr val="393A39"/>
                </a:solidFill>
                <a:latin typeface="Lato"/>
              </a:rPr>
              <a:t>Display complex fibers pattern using the </a:t>
            </a:r>
            <a:r>
              <a:rPr b="true" i="false" lang="en-US" sz="1400" u="none">
                <a:solidFill>
                  <a:srgbClr val="393A39"/>
                </a:solidFill>
                <a:latin typeface="Lato"/>
              </a:rPr>
              <a:t>Fiber Default Plot</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Obtain an electro-structural coupling using the </a:t>
            </a:r>
            <a:r>
              <a:rPr b="true" i="false" lang="en-US" sz="1400" u="none">
                <a:solidFill>
                  <a:srgbClr val="393A39"/>
                </a:solidFill>
                <a:latin typeface="Lato"/>
              </a:rPr>
              <a:t>External Stress</a:t>
            </a:r>
            <a:r>
              <a:rPr b="false" i="false" lang="en-US" sz="1400" u="none">
                <a:solidFill>
                  <a:srgbClr val="393A39"/>
                </a:solidFill>
                <a:latin typeface="Lato"/>
              </a:rPr>
              <a:t> feature and </a:t>
            </a:r>
            <a:r>
              <a:rPr b="true" i="false" lang="en-US" sz="1400" u="none">
                <a:solidFill>
                  <a:srgbClr val="393A39"/>
                </a:solidFill>
                <a:latin typeface="Lato"/>
              </a:rPr>
              <a:t>PDE</a:t>
            </a:r>
            <a:r>
              <a:rPr b="false" i="false" lang="en-US" sz="1400" u="none">
                <a:solidFill>
                  <a:srgbClr val="393A39"/>
                </a:solidFill>
                <a:latin typeface="Lato"/>
              </a:rPr>
              <a:t> interface</a:t>
            </a:r>
          </a:p>
        </p:txBody>
      </p:sp>
      <p:pic>
        <p:nvPicPr>
          <p:cNvPr id="5" name="Picture 5"/>
          <p:cNvPicPr>
            <a:picLocks noChangeAspect="true"/>
          </p:cNvPicPr>
          <p:nvPr>
            <p:custDataLst>
              <p:tags r:id="rId3"/>
            </p:custDataLst>
          </p:nvPr>
        </p:nvPicPr>
        <p:blipFill>
          <a:blip r:embed="rId2"/>
          <a:stretch>
            <a:fillRect/>
          </a:stretch>
        </p:blipFill>
        <p:spPr>
          <a:xfrm>
            <a:off x="3593060" y="1332000"/>
            <a:ext cx="5003800" cy="375285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Wall Distance</a:t>
            </a:r>
          </a:p>
        </p:txBody>
      </p:sp>
      <p:sp>
        <p:nvSpPr>
          <p:cNvPr id="4" name="AutoShape 4"/>
          <p:cNvSpPr/>
          <p:nvPr/>
        </p:nvSpPr>
        <p:spPr>
          <a:xfrm flipH="false" flipV="false" rot="0">
            <a:off x="457200" y="1332000"/>
            <a:ext cx="2843320" cy="1210633"/>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true" i="false" lang="en-US" sz="1600" u="none">
                <a:solidFill>
                  <a:srgbClr val="393A39"/>
                </a:solidFill>
                <a:latin typeface="Lato"/>
              </a:rPr>
              <a:t>Wall Distance </a:t>
            </a:r>
            <a:r>
              <a:rPr b="false" i="false" lang="en-US" sz="1600" u="none">
                <a:solidFill>
                  <a:srgbClr val="393A39"/>
                </a:solidFill>
                <a:latin typeface="Lato"/>
              </a:rPr>
              <a:t>interfaces are used to compute the distances from the epicardium D</a:t>
            </a:r>
            <a:r>
              <a:rPr b="false" baseline="-25000" i="false" lang="en-US" sz="1600" u="none">
                <a:solidFill>
                  <a:srgbClr val="393A39"/>
                </a:solidFill>
                <a:latin typeface="Lato"/>
              </a:rPr>
              <a:t>epi</a:t>
            </a:r>
            <a:r>
              <a:rPr b="false" i="false" lang="en-US" sz="1600" u="none">
                <a:solidFill>
                  <a:srgbClr val="393A39"/>
                </a:solidFill>
                <a:latin typeface="Lato"/>
              </a:rPr>
              <a:t> and endocardium D</a:t>
            </a:r>
            <a:r>
              <a:rPr b="false" baseline="-25000" i="false" lang="en-US" sz="1600" u="none">
                <a:solidFill>
                  <a:srgbClr val="393A39"/>
                </a:solidFill>
                <a:latin typeface="Lato"/>
              </a:rPr>
              <a:t>endo</a:t>
            </a:r>
          </a:p>
        </p:txBody>
      </p:sp>
      <p:pic>
        <p:nvPicPr>
          <p:cNvPr id="5" name="Picture 5"/>
          <p:cNvPicPr>
            <a:picLocks noChangeAspect="true"/>
          </p:cNvPicPr>
          <p:nvPr>
            <p:custDataLst>
              <p:tags r:id="rId4"/>
            </p:custDataLst>
          </p:nvPr>
        </p:nvPicPr>
        <p:blipFill>
          <a:blip r:embed="rId2"/>
          <a:stretch>
            <a:fillRect/>
          </a:stretch>
        </p:blipFill>
        <p:spPr>
          <a:xfrm>
            <a:off x="3593060" y="1332000"/>
            <a:ext cx="5003800" cy="3752850"/>
          </a:xfrm>
          <a:prstGeom prst="rect">
            <a:avLst/>
          </a:prstGeom>
        </p:spPr>
      </p:pic>
      <p:pic>
        <p:nvPicPr>
          <p:cNvPr id="7" name="Picture 7"/>
          <p:cNvPicPr>
            <a:picLocks noChangeAspect="true"/>
          </p:cNvPicPr>
          <p:nvPr/>
        </p:nvPicPr>
        <p:blipFill>
          <a:blip r:embed="rId3"/>
          <a:stretch>
            <a:fillRect/>
          </a:stretch>
        </p:blipFill>
        <p:spPr>
          <a:xfrm>
            <a:off x="584200" y="2733133"/>
            <a:ext cx="1574800" cy="59690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Transmural direction</a:t>
            </a:r>
          </a:p>
        </p:txBody>
      </p:sp>
      <p:sp>
        <p:nvSpPr>
          <p:cNvPr id="4" name="AutoShape 4"/>
          <p:cNvSpPr/>
          <p:nvPr/>
        </p:nvSpPr>
        <p:spPr>
          <a:xfrm flipH="false" flipV="false" rot="0">
            <a:off x="457200" y="1332000"/>
            <a:ext cx="2843320" cy="375285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600" u="none">
                <a:solidFill>
                  <a:srgbClr val="393A39"/>
                </a:solidFill>
                <a:latin typeface="Lato"/>
              </a:rPr>
              <a:t>The transmural direction is computed by the </a:t>
            </a:r>
            <a:r>
              <a:rPr b="true" i="false" lang="en-US" sz="1600" u="none">
                <a:solidFill>
                  <a:srgbClr val="393A39"/>
                </a:solidFill>
                <a:latin typeface="Lato"/>
              </a:rPr>
              <a:t>Curvilinear Coordinates </a:t>
            </a:r>
            <a:r>
              <a:rPr b="false" i="false" lang="en-US" sz="1600" u="none">
                <a:solidFill>
                  <a:srgbClr val="393A39"/>
                </a:solidFill>
                <a:latin typeface="Lato"/>
              </a:rPr>
              <a:t> interface</a:t>
            </a:r>
          </a:p>
          <a:p>
            <a:pPr algn="l" indent="-176209" lvl="0" marL="176209">
              <a:lnSpc>
                <a:spcPct val="100000"/>
              </a:lnSpc>
              <a:spcBef>
                <a:spcPts val="1000"/>
              </a:spcBef>
              <a:spcAft>
                <a:spcPct val="15000"/>
              </a:spcAft>
              <a:buFont typeface="Wingdings"/>
              <a:buChar char="§"/>
            </a:pPr>
            <a:r>
              <a:rPr b="false" i="false" lang="en-US" sz="1600" u="none">
                <a:solidFill>
                  <a:srgbClr val="393A39"/>
                </a:solidFill>
                <a:latin typeface="Lato"/>
              </a:rPr>
              <a:t>The transmural direction coincides with the first axis of the generated </a:t>
            </a:r>
            <a:r>
              <a:rPr b="true" i="false" lang="en-US" sz="1600" u="none">
                <a:solidFill>
                  <a:srgbClr val="393A39"/>
                </a:solidFill>
                <a:latin typeface="Lato"/>
              </a:rPr>
              <a:t>Base Vector System</a:t>
            </a:r>
          </a:p>
        </p:txBody>
      </p:sp>
      <p:pic>
        <p:nvPicPr>
          <p:cNvPr id="5" name="Picture 5"/>
          <p:cNvPicPr>
            <a:picLocks noChangeAspect="true"/>
          </p:cNvPicPr>
          <p:nvPr>
            <p:custDataLst>
              <p:tags r:id="rId3"/>
            </p:custDataLst>
          </p:nvPr>
        </p:nvPicPr>
        <p:blipFill>
          <a:blip r:embed="rId2"/>
          <a:stretch>
            <a:fillRect/>
          </a:stretch>
        </p:blipFill>
        <p:spPr>
          <a:xfrm>
            <a:off x="3593060" y="1332000"/>
            <a:ext cx="5003800" cy="375285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Fiber Coordinate System</a:t>
            </a:r>
          </a:p>
        </p:txBody>
      </p:sp>
      <p:sp>
        <p:nvSpPr>
          <p:cNvPr name="AutoShape 4" id="4"/>
          <p:cNvSpPr/>
          <p:nvPr/>
        </p:nvSpPr>
        <p:spPr>
          <a:xfrm flipH="false" flipV="false" rot="0">
            <a:off x="457200" y="1332000"/>
            <a:ext cx="8305200" cy="708323"/>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A linear variation β of the angle θ of the fibers across the wall is assumed</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This angle goes linearly to zero at the left ventricle apex</a:t>
            </a:r>
          </a:p>
        </p:txBody>
      </p:sp>
      <p:sp>
        <p:nvSpPr>
          <p:cNvPr name="AutoShape 5" id="5"/>
          <p:cNvSpPr/>
          <p:nvPr/>
        </p:nvSpPr>
        <p:spPr>
          <a:xfrm flipH="false" flipV="false" rot="0">
            <a:off x="457200" y="3284923"/>
            <a:ext cx="8305200" cy="1799927"/>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a:t/>
            </a:r>
            <a:r>
              <a:rPr lang="en-US" sz="1600" b="false" i="false" u="none">
                <a:solidFill>
                  <a:srgbClr val="393A39"/>
                </a:solidFill>
                <a:latin typeface="Lato"/>
              </a:rPr>
              <a:t>The desired fiber axis orientation is obtained with a </a:t>
            </a:r>
            <a:r>
              <a:rPr lang="en-US" sz="1600" b="true" i="false" u="none">
                <a:solidFill>
                  <a:srgbClr val="393A39"/>
                </a:solidFill>
                <a:latin typeface="Lato"/>
              </a:rPr>
              <a:t>Composite System</a:t>
            </a:r>
            <a:endParaRPr lang="en-US"/>
          </a:p>
          <a:p>
            <a:pPr lvl="1" algn="l" indent="-175500" marL="469800">
              <a:lnSpc>
                <a:spcPct val="100000"/>
              </a:lnSpc>
              <a:spcBef>
                <a:spcPts val="500"/>
              </a:spcBef>
              <a:buFont typeface=""/>
              <a:buChar char="‒"/>
            </a:pPr>
            <a:r>
              <a:rPr lang="en-US" sz="1400" b="true" i="false" u="none">
                <a:solidFill>
                  <a:srgbClr val="393A39"/>
                </a:solidFill>
                <a:latin typeface="Lato"/>
              </a:rPr>
              <a:t>Base Vector System</a:t>
            </a:r>
            <a:r>
              <a:rPr lang="en-US" sz="1400" b="false" i="false" u="none">
                <a:solidFill>
                  <a:srgbClr val="393A39"/>
                </a:solidFill>
                <a:latin typeface="Lato"/>
              </a:rPr>
              <a:t>: generated by </a:t>
            </a:r>
            <a:r>
              <a:rPr lang="en-US" sz="1400" b="true" i="false" u="none">
                <a:solidFill>
                  <a:srgbClr val="393A39"/>
                </a:solidFill>
                <a:latin typeface="Lato"/>
              </a:rPr>
              <a:t>Curvilinear Coordinates</a:t>
            </a:r>
            <a:r>
              <a:rPr lang="en-US" sz="1400" b="false" i="false" u="none">
                <a:solidFill>
                  <a:srgbClr val="393A39"/>
                </a:solidFill>
                <a:latin typeface="Lato"/>
              </a:rPr>
              <a:t>interface</a:t>
            </a:r>
          </a:p>
          <a:p>
            <a:pPr lvl="1" algn="l" indent="-175500" marL="469800">
              <a:lnSpc>
                <a:spcPct val="100000"/>
              </a:lnSpc>
              <a:spcBef>
                <a:spcPts val="500"/>
              </a:spcBef>
              <a:spcAft>
                <a:spcPct val="15000"/>
              </a:spcAft>
              <a:buFont typeface=""/>
              <a:buChar char="‒"/>
            </a:pPr>
            <a:r>
              <a:rPr lang="en-US" sz="1400" b="true" i="false" u="none">
                <a:solidFill>
                  <a:srgbClr val="393A39"/>
                </a:solidFill>
                <a:latin typeface="Lato"/>
              </a:rPr>
              <a:t>Rotated System</a:t>
            </a:r>
            <a:r>
              <a:rPr lang="en-US" sz="1400" b="false" i="false" u="none">
                <a:solidFill>
                  <a:srgbClr val="393A39"/>
                </a:solidFill>
                <a:latin typeface="Lato"/>
              </a:rPr>
              <a:t>: rotate </a:t>
            </a:r>
            <a:r>
              <a:rPr lang="en-US" sz="1400" b="true" i="false" u="none">
                <a:solidFill>
                  <a:srgbClr val="393A39"/>
                </a:solidFill>
                <a:latin typeface="Lato"/>
              </a:rPr>
              <a:t>Base Vector System</a:t>
            </a:r>
            <a:r>
              <a:rPr lang="en-US" sz="1400" b="false" i="false" u="none">
                <a:solidFill>
                  <a:srgbClr val="393A39"/>
                </a:solidFill>
                <a:latin typeface="Lato"/>
              </a:rPr>
              <a:t> by an angle θ around the transmural direction</a:t>
            </a:r>
          </a:p>
        </p:txBody>
      </p:sp>
      <p:pic>
        <p:nvPicPr>
          <p:cNvPr name="Picture 6" id="6"/>
          <p:cNvPicPr>
            <a:picLocks noChangeAspect="true"/>
          </p:cNvPicPr>
          <p:nvPr/>
        </p:nvPicPr>
        <p:blipFill>
          <a:blip r:embed="rId2"/>
          <a:stretch>
            <a:fillRect/>
          </a:stretch>
        </p:blipFill>
        <p:spPr>
          <a:xfrm>
            <a:off x="584200" y="2230823"/>
            <a:ext cx="7112000" cy="67310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Model Definition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Solid Mechanics</a:t>
            </a:r>
          </a:p>
        </p:txBody>
      </p:sp>
      <p:sp>
        <p:nvSpPr>
          <p:cNvPr name="AutoShape 4" id="4"/>
          <p:cNvSpPr/>
          <p:nvPr/>
        </p:nvSpPr>
        <p:spPr>
          <a:xfrm flipH="false" flipV="false" rot="0">
            <a:off x="457200" y="1332000"/>
            <a:ext cx="8305200" cy="63817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elastic stress is augmented with a potential dependent stress S</a:t>
            </a:r>
            <a:r>
              <a:rPr lang="en-US" sz="1600" b="false" i="false" u="none" baseline="-25000">
                <a:solidFill>
                  <a:srgbClr val="393A39"/>
                </a:solidFill>
                <a:latin typeface="Lato"/>
              </a:rPr>
              <a:t>a</a:t>
            </a:r>
            <a:r>
              <a:rPr lang="en-US" sz="1600" b="false" i="false" u="none">
                <a:solidFill>
                  <a:srgbClr val="393A39"/>
                </a:solidFill>
                <a:latin typeface="Lato"/>
              </a:rPr>
              <a:t>, active stress, using the </a:t>
            </a:r>
            <a:r>
              <a:rPr lang="en-US" sz="1600" b="true" i="false" u="none">
                <a:solidFill>
                  <a:srgbClr val="393A39"/>
                </a:solidFill>
                <a:latin typeface="Lato"/>
              </a:rPr>
              <a:t>External Stress </a:t>
            </a:r>
            <a:r>
              <a:rPr lang="en-US" sz="1600" b="false" i="false" u="none">
                <a:solidFill>
                  <a:srgbClr val="393A39"/>
                </a:solidFill>
                <a:latin typeface="Lato"/>
              </a:rPr>
              <a:t>feature</a:t>
            </a:r>
          </a:p>
        </p:txBody>
      </p:sp>
      <p:sp>
        <p:nvSpPr>
          <p:cNvPr name="AutoShape 5" id="5"/>
          <p:cNvSpPr/>
          <p:nvPr/>
        </p:nvSpPr>
        <p:spPr>
          <a:xfrm flipH="false" flipV="false" rot="0">
            <a:off x="457200" y="3011570"/>
            <a:ext cx="8305200" cy="581323"/>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a:t/>
            </a:r>
            <a:r>
              <a:rPr lang="en-US" sz="1600" b="false" i="false" u="none">
                <a:solidFill>
                  <a:srgbClr val="393A39"/>
                </a:solidFill>
                <a:latin typeface="Lato"/>
              </a:rPr>
              <a:t>The strain energy density is decomposed in an isotropic (Neo-Hookean) and anisotropic (Holzapfel–Gasser–Ogden) part. HGO is included through the </a:t>
            </a:r>
            <a:r>
              <a:rPr lang="en-US" sz="1600" b="true" i="false" u="none">
                <a:solidFill>
                  <a:srgbClr val="393A39"/>
                </a:solidFill>
                <a:latin typeface="Lato"/>
              </a:rPr>
              <a:t>Fiber</a:t>
            </a:r>
            <a:r>
              <a:rPr lang="en-US" sz="1600" b="false" i="false" u="none">
                <a:solidFill>
                  <a:srgbClr val="393A39"/>
                </a:solidFill>
                <a:latin typeface="Lato"/>
              </a:rPr>
              <a:t> feature</a:t>
            </a:r>
            <a:endParaRPr lang="en-US"/>
          </a:p>
        </p:txBody>
      </p:sp>
      <p:pic>
        <p:nvPicPr>
          <p:cNvPr name="Picture 6" id="6"/>
          <p:cNvPicPr>
            <a:picLocks noChangeAspect="true"/>
          </p:cNvPicPr>
          <p:nvPr/>
        </p:nvPicPr>
        <p:blipFill>
          <a:blip r:embed="rId2"/>
          <a:stretch>
            <a:fillRect/>
          </a:stretch>
        </p:blipFill>
        <p:spPr>
          <a:xfrm>
            <a:off x="584200" y="2160670"/>
            <a:ext cx="2921000" cy="469900"/>
          </a:xfrm>
          <a:prstGeom prst="rect">
            <a:avLst/>
          </a:prstGeom>
        </p:spPr>
      </p:pic>
      <p:pic>
        <p:nvPicPr>
          <p:cNvPr name="Picture 8" id="8"/>
          <p:cNvPicPr>
            <a:picLocks noChangeAspect="true"/>
          </p:cNvPicPr>
          <p:nvPr/>
        </p:nvPicPr>
        <p:blipFill>
          <a:blip r:embed="rId3"/>
          <a:stretch>
            <a:fillRect/>
          </a:stretch>
        </p:blipFill>
        <p:spPr>
          <a:xfrm>
            <a:off x="584200" y="3783393"/>
            <a:ext cx="1511300" cy="228600"/>
          </a:xfrm>
          <a:prstGeom prst="rect">
            <a:avLst/>
          </a:prstGeom>
        </p:spPr>
      </p:pic>
      <p:pic>
        <p:nvPicPr>
          <p:cNvPr name="Picture 9" id="9"/>
          <p:cNvPicPr>
            <a:picLocks noChangeAspect="true"/>
          </p:cNvPicPr>
          <p:nvPr/>
        </p:nvPicPr>
        <p:blipFill>
          <a:blip r:embed="rId4"/>
          <a:stretch>
            <a:fillRect/>
          </a:stretch>
        </p:blipFill>
        <p:spPr>
          <a:xfrm>
            <a:off x="584200" y="4265993"/>
            <a:ext cx="7048500" cy="546100"/>
          </a:xfrm>
          <a:prstGeom prst="rect">
            <a:avLst/>
          </a:prstGeom>
        </p:spPr>
      </p:pic>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Electrophysiology: Current Balance</a:t>
            </a:r>
          </a:p>
        </p:txBody>
      </p:sp>
      <p:sp>
        <p:nvSpPr>
          <p:cNvPr name="AutoShape 4" id="4"/>
          <p:cNvSpPr/>
          <p:nvPr/>
        </p:nvSpPr>
        <p:spPr>
          <a:xfrm flipH="false" flipV="false" rot="0">
            <a:off x="457200" y="1332000"/>
            <a:ext cx="8305200" cy="581323"/>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A monodomain equation is derived from the balance of electric current across the cell membrane</a:t>
            </a:r>
          </a:p>
        </p:txBody>
      </p:sp>
      <p:sp>
        <p:nvSpPr>
          <p:cNvPr name="AutoShape 5" id="5"/>
          <p:cNvSpPr/>
          <p:nvPr/>
        </p:nvSpPr>
        <p:spPr>
          <a:xfrm flipH="false" flipV="false" rot="0">
            <a:off x="457200" y="2954723"/>
            <a:ext cx="8305200" cy="325735"/>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a:t/>
            </a:r>
            <a:r>
              <a:rPr lang="en-US" sz="1600" b="false" i="false" u="none">
                <a:solidFill>
                  <a:srgbClr val="393A39"/>
                </a:solidFill>
                <a:latin typeface="Lato"/>
              </a:rPr>
              <a:t>The conductivity tensor D is anisotropic and dependent on the fibers direction</a:t>
            </a:r>
            <a:endParaRPr lang="en-US"/>
          </a:p>
        </p:txBody>
      </p:sp>
      <p:pic>
        <p:nvPicPr>
          <p:cNvPr name="Picture 6" id="6"/>
          <p:cNvPicPr>
            <a:picLocks noChangeAspect="true"/>
          </p:cNvPicPr>
          <p:nvPr/>
        </p:nvPicPr>
        <p:blipFill>
          <a:blip r:embed="rId2"/>
          <a:stretch>
            <a:fillRect/>
          </a:stretch>
        </p:blipFill>
        <p:spPr>
          <a:xfrm>
            <a:off x="584200" y="2103823"/>
            <a:ext cx="4140200" cy="469900"/>
          </a:xfrm>
          <a:prstGeom prst="rect">
            <a:avLst/>
          </a:prstGeom>
        </p:spPr>
      </p:pic>
      <p:pic>
        <p:nvPicPr>
          <p:cNvPr name="Picture 8" id="8"/>
          <p:cNvPicPr>
            <a:picLocks noChangeAspect="true"/>
          </p:cNvPicPr>
          <p:nvPr/>
        </p:nvPicPr>
        <p:blipFill>
          <a:blip r:embed="rId3"/>
          <a:stretch>
            <a:fillRect/>
          </a:stretch>
        </p:blipFill>
        <p:spPr>
          <a:xfrm>
            <a:off x="584200" y="3470958"/>
            <a:ext cx="2146300" cy="254000"/>
          </a:xfrm>
          <a:prstGeom prst="rect">
            <a:avLst/>
          </a:prstGeom>
        </p:spPr>
      </p:pic>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Electrophysiology: Ionic Current</a:t>
            </a:r>
          </a:p>
        </p:txBody>
      </p:sp>
      <p:sp>
        <p:nvSpPr>
          <p:cNvPr name="AutoShape 4" id="4"/>
          <p:cNvSpPr/>
          <p:nvPr/>
        </p:nvSpPr>
        <p:spPr>
          <a:xfrm flipH="false" flipV="false" rot="0">
            <a:off x="457200" y="1332000"/>
            <a:ext cx="8305200" cy="382583"/>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ionic current is split in an purely electrical induced I</a:t>
            </a:r>
            <a:r>
              <a:rPr lang="en-US" sz="1600" b="false" i="false" u="none" baseline="-25000">
                <a:solidFill>
                  <a:srgbClr val="393A39"/>
                </a:solidFill>
                <a:latin typeface="Lato"/>
              </a:rPr>
              <a:t>e</a:t>
            </a:r>
            <a:r>
              <a:rPr lang="en-US" sz="1600" b="false" i="false" u="none">
                <a:solidFill>
                  <a:srgbClr val="393A39"/>
                </a:solidFill>
                <a:latin typeface="Lato"/>
              </a:rPr>
              <a:t> and a stretch-induced part I</a:t>
            </a:r>
            <a:r>
              <a:rPr lang="en-US" sz="1600" b="false" i="false" u="none" baseline="-25000">
                <a:solidFill>
                  <a:srgbClr val="393A39"/>
                </a:solidFill>
                <a:latin typeface="Lato"/>
              </a:rPr>
              <a:t>m</a:t>
            </a:r>
          </a:p>
        </p:txBody>
      </p:sp>
      <p:sp>
        <p:nvSpPr>
          <p:cNvPr name="AutoShape 5" id="5"/>
          <p:cNvSpPr/>
          <p:nvPr/>
        </p:nvSpPr>
        <p:spPr>
          <a:xfrm flipH="false" flipV="false" rot="0">
            <a:off x="457200" y="2921083"/>
            <a:ext cx="8305200" cy="325735"/>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a:t/>
            </a:r>
            <a:r>
              <a:rPr lang="en-US" sz="1600" b="false" i="false" u="none">
                <a:solidFill>
                  <a:srgbClr val="393A39"/>
                </a:solidFill>
                <a:latin typeface="Lato"/>
              </a:rPr>
              <a:t>Alief-Panfilov equations are used to represent the purely electrical part of the ionic current</a:t>
            </a:r>
            <a:endParaRPr lang="en-US"/>
          </a:p>
        </p:txBody>
      </p:sp>
      <p:pic>
        <p:nvPicPr>
          <p:cNvPr name="Picture 6" id="6"/>
          <p:cNvPicPr>
            <a:picLocks noChangeAspect="true"/>
          </p:cNvPicPr>
          <p:nvPr/>
        </p:nvPicPr>
        <p:blipFill>
          <a:blip r:embed="rId2"/>
          <a:stretch>
            <a:fillRect/>
          </a:stretch>
        </p:blipFill>
        <p:spPr>
          <a:xfrm>
            <a:off x="584200" y="1905083"/>
            <a:ext cx="4076700" cy="635000"/>
          </a:xfrm>
          <a:prstGeom prst="rect">
            <a:avLst/>
          </a:prstGeom>
        </p:spPr>
      </p:pic>
      <p:pic>
        <p:nvPicPr>
          <p:cNvPr name="Picture 8" id="8"/>
          <p:cNvPicPr>
            <a:picLocks noChangeAspect="true"/>
          </p:cNvPicPr>
          <p:nvPr/>
        </p:nvPicPr>
        <p:blipFill>
          <a:blip r:embed="rId3"/>
          <a:stretch>
            <a:fillRect/>
          </a:stretch>
        </p:blipFill>
        <p:spPr>
          <a:xfrm>
            <a:off x="584200" y="3437318"/>
            <a:ext cx="3644900" cy="901700"/>
          </a:xfrm>
          <a:prstGeom prst="rect">
            <a:avLst/>
          </a:prstGeom>
        </p:spPr>
      </p:pic>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Coupling: Solid Mechanics to Electrophysiology</a:t>
            </a:r>
          </a:p>
        </p:txBody>
      </p:sp>
      <p:sp>
        <p:nvSpPr>
          <p:cNvPr name="AutoShape 4" id="4"/>
          <p:cNvSpPr/>
          <p:nvPr/>
        </p:nvSpPr>
        <p:spPr>
          <a:xfrm flipH="false" flipV="false" rot="0">
            <a:off x="457200" y="1332000"/>
            <a:ext cx="8305200" cy="382583"/>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stretch-induced electric current I</a:t>
            </a:r>
            <a:r>
              <a:rPr lang="en-US" sz="1600" b="false" i="false" u="none" baseline="-25000">
                <a:solidFill>
                  <a:srgbClr val="393A39"/>
                </a:solidFill>
                <a:latin typeface="Lato"/>
              </a:rPr>
              <a:t>m</a:t>
            </a:r>
            <a:r>
              <a:rPr lang="en-US" sz="1600" b="false" i="false" u="none">
                <a:solidFill>
                  <a:srgbClr val="393A39"/>
                </a:solidFill>
                <a:latin typeface="Lato"/>
              </a:rPr>
              <a:t> depends on the stretch λ along the fiber directions</a:t>
            </a:r>
          </a:p>
        </p:txBody>
      </p:sp>
      <p:sp>
        <p:nvSpPr>
          <p:cNvPr name="AutoShape 5" id="5"/>
          <p:cNvSpPr/>
          <p:nvPr/>
        </p:nvSpPr>
        <p:spPr>
          <a:xfrm flipH="false" flipV="false" rot="0">
            <a:off x="457200" y="2565483"/>
            <a:ext cx="8305200" cy="325735"/>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a:t/>
            </a:r>
            <a:r>
              <a:rPr lang="en-US" sz="1600" b="false" i="false" u="none">
                <a:solidFill>
                  <a:srgbClr val="393A39"/>
                </a:solidFill>
                <a:latin typeface="Lato"/>
              </a:rPr>
              <a:t>It is active only when fibers are in tension to simulate the opening of the ion-channels</a:t>
            </a:r>
            <a:endParaRPr lang="en-US"/>
          </a:p>
        </p:txBody>
      </p:sp>
      <p:pic>
        <p:nvPicPr>
          <p:cNvPr name="Picture 6" id="6"/>
          <p:cNvPicPr>
            <a:picLocks noChangeAspect="true"/>
          </p:cNvPicPr>
          <p:nvPr/>
        </p:nvPicPr>
        <p:blipFill>
          <a:blip r:embed="rId2"/>
          <a:stretch>
            <a:fillRect/>
          </a:stretch>
        </p:blipFill>
        <p:spPr>
          <a:xfrm>
            <a:off x="584200" y="1905083"/>
            <a:ext cx="2463800" cy="279400"/>
          </a:xfrm>
          <a:prstGeom prst="rect">
            <a:avLst/>
          </a:prstGeom>
        </p:spPr>
      </p:pic>
      <p:pic>
        <p:nvPicPr>
          <p:cNvPr name="Picture 8" id="8"/>
          <p:cNvPicPr>
            <a:picLocks noChangeAspect="true"/>
          </p:cNvPicPr>
          <p:nvPr/>
        </p:nvPicPr>
        <p:blipFill>
          <a:blip r:embed="rId3"/>
          <a:stretch>
            <a:fillRect/>
          </a:stretch>
        </p:blipFill>
        <p:spPr>
          <a:xfrm>
            <a:off x="584200" y="3081718"/>
            <a:ext cx="1943100" cy="482600"/>
          </a:xfrm>
          <a:prstGeom prst="rect">
            <a:avLst/>
          </a:prstGeom>
        </p:spPr>
      </p:pic>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Coupling: Electrophysiology To Solid Mechanics</a:t>
            </a:r>
          </a:p>
        </p:txBody>
      </p:sp>
      <p:sp>
        <p:nvSpPr>
          <p:cNvPr name="AutoShape 4" id="4"/>
          <p:cNvSpPr/>
          <p:nvPr/>
        </p:nvSpPr>
        <p:spPr>
          <a:xfrm flipH="false" flipV="false" rot="0">
            <a:off x="457200" y="1332000"/>
            <a:ext cx="8305200" cy="581323"/>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active stress (scalar) represents the stress caused by the contraction of the myocardium due to depolarization</a:t>
            </a:r>
          </a:p>
        </p:txBody>
      </p:sp>
      <p:sp>
        <p:nvSpPr>
          <p:cNvPr name="AutoShape 5" id="5"/>
          <p:cNvSpPr/>
          <p:nvPr/>
        </p:nvSpPr>
        <p:spPr>
          <a:xfrm flipH="false" flipV="false" rot="0">
            <a:off x="457200" y="3551623"/>
            <a:ext cx="8305200" cy="581322"/>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a:t/>
            </a:r>
            <a:r>
              <a:rPr lang="en-US" sz="1600" b="false" i="false" u="none">
                <a:solidFill>
                  <a:srgbClr val="393A39"/>
                </a:solidFill>
                <a:latin typeface="Lato"/>
              </a:rPr>
              <a:t>The active stress tensor is added to the elastic stress through the </a:t>
            </a:r>
            <a:r>
              <a:rPr lang="en-US" sz="1600" b="true" i="false" u="none">
                <a:solidFill>
                  <a:srgbClr val="393A39"/>
                </a:solidFill>
                <a:latin typeface="Lato"/>
              </a:rPr>
              <a:t>External Stress </a:t>
            </a:r>
            <a:r>
              <a:rPr lang="en-US" sz="1600" b="false" i="false" u="none">
                <a:solidFill>
                  <a:srgbClr val="393A39"/>
                </a:solidFill>
                <a:latin typeface="Lato"/>
              </a:rPr>
              <a:t>feature and its structure depends on the layout of the fibers</a:t>
            </a:r>
            <a:endParaRPr lang="en-US"/>
          </a:p>
        </p:txBody>
      </p:sp>
      <p:pic>
        <p:nvPicPr>
          <p:cNvPr name="Picture 6" id="6"/>
          <p:cNvPicPr>
            <a:picLocks noChangeAspect="true"/>
          </p:cNvPicPr>
          <p:nvPr/>
        </p:nvPicPr>
        <p:blipFill>
          <a:blip r:embed="rId2"/>
          <a:stretch>
            <a:fillRect/>
          </a:stretch>
        </p:blipFill>
        <p:spPr>
          <a:xfrm>
            <a:off x="584200" y="2103823"/>
            <a:ext cx="2514600" cy="533400"/>
          </a:xfrm>
          <a:prstGeom prst="rect">
            <a:avLst/>
          </a:prstGeom>
        </p:spPr>
      </p:pic>
      <p:pic>
        <p:nvPicPr>
          <p:cNvPr name="Picture 7" id="7"/>
          <p:cNvPicPr>
            <a:picLocks noChangeAspect="true"/>
          </p:cNvPicPr>
          <p:nvPr/>
        </p:nvPicPr>
        <p:blipFill>
          <a:blip r:embed="rId3"/>
          <a:stretch>
            <a:fillRect/>
          </a:stretch>
        </p:blipFill>
        <p:spPr>
          <a:xfrm>
            <a:off x="584200" y="2891223"/>
            <a:ext cx="4203700" cy="279400"/>
          </a:xfrm>
          <a:prstGeom prst="rect">
            <a:avLst/>
          </a:prstGeom>
        </p:spPr>
      </p:pic>
      <p:pic>
        <p:nvPicPr>
          <p:cNvPr name="Picture 9" id="9"/>
          <p:cNvPicPr>
            <a:picLocks noChangeAspect="true"/>
          </p:cNvPicPr>
          <p:nvPr/>
        </p:nvPicPr>
        <p:blipFill>
          <a:blip r:embed="rId4"/>
          <a:stretch>
            <a:fillRect/>
          </a:stretch>
        </p:blipFill>
        <p:spPr>
          <a:xfrm>
            <a:off x="584200" y="4323445"/>
            <a:ext cx="5829300" cy="469900"/>
          </a:xfrm>
          <a:prstGeom prst="rect">
            <a:avLst/>
          </a:prstGeom>
        </p:spPr>
      </p:pic>
    </p:spTree>
  </p:cSld>
  <p:clrMapOvr>
    <a:masterClrMapping/>
  </p:clrMapOvr>
</p:sld>
</file>

<file path=ppt/slides/slide1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Results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Activation Time</a:t>
            </a:r>
          </a:p>
        </p:txBody>
      </p:sp>
      <p:sp>
        <p:nvSpPr>
          <p:cNvPr id="4" name="AutoShape 4"/>
          <p:cNvSpPr/>
          <p:nvPr/>
        </p:nvSpPr>
        <p:spPr>
          <a:xfrm flipH="false" flipV="false" rot="0">
            <a:off x="457200" y="1332000"/>
            <a:ext cx="2843320" cy="375285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600" u="none">
                <a:solidFill>
                  <a:srgbClr val="393A39"/>
                </a:solidFill>
                <a:latin typeface="Lato"/>
              </a:rPr>
              <a:t>During the cardiac cycle the activation lapse is not constant throughout the myocardium. Regions that are depolarized last are the first to repolarize</a:t>
            </a:r>
          </a:p>
          <a:p>
            <a:pPr algn="l" indent="-176209" lvl="0" marL="176209">
              <a:lnSpc>
                <a:spcPct val="100000"/>
              </a:lnSpc>
              <a:spcBef>
                <a:spcPts val="1000"/>
              </a:spcBef>
              <a:spcAft>
                <a:spcPct val="15000"/>
              </a:spcAft>
              <a:buFont typeface="Wingdings"/>
              <a:buChar char="§"/>
            </a:pPr>
            <a:r>
              <a:rPr b="false" i="false" lang="en-US" sz="1600" u="none">
                <a:solidFill>
                  <a:srgbClr val="393A39"/>
                </a:solidFill>
                <a:latin typeface="Lato"/>
              </a:rPr>
              <a:t>This effect is obtained through a space dependent time scale β</a:t>
            </a:r>
            <a:r>
              <a:rPr b="false" baseline="-25000" i="false" lang="en-US" sz="1600" u="none">
                <a:solidFill>
                  <a:srgbClr val="393A39"/>
                </a:solidFill>
                <a:latin typeface="Lato"/>
              </a:rPr>
              <a:t>t</a:t>
            </a:r>
          </a:p>
        </p:txBody>
      </p:sp>
      <p:sp>
        <p:nvSpPr>
          <p:cNvPr id="6" name="AutoShape 6"/>
          <p:cNvSpPr/>
          <p:nvPr/>
        </p:nvSpPr>
        <p:spPr>
          <a:xfrm>
            <a:off x="3793604" y="4784034"/>
            <a:ext cx="5334880" cy="300816"/>
          </a:xfrm>
          <a:prstGeom prst="rect">
            <a:avLst/>
          </a:prstGeom>
        </p:spPr>
        <p:txBody>
          <a:bodyPr anchor="t" anchorCtr="false"/>
          <a:p>
            <a:r>
              <a:rPr b="false" i="true" lang="en-US" sz="1200" u="none">
                <a:solidFill>
                  <a:srgbClr val="1B4D81"/>
                </a:solidFill>
                <a:latin typeface="Lato"/>
              </a:rPr>
              <a:t>Potential values at three different locations.</a:t>
            </a:r>
          </a:p>
        </p:txBody>
      </p:sp>
      <p:pic>
        <p:nvPicPr>
          <p:cNvPr id="5" name="Picture 5"/>
          <p:cNvPicPr>
            <a:picLocks noChangeAspect="true"/>
          </p:cNvPicPr>
          <p:nvPr>
            <p:custDataLst>
              <p:tags r:id="rId3"/>
            </p:custDataLst>
          </p:nvPr>
        </p:nvPicPr>
        <p:blipFill>
          <a:blip r:embed="rId2"/>
          <a:stretch>
            <a:fillRect/>
          </a:stretch>
        </p:blipFill>
        <p:spPr>
          <a:xfrm>
            <a:off x="3793604" y="1332000"/>
            <a:ext cx="4602712" cy="3452034"/>
          </a:xfrm>
          <a:prstGeom prst="rect">
            <a:avLst/>
          </a:prstGeom>
        </p:spPr>
      </p:pic>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Myocardiac Cells Orientation</a:t>
            </a:r>
          </a:p>
        </p:txBody>
      </p:sp>
      <p:sp>
        <p:nvSpPr>
          <p:cNvPr id="4" name="AutoShape 4"/>
          <p:cNvSpPr/>
          <p:nvPr/>
        </p:nvSpPr>
        <p:spPr>
          <a:xfrm flipH="false" flipV="false" rot="0">
            <a:off x="457200" y="1332000"/>
            <a:ext cx="2843320" cy="375285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600" u="none">
                <a:solidFill>
                  <a:srgbClr val="393A39"/>
                </a:solidFill>
                <a:latin typeface="Lato"/>
              </a:rPr>
              <a:t>Obtained with a prestudy</a:t>
            </a:r>
          </a:p>
          <a:p>
            <a:pPr algn="l" indent="-176209" lvl="0" marL="176209">
              <a:lnSpc>
                <a:spcPct val="100000"/>
              </a:lnSpc>
              <a:spcBef>
                <a:spcPts val="1000"/>
              </a:spcBef>
              <a:buFont typeface="Wingdings"/>
              <a:buChar char="§"/>
            </a:pPr>
            <a:r>
              <a:rPr b="false" i="false" lang="en-US" sz="1600" u="none">
                <a:solidFill>
                  <a:srgbClr val="393A39"/>
                </a:solidFill>
                <a:latin typeface="Lato"/>
              </a:rPr>
              <a:t>Fiber orientation strongly affects the mechanical and electrical properties of the tissue properties:</a:t>
            </a:r>
          </a:p>
          <a:p>
            <a:pPr algn="l" indent="-175500" lvl="1" marL="469800">
              <a:lnSpc>
                <a:spcPct val="100000"/>
              </a:lnSpc>
              <a:spcBef>
                <a:spcPts val="500"/>
              </a:spcBef>
              <a:buFont typeface=""/>
              <a:buChar char="‒"/>
            </a:pPr>
            <a:r>
              <a:rPr b="false" i="false" lang="en-US" sz="1400" u="none">
                <a:solidFill>
                  <a:srgbClr val="393A39"/>
                </a:solidFill>
                <a:latin typeface="Lato"/>
              </a:rPr>
              <a:t>Stress activation tensor S</a:t>
            </a:r>
            <a:r>
              <a:rPr b="false" baseline="-25000" i="false" lang="en-US" sz="1400" u="none">
                <a:solidFill>
                  <a:srgbClr val="393A39"/>
                </a:solidFill>
                <a:latin typeface="Lato"/>
              </a:rPr>
              <a:t>a</a:t>
            </a:r>
            <a:r>
              <a:rPr b="false" i="false" lang="en-US" sz="1400" u="none">
                <a:solidFill>
                  <a:srgbClr val="393A39"/>
                </a:solidFill>
                <a:latin typeface="Lato"/>
              </a:rPr>
              <a:t>(</a:t>
            </a:r>
            <a:r>
              <a:rPr b="true" i="false" lang="en-US" sz="1400" u="none">
                <a:solidFill>
                  <a:srgbClr val="393A39"/>
                </a:solidFill>
                <a:latin typeface="Lato"/>
              </a:rPr>
              <a:t>a</a:t>
            </a:r>
            <a:r>
              <a:rPr b="false" baseline="-25000" i="false" lang="en-US" sz="1400" u="none">
                <a:solidFill>
                  <a:srgbClr val="393A39"/>
                </a:solidFill>
                <a:latin typeface="Lato"/>
              </a:rPr>
              <a:t>0</a:t>
            </a:r>
            <a:r>
              <a:rPr b="false" i="false" lang="en-US" sz="1400" u="none">
                <a:solidFill>
                  <a:srgbClr val="393A39"/>
                </a:solidFill>
                <a:latin typeface="Lato"/>
              </a:rPr>
              <a:t>, </a:t>
            </a:r>
            <a:r>
              <a:rPr b="true" i="false" lang="en-US" sz="1400" u="none">
                <a:solidFill>
                  <a:srgbClr val="393A39"/>
                </a:solidFill>
                <a:latin typeface="Lato"/>
              </a:rPr>
              <a:t>s</a:t>
            </a:r>
            <a:r>
              <a:rPr b="false" baseline="-25000" i="false" lang="en-US" sz="1400" u="none">
                <a:solidFill>
                  <a:srgbClr val="393A39"/>
                </a:solidFill>
                <a:latin typeface="Lato"/>
              </a:rPr>
              <a:t>0</a:t>
            </a:r>
            <a:r>
              <a:rPr b="false" i="false" lang="en-US" sz="1400" u="none">
                <a:solidFill>
                  <a:srgbClr val="393A39"/>
                </a:solidFill>
                <a:latin typeface="Lato"/>
              </a:rPr>
              <a:t>, </a:t>
            </a:r>
            <a:r>
              <a:rPr b="true" i="false" lang="en-US" sz="1400" u="none">
                <a:solidFill>
                  <a:srgbClr val="393A39"/>
                </a:solidFill>
                <a:latin typeface="Lato"/>
              </a:rPr>
              <a:t>n</a:t>
            </a:r>
            <a:r>
              <a:rPr b="false" baseline="-25000" i="false" lang="en-US" sz="1400" u="none">
                <a:solidFill>
                  <a:srgbClr val="393A39"/>
                </a:solidFill>
                <a:latin typeface="Lato"/>
              </a:rPr>
              <a:t>0</a:t>
            </a:r>
            <a:r>
              <a:rPr b="false" i="false" lang="en-US" sz="1400" u="none">
                <a:solidFill>
                  <a:srgbClr val="393A39"/>
                </a:solidFill>
                <a:latin typeface="Lato"/>
              </a:rPr>
              <a:t>)</a:t>
            </a:r>
          </a:p>
          <a:p>
            <a:pPr algn="l" indent="-175500" lvl="1" marL="469800">
              <a:lnSpc>
                <a:spcPct val="100000"/>
              </a:lnSpc>
              <a:spcBef>
                <a:spcPts val="500"/>
              </a:spcBef>
              <a:spcAft>
                <a:spcPct val="15000"/>
              </a:spcAft>
              <a:buFont typeface=""/>
              <a:buChar char="‒"/>
            </a:pPr>
            <a:r>
              <a:rPr b="false" i="false" lang="en-US" sz="1400" u="none">
                <a:solidFill>
                  <a:srgbClr val="393A39"/>
                </a:solidFill>
                <a:latin typeface="Lato"/>
              </a:rPr>
              <a:t>Conductivity tensor D(</a:t>
            </a:r>
            <a:r>
              <a:rPr b="true" i="false" lang="en-US" sz="1400" u="none">
                <a:solidFill>
                  <a:srgbClr val="393A39"/>
                </a:solidFill>
                <a:latin typeface="Lato"/>
              </a:rPr>
              <a:t>a</a:t>
            </a:r>
            <a:r>
              <a:rPr b="false" baseline="-25000" i="false" lang="en-US" sz="1400" u="none">
                <a:solidFill>
                  <a:srgbClr val="393A39"/>
                </a:solidFill>
                <a:latin typeface="Lato"/>
              </a:rPr>
              <a:t>0</a:t>
            </a:r>
            <a:r>
              <a:rPr b="false" i="false" lang="en-US" sz="1400" u="none">
                <a:solidFill>
                  <a:srgbClr val="393A39"/>
                </a:solidFill>
                <a:latin typeface="Lato"/>
              </a:rPr>
              <a:t>)</a:t>
            </a:r>
          </a:p>
        </p:txBody>
      </p:sp>
      <p:sp>
        <p:nvSpPr>
          <p:cNvPr id="6" name="AutoShape 6"/>
          <p:cNvSpPr/>
          <p:nvPr/>
        </p:nvSpPr>
        <p:spPr>
          <a:xfrm>
            <a:off x="4049192" y="4400652"/>
            <a:ext cx="5334880" cy="684198"/>
          </a:xfrm>
          <a:prstGeom prst="rect">
            <a:avLst/>
          </a:prstGeom>
        </p:spPr>
        <p:txBody>
          <a:bodyPr anchor="t" anchorCtr="false"/>
          <a:p>
            <a:r>
              <a:rPr b="false" i="true" lang="en-US" sz="1200" u="none">
                <a:solidFill>
                  <a:srgbClr val="1B4D81"/>
                </a:solidFill>
                <a:latin typeface="Lato"/>
              </a:rPr>
              <a:t>Fibers path at the epicardium, endocardium, and in between. There is a linear variation of the angle across the transmural direction and a linear variation from the basal surface to the apex.</a:t>
            </a:r>
          </a:p>
        </p:txBody>
      </p:sp>
      <p:pic>
        <p:nvPicPr>
          <p:cNvPr id="5" name="Picture 5"/>
          <p:cNvPicPr>
            <a:picLocks noChangeAspect="true"/>
          </p:cNvPicPr>
          <p:nvPr>
            <p:custDataLst>
              <p:tags r:id="rId3"/>
            </p:custDataLst>
          </p:nvPr>
        </p:nvPicPr>
        <p:blipFill>
          <a:blip r:embed="rId2"/>
          <a:stretch>
            <a:fillRect/>
          </a:stretch>
        </p:blipFill>
        <p:spPr>
          <a:xfrm>
            <a:off x="4049192" y="1332000"/>
            <a:ext cx="4091536" cy="3068652"/>
          </a:xfrm>
          <a:prstGeom prst="rect">
            <a:avLst/>
          </a:prstGeom>
        </p:spPr>
      </p:pic>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Contraction</a:t>
            </a:r>
          </a:p>
        </p:txBody>
      </p:sp>
      <p:sp>
        <p:nvSpPr>
          <p:cNvPr id="4" name="AutoShape 4"/>
          <p:cNvSpPr/>
          <p:nvPr/>
        </p:nvSpPr>
        <p:spPr>
          <a:xfrm flipH="false" flipV="false" rot="0">
            <a:off x="457200" y="1332000"/>
            <a:ext cx="2843320" cy="375285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600" u="none">
                <a:solidFill>
                  <a:srgbClr val="393A39"/>
                </a:solidFill>
                <a:latin typeface="Lato"/>
              </a:rPr>
              <a:t>The active stress generated by the depolarization of the cells causes the deformation of the cardiac walls</a:t>
            </a:r>
          </a:p>
        </p:txBody>
      </p:sp>
      <p:sp>
        <p:nvSpPr>
          <p:cNvPr id="6" name="AutoShape 6"/>
          <p:cNvSpPr/>
          <p:nvPr/>
        </p:nvSpPr>
        <p:spPr>
          <a:xfrm>
            <a:off x="3793604" y="4784034"/>
            <a:ext cx="5334880" cy="300816"/>
          </a:xfrm>
          <a:prstGeom prst="rect">
            <a:avLst/>
          </a:prstGeom>
        </p:spPr>
        <p:txBody>
          <a:bodyPr anchor="t" anchorCtr="false"/>
          <a:p>
            <a:r>
              <a:rPr b="false" i="true" lang="en-US" sz="1200" u="none">
                <a:solidFill>
                  <a:srgbClr val="1B4D81"/>
                </a:solidFill>
                <a:latin typeface="Lato"/>
              </a:rPr>
              <a:t>Contraction and relaxation during a heartbeat.</a:t>
            </a:r>
          </a:p>
        </p:txBody>
      </p:sp>
      <p:pic>
        <p:nvPicPr>
          <p:cNvPr id="5" name="Picture 5"/>
          <p:cNvPicPr>
            <a:picLocks noChangeAspect="true"/>
          </p:cNvPicPr>
          <p:nvPr>
            <p:custDataLst>
              <p:tags r:id="rId3"/>
            </p:custDataLst>
          </p:nvPr>
        </p:nvPicPr>
        <p:blipFill>
          <a:blip r:embed="rId2"/>
          <a:stretch>
            <a:fillRect/>
          </a:stretch>
        </p:blipFill>
        <p:spPr>
          <a:xfrm>
            <a:off x="3793604" y="1332000"/>
            <a:ext cx="4602712" cy="3452034"/>
          </a:xfrm>
          <a:prstGeom prst="rect">
            <a:avLst/>
          </a:prstGeom>
        </p:spPr>
      </p:pic>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Contraction</a:t>
            </a:r>
          </a:p>
        </p:txBody>
      </p:sp>
      <p:sp>
        <p:nvSpPr>
          <p:cNvPr name="AutoShape 4" id="4"/>
          <p:cNvSpPr/>
          <p:nvPr/>
        </p:nvSpPr>
        <p:spPr>
          <a:xfrm flipH="false" flipV="false" rot="0">
            <a:off x="457200" y="1332000"/>
            <a:ext cx="284332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0" marL="0">
              <a:lnSpc>
                <a:spcPct val="100000"/>
              </a:lnSpc>
              <a:spcBef>
                <a:spcPts val="1000"/>
              </a:spcBef>
              <a:spcAft>
                <a:spcPct val="15000"/>
              </a:spcAft>
              <a:buNone/>
            </a:pPr>
            <a:r>
              <a:rPr lang="en-US" sz="1600" b="false" i="false" u="none">
                <a:solidFill>
                  <a:srgbClr val="393A39"/>
                </a:solidFill>
                <a:latin typeface="Lato"/>
              </a:rPr>
              <a:t>An initial impulse is applied on a rectangular area on the basal surface in between the ventricles</a:t>
            </a:r>
          </a:p>
        </p:txBody>
      </p:sp>
      <p:pic>
        <p:nvPicPr>
          <p:cNvPr name="Picture 5" id="5"/>
          <p:cNvPicPr>
            <a:picLocks noChangeAspect="true"/>
          </p:cNvPicPr>
          <p:nvPr/>
        </p:nvPicPr>
        <p:blipFill>
          <a:blip r:embed="rId2"/>
          <a:stretch>
            <a:fillRect/>
          </a:stretch>
        </p:blipFill>
        <p:spPr>
          <a:xfrm>
            <a:off x="3593060" y="1332000"/>
            <a:ext cx="5003800" cy="3752850"/>
          </a:xfrm>
          <a:prstGeom prst="rect">
            <a:avLst/>
          </a:prstGeom>
        </p:spPr>
      </p:pic>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Volume Change</a:t>
            </a:r>
          </a:p>
        </p:txBody>
      </p:sp>
      <p:sp>
        <p:nvSpPr>
          <p:cNvPr id="4" name="AutoShape 4"/>
          <p:cNvSpPr/>
          <p:nvPr/>
        </p:nvSpPr>
        <p:spPr>
          <a:xfrm flipH="false" flipV="false" rot="0">
            <a:off x="457200" y="1332000"/>
            <a:ext cx="2843320" cy="375285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600" u="none">
                <a:solidFill>
                  <a:srgbClr val="393A39"/>
                </a:solidFill>
                <a:latin typeface="Lato"/>
              </a:rPr>
              <a:t>Both chambers contract during the depolarization of the excited myocardiac cells causing a reduction of the internal volume</a:t>
            </a:r>
          </a:p>
          <a:p>
            <a:pPr algn="l" indent="-176209" lvl="0" marL="176209">
              <a:lnSpc>
                <a:spcPct val="100000"/>
              </a:lnSpc>
              <a:spcBef>
                <a:spcPts val="1000"/>
              </a:spcBef>
              <a:spcAft>
                <a:spcPct val="15000"/>
              </a:spcAft>
              <a:buFont typeface="Wingdings"/>
              <a:buChar char="§"/>
            </a:pPr>
            <a:r>
              <a:rPr b="false" i="false" lang="en-US" sz="1600" u="none">
                <a:solidFill>
                  <a:srgbClr val="393A39"/>
                </a:solidFill>
                <a:latin typeface="Lato"/>
              </a:rPr>
              <a:t>Slowly return to their initial configuration for the next heartbeat</a:t>
            </a:r>
          </a:p>
        </p:txBody>
      </p:sp>
      <p:sp>
        <p:nvSpPr>
          <p:cNvPr id="6" name="AutoShape 6"/>
          <p:cNvSpPr/>
          <p:nvPr/>
        </p:nvSpPr>
        <p:spPr>
          <a:xfrm>
            <a:off x="3793604" y="4784034"/>
            <a:ext cx="5334880" cy="300816"/>
          </a:xfrm>
          <a:prstGeom prst="rect">
            <a:avLst/>
          </a:prstGeom>
        </p:spPr>
        <p:txBody>
          <a:bodyPr anchor="t" anchorCtr="false"/>
          <a:p>
            <a:r>
              <a:rPr b="false" i="true" lang="en-US" sz="1200" u="none">
                <a:solidFill>
                  <a:srgbClr val="1B4D81"/>
                </a:solidFill>
                <a:latin typeface="Lato"/>
              </a:rPr>
              <a:t>Internal volume variation during a hearbeat.</a:t>
            </a:r>
          </a:p>
        </p:txBody>
      </p:sp>
      <p:pic>
        <p:nvPicPr>
          <p:cNvPr id="5" name="Picture 5"/>
          <p:cNvPicPr>
            <a:picLocks noChangeAspect="true"/>
          </p:cNvPicPr>
          <p:nvPr>
            <p:custDataLst>
              <p:tags r:id="rId3"/>
            </p:custDataLst>
          </p:nvPr>
        </p:nvPicPr>
        <p:blipFill>
          <a:blip r:embed="rId2"/>
          <a:stretch>
            <a:fillRect/>
          </a:stretch>
        </p:blipFill>
        <p:spPr>
          <a:xfrm>
            <a:off x="3793604" y="1332000"/>
            <a:ext cx="4602712" cy="3452034"/>
          </a:xfrm>
          <a:prstGeom prst="rect">
            <a:avLst/>
          </a:prstGeom>
        </p:spPr>
      </p:pic>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5&lt;/Entity&gt;&lt;Tag&gt;pg5&lt;/Tag&gt;&lt;Node&gt;Results &amp;gt; Fiber&lt;/Node&gt;&lt;LinkType&gt;Image&lt;/LinkType&gt;&lt;ModelLink directoryType=&quot;none&quot;&gt;H:\hub\root\build\main\daily\test\tapplications\Nonlinear_Structural_Materials_Module\Hyperelasticity\biventricular_cardiac_model.mph&lt;/ModelLink&gt;&lt;LocalPath&gt;biventricular_cardiac_model.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ff&quot;/&gt;&lt;Property name=&quot;axisorientation&quot; type=&quot;bool&quot; value=&quot;off&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ff&quot;/&gt;&lt;Property name=&quot;showaxisorientation&quot; type=&quot;bool&quot; value=&quot;off&quot;/&gt;&lt;Property name=&quot;showunits&quot; type=&quot;bool&quot; value=&quot;on&quot;/&gt;&lt;Property name=&quot;plotgroupunits&quot; type=&quot;stringarray&quot; value=&quot;\small mm, \small mm, \small mm&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200.81243896484375&quot;/&gt;&lt;Property name=&quot;zoomanglefull&quot; type=&quot;real&quot; value=&quot;17.71527099609375&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320.9881286621094, -441.9841613769531, 296.4881286621094&quot;/&gt;&lt;Property name=&quot;target&quot; type=&quot;realarray&quot; value=&quot;10.500030517578125, 0, -35.000030517578125&quot;/&gt;&lt;Property name=&quot;up&quot; type=&quot;realarray&quot; value=&quot;0.30869749188423157, 0.4115965962409973, 0.8574929237365723&quot;/&gt;&lt;Property name=&quot;rotationpoint&quot; type=&quot;realarray&quot; value=&quot;10.5, 0, -35&quot;/&gt;&lt;Property name=&quot;viewoffset&quot; type=&quot;realarray&quot; value=&quot;-0.060924794524908066, 0.01979058634449718&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08:13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5&lt;/Entity&gt;&lt;Tag&gt;pg5&lt;/Tag&gt;&lt;Node&gt;Results &amp;gt; Fiber&lt;/Node&gt;&lt;LinkType&gt;Image&lt;/LinkType&gt;&lt;ModelLink directoryType=&quot;none&quot;&gt;H:\hub\root\build\main\daily\test\tapplications\Nonlinear_Structural_Materials_Module\Hyperelasticity\biventricular_cardiac_model.mph&lt;/ModelLink&gt;&lt;LocalPath&gt;biventricular_cardiac_model.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ff&quot;/&gt;&lt;Property name=&quot;axisorientation&quot; type=&quot;bool&quot; value=&quot;off&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ff&quot;/&gt;&lt;Property name=&quot;showaxisorientation&quot; type=&quot;bool&quot; value=&quot;off&quot;/&gt;&lt;Property name=&quot;showunits&quot; type=&quot;bool&quot; value=&quot;on&quot;/&gt;&lt;Property name=&quot;plotgroupunits&quot; type=&quot;stringarray&quot; value=&quot;\small mm, \small mm, \small mm&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200.81243896484375&quot;/&gt;&lt;Property name=&quot;zoomanglefull&quot; type=&quot;real&quot; value=&quot;17.71527099609375&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320.9881286621094, -441.9841613769531, 296.4881286621094&quot;/&gt;&lt;Property name=&quot;target&quot; type=&quot;realarray&quot; value=&quot;10.500030517578125, 0, -35.000030517578125&quot;/&gt;&lt;Property name=&quot;up&quot; type=&quot;realarray&quot; value=&quot;0.30869749188423157, 0.4115965962409973, 0.8574929237365723&quot;/&gt;&lt;Property name=&quot;rotationpoint&quot; type=&quot;realarray&quot; value=&quot;10.5, 0, -35&quot;/&gt;&lt;Property name=&quot;viewoffset&quot; type=&quot;realarray&quot; value=&quot;-0.060924794524908066, 0.01979058634449718&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08:13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0&lt;/Entity&gt;&lt;Tag&gt;pg10&lt;/Tag&gt;&lt;Node&gt;Results &amp;gt; Epicardium and Endocardium&lt;/Node&gt;&lt;LinkType&gt;Image&lt;/LinkType&gt;&lt;ModelLink directoryType=&quot;none&quot;&gt;H:\hub\root\build\main\daily\test\tapplications\Nonlinear_Structural_Materials_Module\Hyperelasticity\biventricular_cardiac_model.mph&lt;/ModelLink&gt;&lt;LocalPath&gt;biventricular_cardiac_model.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ff&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ff&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ff&quot;/&gt;&lt;Property name=&quot;rendermesh&quot; type=&quot;bool&quot; value=&quot;on&quot;/&gt;&lt;Property name=&quot;showaxisorientation&quot; type=&quot;bool&quot; value=&quot;on&quot;/&gt;&lt;Property name=&quot;showunits&quot; type=&quot;bool&quot; value=&quot;on&quot;/&gt;&lt;Property name=&quot;plotgroupunits&quot; type=&quot;stringarray&quot; value=&quot;, , &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showselection&quot; type=&quot;bool&quot; value=&quot;on&quot;/&gt;&lt;Property name=&quot;showmaterial&quot; type=&quot;bool&quot; value=&quot;off&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orthographic&quot;/&gt;&lt;Property name=&quot;orthoscale&quot; type=&quot;real&quot; value=&quot;338.650634765625&quot;/&gt;&lt;Property name=&quot;zoomanglefull&quot; type=&quot;real&quot; value=&quot;29.44943618774414&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320.9881286621094, -441.9841613769531, 296.4881286621094&quot;/&gt;&lt;Property name=&quot;target&quot; type=&quot;realarray&quot; value=&quot;10.500030517578125, 0, -35.000030517578125&quot;/&gt;&lt;Property name=&quot;up&quot; type=&quot;realarray&quot; value=&quot;0.30869755148887634, 0.41159653663635254, 0.8574929237365723&quot;/&gt;&lt;Property name=&quot;rotationpoint&quot; type=&quot;realarray&quot; value=&quot;10.5, 0, -35&quot;/&gt;&lt;Property name=&quot;viewoffset&quot; type=&quot;realarray&quot; value=&quot;-0.04029982537031174, -0.019291304258169027&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11:03 PM&lt;/UpdateTimeStamp&gt;&lt;/Root&gt;"/>
</p:tagLst>
</file>

<file path=ppt/tags/tag4.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4&lt;/Entity&gt;&lt;Tag&gt;pg4&lt;/Tag&gt;&lt;Node&gt;Results &amp;gt; Study: Fiber Direction &amp;gt; Coordinate system (cc)&lt;/Node&gt;&lt;LinkType&gt;Image&lt;/LinkType&gt;&lt;ModelLink directoryType=&quot;none&quot;&gt;H:\hub\root\build\main\daily\test\tapplications\Nonlinear_Structural_Materials_Module\Hyperelasticity\biventricular_cardiac_model.mph&lt;/ModelLink&gt;&lt;LocalPath&gt;biventricular_cardiac_model.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ff&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ff&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ff&quot;/&gt;&lt;Property name=&quot;rendermesh&quot; type=&quot;bool&quot; value=&quot;on&quot;/&gt;&lt;Property name=&quot;showaxisorientation&quot; type=&quot;bool&quot; value=&quot;on&quot;/&gt;&lt;Property name=&quot;showunits&quot; type=&quot;bool&quot; value=&quot;on&quot;/&gt;&lt;Property name=&quot;plotgroupunits&quot; type=&quot;stringarray&quot; value=&quot;, , &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showselection&quot; type=&quot;bool&quot; value=&quot;on&quot;/&gt;&lt;Property name=&quot;showmaterial&quot; type=&quot;bool&quot; value=&quot;off&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orthographic&quot;/&gt;&lt;Property name=&quot;orthoscale&quot; type=&quot;real&quot; value=&quot;338.650634765625&quot;/&gt;&lt;Property name=&quot;zoomanglefull&quot; type=&quot;real&quot; value=&quot;29.44943618774414&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320.9881286621094, -441.9841613769531, 296.4881286621094&quot;/&gt;&lt;Property name=&quot;target&quot; type=&quot;realarray&quot; value=&quot;10.500030517578125, 0, -35.000030517578125&quot;/&gt;&lt;Property name=&quot;up&quot; type=&quot;realarray&quot; value=&quot;0.30869755148887634, 0.41159653663635254, 0.8574929237365723&quot;/&gt;&lt;Property name=&quot;rotationpoint&quot; type=&quot;realarray&quot; value=&quot;10.5, 0, -35&quot;/&gt;&lt;Property name=&quot;viewoffset&quot; type=&quot;realarray&quot; value=&quot;-0.04029982537031174, -0.019291304258169027&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11:06 PM&lt;/UpdateTimeStamp&gt;&lt;/Root&gt;"/>
</p:tagLst>
</file>

<file path=ppt/tags/tag5.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9&lt;/Entity&gt;&lt;Tag&gt;pg9&lt;/Tag&gt;&lt;Node&gt;Results &amp;gt; Activation Time&lt;/Node&gt;&lt;LinkType&gt;Image&lt;/LinkType&gt;&lt;ModelLink directoryType=&quot;none&quot;&gt;H:\hub\root\build\main\daily\test\tapplications\Nonlinear_Structural_Materials_Module\Hyperelasticity\biventricular_cardiac_model.mph&lt;/ModelLink&gt;&lt;LocalPath&gt;biventricular_cardiac_model.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3.6761362276523952&quot;/&gt;&lt;Property name=&quot;xmax&quot; type=&quot;real&quot; value=&quot;323.6761362276524&quot;/&gt;&lt;Property name=&quot;ymin&quot; type=&quot;real&quot; value=&quot;-83.72311171972271&quot;/&gt;&lt;Property name=&quot;ymax&quot; type=&quot;real&quot; value=&quot;23.542911857335774&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10:11:08 PM&lt;/UpdateTimeStamp&gt;&lt;/Root&gt;"/>
</p:tagLst>
</file>

<file path=ppt/tags/tag6.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7&lt;/Entity&gt;&lt;Tag&gt;pg7&lt;/Tag&gt;&lt;Node&gt;Results &amp;gt; Contraction, Snapshots&lt;/Node&gt;&lt;LinkType&gt;Image&lt;/LinkType&gt;&lt;ModelLink directoryType=&quot;none&quot;&gt;H:\hub\root\build\main\daily\test\tapplications\Nonlinear_Structural_Materials_Module\Hyperelasticity\biventricular_cardiac_model.mph&lt;/ModelLink&gt;&lt;LocalPath&gt;biventricular_cardiac_model.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ff&quot;/&gt;&lt;Property name=&quot;axisorientation&quot; type=&quot;bool&quot; value=&quot;off&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ff&quot;/&gt;&lt;Property name=&quot;showaxisorientation&quot; type=&quot;bool&quot; value=&quot;off&quot;/&gt;&lt;Property name=&quot;showunits&quot; type=&quot;bool&quot; value=&quot;on&quot;/&gt;&lt;Property name=&quot;plotgroupunits&quot; type=&quot;stringarray&quot; value=&quot;\small mm, \small mm, \small mm&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527.6869506835938&quot;/&gt;&lt;Property name=&quot;zoomanglefull&quot; type=&quot;real&quot; value=&quot;12.859188079833984&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168.4499969482422, -2341.300048828125, -77.1500015258789&quot;/&gt;&lt;Property name=&quot;target&quot; type=&quot;realarray&quot; value=&quot;168.4499969482422, 0, -77.1500015258789&quot;/&gt;&lt;Property name=&quot;up&quot; type=&quot;realarray&quot; value=&quot;0, -4.371138828673793E-8, 1&quot;/&gt;&lt;Property name=&quot;rotationpoint&quot; type=&quot;realarray&quot; value=&quot;168.4499969482422, 0, -77.1500015258789&quot;/&gt;&lt;Property name=&quot;viewoffset&quot; type=&quot;realarray&quot; value=&quot;-0.06064878776669502, 1.4800544741998819E-8&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11:12 PM&lt;/UpdateTimeStamp&gt;&lt;/Root&gt;"/>
</p:tagLst>
</file>

<file path=ppt/tags/tag7.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8&lt;/Entity&gt;&lt;Tag&gt;pg8&lt;/Tag&gt;&lt;Node&gt;Results &amp;gt; Volume Change&lt;/Node&gt;&lt;LinkType&gt;Image&lt;/LinkType&gt;&lt;ModelLink directoryType=&quot;none&quot;&gt;H:\hub\root\build\main\daily\test\tapplications\Nonlinear_Structural_Materials_Module\Hyperelasticity\biventricular_cardiac_model.mph&lt;/ModelLink&gt;&lt;LocalPath&gt;biventricular_cardiac_model.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3.6687021806803983&quot;/&gt;&lt;Property name=&quot;xmax&quot; type=&quot;real&quot; value=&quot;323.6687021806804&quot;/&gt;&lt;Property name=&quot;ymin&quot; type=&quot;real&quot; value=&quot;6.317856521448645&quot;/&gt;&lt;Property name=&quot;ymax&quot; type=&quot;real&quot; value=&quot;40.26970330947985&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10:14:29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2024-09-26T20:14:33Z</dcterms:created>
  <dc:creator>COMSOL</dc:creator>
  <cp:lastModifiedBy>COMSOL</cp:lastModifiedBy>
  <dcterms:modified xsi:type="dcterms:W3CDTF">2024-09-26T20:14:33Z</dcterms:modified>
  <cp:revision>1</cp:revision>
  <dc:title>Biventricular Cardiac Model</dc:title>
</cp:coreProperties>
</file>