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1" r:id="rId15"/>
    <p:sldId id="262" r:id="rId16"/>
    <p:sldId id="263" r:id="rId17"/>
    <p:sldId id="264" r:id="rId18"/>
    <p:sldId id="265" r:id="rId19"/>
    <p:sldId id="266" r:id="rId20"/>
    <p:sldId id="268" r:id="rId22"/>
    <p:sldId id="269" r:id="rId23"/>
    <p:sldId id="270" r:id="rId24"/>
    <p:sldId id="271" r:id="rId25"/>
    <p:sldId id="272" r:id="rId2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5" Target="slides/slide6.xml" Type="http://schemas.openxmlformats.org/officeDocument/2006/relationships/slide"/><Relationship Id="rId16" Target="slides/slide5.xml" Type="http://schemas.openxmlformats.org/officeDocument/2006/relationships/slide"/><Relationship Id="rId17" Target="slides/slide7.xml" Type="http://schemas.openxmlformats.org/officeDocument/2006/relationships/slide"/><Relationship Id="rId18" Target="slides/slide8.xml" Type="http://schemas.openxmlformats.org/officeDocument/2006/relationships/slide"/><Relationship Id="rId19" Target="slides/slide9.xml" Type="http://schemas.openxmlformats.org/officeDocument/2006/relationships/slide"/><Relationship Id="rId20" Target="slides/slide10.xml" Type="http://schemas.openxmlformats.org/officeDocument/2006/relationships/slide"/><Relationship Id="rId22" Target="slides/slide12.xml" Type="http://schemas.openxmlformats.org/officeDocument/2006/relationships/slide"/><Relationship Id="rId23" Target="slides/slide11.xml" Type="http://schemas.openxmlformats.org/officeDocument/2006/relationships/slide"/><Relationship Id="rId24" Target="slides/slide13.xml" Type="http://schemas.openxmlformats.org/officeDocument/2006/relationships/slide"/><Relationship Id="rId25" Target="slides/slide14.xml" Type="http://schemas.openxmlformats.org/officeDocument/2006/relationships/slide"/><Relationship Id="rId26" Target="slides/slide15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13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5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1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4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1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6.png" Type="http://schemas.openxmlformats.org/officeDocument/2006/relationships/image"/><Relationship Id="rId3" Type="http://schemas.openxmlformats.org/officeDocument/2006/relationships/tags" Target="../tags/tag3.xml"/></Relationships>

</file>

<file path=ppt/slides/_rels/slide1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7.png" Type="http://schemas.openxmlformats.org/officeDocument/2006/relationships/image"/><Relationship Id="rId3" Type="http://schemas.openxmlformats.org/officeDocument/2006/relationships/tags" Target="../tags/tag4.xml"/></Relationships>

</file>

<file path=ppt/slides/_rels/slide1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7.png" Type="http://schemas.openxmlformats.org/officeDocument/2006/relationships/image"/><Relationship Id="rId3" Type="http://schemas.openxmlformats.org/officeDocument/2006/relationships/tags" Target="../tags/tag5.xml"/></Relationships>
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7.png" Type="http://schemas.openxmlformats.org/officeDocument/2006/relationships/image"/><Relationship Id="rId4" Target="../media/image8.png" Type="http://schemas.openxmlformats.org/officeDocument/2006/relationships/image"/><Relationship Id="rId5" Target="../media/image9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11.png" Type="http://schemas.openxmlformats.org/officeDocument/2006/relationships/image"/><Relationship Id="rId4" Target="../media/image12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Neutralization of a Proton Beam Through a Charge Exchange Cell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Charged Particle Tracing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1384300" cy="5461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figure shows a surface plot of the pressure in the apparatus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Pressure in the apparatus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electric potential distribution in the region surrounding the two plates is plotted in the figure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Electric potential in the vacuum housing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corresponding number density is computed along the symmetry axis of the cylindrical cell and is plotted in the figure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Axial number density through the gas cell and vacuum housing for argon for a constant mass flow rate of 0.05 sccm into the gas cell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particle trajectories are plotted in the figure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color expression in this plot indicates the charge number of the atoms, which decreases from 1 (red) to 0 (blue) for particles that undergo charge exchange reactions in the cell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By comparing the number of particles on the plate to the total number of particles in the model, the neutralization efficiency is estimated to be 13.8%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Particle trajectories. Ions are shown in red while neutrals are displayed in blue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Because the implementation of the charge exchange reactions is stochastic in nature, this value may change slightly when the model is rerun, depending on the seeding of random numbers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Particle trajectories. Ions are shown in red while neutrals are displayed in blue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Introduction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Collisions of neutral particle beams with target materials at various projectile energies are important in a number of applications ranging from plasma physics to material processing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Beams of high-velocity neutral particles can be obtained using charge exchange cells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 charge exchange cell is a region of high-density gas placed on the path of an ion beam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region of high gas density creates a medium in which fast ions can be neutralized to generate a beam of neutral particles at the exit of the cell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xsi="http://www.w3.org/2001/XMLSchema-instance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Introduction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figure shows the concept behind a charge exchange cell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Protons are accelerated toward a cell filled with neutral argon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When they pass through the charge exchange cell, the protons can capture electrons from the argon atoms and exit the cell as fast neutral hydrogen atoms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Since the probability of electron capture is not very high, charged particles are still present in the beam as it exits the cell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 xsi:nil="true"/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36531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Schematic of a simplified charge exchange cell neutralization process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285683"/>
            <a:ext cx="4800600" cy="20796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Introduction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36531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Schematic of a simplified charge exchange cell neutralization process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285683"/>
            <a:ext cx="4800600" cy="2079628"/>
          </a:xfrm>
          <a:prstGeom prst="rect">
            <a:avLst/>
          </a:prstGeom>
        </p:spPr>
      </p:pic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To get a pure neutral beam at the end of the process, charged plates can be used to deflect the charged particles before the beam reaches its target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Geometry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microchannels of the shower head charge exchange cell deflecting plates are used to control the neutral gas density in the cell and create a high-pressure region within the main vacuum system of the instrument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To model the gas inflow the outgassing wall boundary condition is used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gas cell is mounted in a vacuum “T”, which is pumped by a turbomolecular pump (pumping speed of 63 L/s)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xsi="http://www.w3.org/2001/XMLSchema-instance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figure shows the geometry used in the model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gas cell consists of a tube 40 mm in diameter and 100 mm long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tube has end caps with 2 mm diameter apertures along the cylinder axis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>The argon gas is introduced into the gas cell through a shower head ring located in the center of the cell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100" b="false" i="false" u="none">
                <a:solidFill>
                  <a:srgbClr val="393A39"/>
                </a:solidFill>
                <a:latin typeface="Lato"/>
              </a:rPr>
              <a:t xsi:nil="true"/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Geometry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Free Molecular Flow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2692400" cy="6604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915400"/>
            <a:ext cx="2819400" cy="304800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3601200"/>
            <a:ext cx="2819400" cy="381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Free Molecular Flow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747000"/>
            <a:ext cx="2819400" cy="2921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Electrostatics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965200" cy="2540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509000"/>
            <a:ext cx="850900" cy="2032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1&lt;/Entity&gt;&lt;Tag&gt;pg1&lt;/Tag&gt;&lt;Node&gt;Results &amp;gt; Electric Potential&lt;/Node&gt;&lt;LinkType&gt;Image&lt;/LinkType&gt;&lt;ModelLink directoryType=&quot;none&quot;&gt;H:\hub\root\build\main\daily\test\tapplications\Molecular_Flow_Module\Industrial_Applications\charge_exchange_cell.mph&lt;/ModelLink&gt;&lt;LocalPath&gt;charge_exchange_cell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n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446.63482666015625&quot;/&gt;&lt;Property name=&quot;zoomanglefull&quot; type=&quot;real&quot; value=&quot;19.4627132415771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1302.1693115234375, 0, -34&quot;/&gt;&lt;Property name=&quot;target&quot; type=&quot;realarray&quot; value=&quot;0, 0, -34&quot;/&gt;&lt;Property name=&quot;up&quot; type=&quot;realarray&quot; value=&quot;4.371138828673793E-8, 0, 1&quot;/&gt;&lt;Property name=&quot;rotationpoint&quot; type=&quot;realarray&quot; value=&quot;0, 0, -34&quot;/&gt;&lt;Property name=&quot;viewoffset&quot; type=&quot;realarray&quot; value=&quot;-0.04925543814897537, -0.02743722772359982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44&quot;/&gt;&lt;Property name=&quot;renderareasizedip&quot; type=&quot;realarray&quot; value=&quot;709, 444&quot;/&gt;&lt;/PropSet&gt;&lt;PropSet id=&quot;axis&quot;/&gt;&lt;PropSet id=&quot;clip&quot;/&gt;&lt;PropSet id=&quot;table&quot;/&gt;&lt;UpdateTimeStamp&gt;Sep 26, 2024, 9:56:59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2&lt;/Entity&gt;&lt;Tag&gt;pg2&lt;/Tag&gt;&lt;Node&gt;Results &amp;gt; Pressure&lt;/Node&gt;&lt;LinkType&gt;Image&lt;/LinkType&gt;&lt;ModelLink directoryType=&quot;none&quot;&gt;H:\hub\root\build\main\daily\test\tapplications\Molecular_Flow_Module\Industrial_Applications\charge_exchange_cell.mph&lt;/ModelLink&gt;&lt;LocalPath&gt;charge_exchange_cell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n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446.63482666015625&quot;/&gt;&lt;Property name=&quot;zoomanglefull&quot; type=&quot;real&quot; value=&quot;19.4627132415771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1302.1693115234375, 0, -34&quot;/&gt;&lt;Property name=&quot;target&quot; type=&quot;realarray&quot; value=&quot;0, 0, -34&quot;/&gt;&lt;Property name=&quot;up&quot; type=&quot;realarray&quot; value=&quot;4.371138828673793E-8, 0, 1&quot;/&gt;&lt;Property name=&quot;rotationpoint&quot; type=&quot;realarray&quot; value=&quot;0, 0, -34&quot;/&gt;&lt;Property name=&quot;viewoffset&quot; type=&quot;realarray&quot; value=&quot;-0.04925543814897537, -0.02743722772359982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44&quot;/&gt;&lt;Property name=&quot;renderareasizedip&quot; type=&quot;realarray&quot; value=&quot;709, 444&quot;/&gt;&lt;/PropSet&gt;&lt;PropSet id=&quot;axis&quot;/&gt;&lt;PropSet id=&quot;clip&quot;/&gt;&lt;PropSet id=&quot;table&quot;/&gt;&lt;UpdateTimeStamp&gt;Sep 26, 2024, 9:57:03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3&lt;/Entity&gt;&lt;Tag&gt;pg3&lt;/Tag&gt;&lt;Node&gt;Results &amp;gt; Gas Number Density&lt;/Node&gt;&lt;LinkType&gt;Image&lt;/LinkType&gt;&lt;ModelLink directoryType=&quot;none&quot;&gt;H:\hub\root\build\main\daily\test\tapplications\Molecular_Flow_Module\Industrial_Applications\charge_exchange_cell.mph&lt;/ModelLink&gt;&lt;LocalPath&gt;charge_exchange_cell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4.744176852370441&quot;/&gt;&lt;Property name=&quot;xmax&quot; type=&quot;real&quot; value=&quot;204.74417685237043&quot;/&gt;&lt;Property name=&quot;ymin&quot; type=&quot;real&quot; value=&quot;1.1910617450638816E17&quot;/&gt;&lt;Property name=&quot;ymax&quot; type=&quot;real&quot; value=&quot;1.3023081004777521E19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6, 2024, 9:57:07 PM&lt;/UpdateTimeStamp&gt;&lt;/Root&gt;"/>
</p:tagLst>
</file>

<file path=ppt/tags/tag4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4&lt;/Entity&gt;&lt;Tag&gt;pg4&lt;/Tag&gt;&lt;Node&gt;Results &amp;gt; Particle Trajectories (cpt)&lt;/Node&gt;&lt;LinkType&gt;Image&lt;/LinkType&gt;&lt;ModelLink directoryType=&quot;none&quot;&gt;H:\hub\root\build\main\daily\test\tapplications\Molecular_Flow_Module\Industrial_Applications\charge_exchange_cell.mph&lt;/ModelLink&gt;&lt;LocalPath&gt;charge_exchange_cell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n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446.63482666015625&quot;/&gt;&lt;Property name=&quot;zoomanglefull&quot; type=&quot;real&quot; value=&quot;19.4627132415771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1302.1693115234375, 0, -34&quot;/&gt;&lt;Property name=&quot;target&quot; type=&quot;realarray&quot; value=&quot;0, 0, -34&quot;/&gt;&lt;Property name=&quot;up&quot; type=&quot;realarray&quot; value=&quot;4.371138828673793E-8, 0, 1&quot;/&gt;&lt;Property name=&quot;rotationpoint&quot; type=&quot;realarray&quot; value=&quot;0, 0, -34&quot;/&gt;&lt;Property name=&quot;viewoffset&quot; type=&quot;realarray&quot; value=&quot;-0.04925543814897537, -0.02743722772359982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44&quot;/&gt;&lt;Property name=&quot;renderareasizedip&quot; type=&quot;realarray&quot; value=&quot;709, 444&quot;/&gt;&lt;/PropSet&gt;&lt;PropSet id=&quot;axis&quot;/&gt;&lt;PropSet id=&quot;clip&quot;/&gt;&lt;PropSet id=&quot;table&quot;/&gt;&lt;UpdateTimeStamp&gt;Sep 26, 2024, 9:57:10 PM&lt;/UpdateTimeStamp&gt;&lt;/Root&gt;"/>
</p:tagLst>
</file>

<file path=ppt/tags/tag5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4&lt;/Entity&gt;&lt;Tag&gt;pg4&lt;/Tag&gt;&lt;Node&gt;Results &amp;gt; Particle Trajectories (cpt)&lt;/Node&gt;&lt;LinkType&gt;Image&lt;/LinkType&gt;&lt;ModelLink directoryType=&quot;none&quot;&gt;H:\hub\root\build\main\daily\test\tapplications\Molecular_Flow_Module\Industrial_Applications\charge_exchange_cell.mph&lt;/ModelLink&gt;&lt;LocalPath&gt;charge_exchange_cell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n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446.63482666015625&quot;/&gt;&lt;Property name=&quot;zoomanglefull&quot; type=&quot;real&quot; value=&quot;19.4627132415771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1302.1693115234375, 0, -34&quot;/&gt;&lt;Property name=&quot;target&quot; type=&quot;realarray&quot; value=&quot;0, 0, -34&quot;/&gt;&lt;Property name=&quot;up&quot; type=&quot;realarray&quot; value=&quot;4.371138828673793E-8, 0, 1&quot;/&gt;&lt;Property name=&quot;rotationpoint&quot; type=&quot;realarray&quot; value=&quot;0, 0, -34&quot;/&gt;&lt;Property name=&quot;viewoffset&quot; type=&quot;realarray&quot; value=&quot;-0.04925543814897537, -0.02743722772359982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44&quot;/&gt;&lt;Property name=&quot;renderareasizedip&quot; type=&quot;realarray&quot; value=&quot;709, 444&quot;/&gt;&lt;/PropSet&gt;&lt;PropSet id=&quot;axis&quot;/&gt;&lt;PropSet id=&quot;clip&quot;/&gt;&lt;PropSet id=&quot;table&quot;/&gt;&lt;UpdateTimeStamp&gt;Sep 26, 2024, 9:57:10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2024-09-26T19:57:16Z</dcterms:created>
  <dc:creator>COMSOL</dc:creator>
  <cp:lastModifiedBy>COMSOL</cp:lastModifiedBy>
  <dcterms:modified xsi:type="dcterms:W3CDTF">2024-09-26T19:57:16Z</dcterms:modified>
  <cp:revision>1</cp:revision>
  <dc:title>Neutralization of a Proton Beam Through a Charge Exchange Cell</dc:title>
</cp:coreProperties>
</file>