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9" r:id="rId13"/>
    <p:sldId id="260" r:id="rId14"/>
    <p:sldId id="261" r:id="rId15"/>
    <p:sldId id="263" r:id="rId17"/>
    <p:sldId id="264" r:id="rId18"/>
    <p:sldId id="265" r:id="rId19"/>
    <p:sldId id="266" r:id="rId2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3" Target="slides/slide4.xml" Type="http://schemas.openxmlformats.org/officeDocument/2006/relationships/slide"/><Relationship Id="rId14" Target="slides/slide3.xml" Type="http://schemas.openxmlformats.org/officeDocument/2006/relationships/slide"/><Relationship Id="rId15" Target="slides/slide5.xml" Type="http://schemas.openxmlformats.org/officeDocument/2006/relationships/slide"/><Relationship Id="rId17" Target="slides/slide7.xml" Type="http://schemas.openxmlformats.org/officeDocument/2006/relationships/slide"/><Relationship Id="rId18" Target="slides/slide6.xml" Type="http://schemas.openxmlformats.org/officeDocument/2006/relationships/slide"/><Relationship Id="rId19" Target="slides/slide8.xml" Type="http://schemas.openxmlformats.org/officeDocument/2006/relationships/slide"/><Relationship Id="rId20" Target="slides/slide9.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1.png" Type="http://schemas.openxmlformats.org/officeDocument/2006/relationships/image"/><Relationship Id="rId3" Type="http://schemas.openxmlformats.org/officeDocument/2006/relationships/tags" Target="../tags/tag2.xml"/></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0.png" Type="http://schemas.openxmlformats.org/officeDocument/2006/relationships/image"/><Relationship Id="rId3" Type="http://schemas.openxmlformats.org/officeDocument/2006/relationships/tags" Target="../tags/tag1.xml"/></Relationships>

</file>

<file path=ppt/slides/_rels/slide8.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2.png" Type="http://schemas.openxmlformats.org/officeDocument/2006/relationships/image"/><Relationship Id="rId3" Type="http://schemas.openxmlformats.org/officeDocument/2006/relationships/tags" Target="../tags/tag3.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3.png" Type="http://schemas.openxmlformats.org/officeDocument/2006/relationships/image"/><Relationship Id="rId3" Type="http://schemas.openxmlformats.org/officeDocument/2006/relationships/tags" Target="../tags/tag4.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Pull-In of an RF MEMS Switch</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This model analyzes an RF MEMS switch consisting of a thin micromechanical bridge suspended over a dielectric layer</a:t>
            </a:r>
          </a:p>
          <a:p>
            <a:pPr lvl="0" algn="l" indent="-176209" marL="176209">
              <a:lnSpc>
                <a:spcPct val="100000"/>
              </a:lnSpc>
              <a:spcBef>
                <a:spcPts val="1000"/>
              </a:spcBef>
              <a:buFont typeface="Wingdings"/>
              <a:buChar char="§"/>
            </a:pPr>
            <a:r>
              <a:rPr lang="en-US" sz="1600" b="false" i="false" u="none">
                <a:solidFill>
                  <a:srgbClr val="393A39"/>
                </a:solidFill>
                <a:latin typeface="Lato"/>
              </a:rPr>
              <a:t>A DC voltage greater than the pull-in voltage is applied across the switch, causing the bridge to collapse onto the dielectric layer with a resulting increase in the capacitance of the device</a:t>
            </a:r>
          </a:p>
          <a:p>
            <a:pPr lvl="0" algn="l" indent="-176209" marL="176209">
              <a:lnSpc>
                <a:spcPct val="100000"/>
              </a:lnSpc>
              <a:spcBef>
                <a:spcPts val="1000"/>
              </a:spcBef>
              <a:buFont typeface="Wingdings"/>
              <a:buChar char="§"/>
            </a:pPr>
            <a:r>
              <a:rPr lang="en-US" sz="1600" b="false" i="false" u="none">
                <a:solidFill>
                  <a:srgbClr val="393A39"/>
                </a:solidFill>
                <a:latin typeface="Lato"/>
              </a:rPr>
              <a:t>A penalty-based contact force is implemented to model the contact forces as the bridge comes into contact with the dielectric</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capability of the electromechanics multiphysics interface to handle both conducting and dielectric materials is also demonstrated</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Solid Mechanics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2819400" cy="2921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200" b="false" i="false" u="none">
                <a:solidFill>
                  <a:srgbClr val="393A39"/>
                </a:solidFill>
                <a:latin typeface="Lato"/>
              </a:rPr>
              <a:t>The figure shows the device geometry</a:t>
            </a:r>
          </a:p>
          <a:p>
            <a:pPr lvl="0" algn="l" indent="-176209" marL="176209">
              <a:lnSpc>
                <a:spcPct val="100000"/>
              </a:lnSpc>
              <a:spcBef>
                <a:spcPts val="1000"/>
              </a:spcBef>
              <a:buFont typeface="Wingdings"/>
              <a:buChar char="§"/>
            </a:pPr>
            <a:r>
              <a:rPr lang="en-US" sz="1200" b="false" i="false" u="none">
                <a:solidFill>
                  <a:srgbClr val="393A39"/>
                </a:solidFill>
                <a:latin typeface="Lato"/>
              </a:rPr>
              <a:t>The switch consists of a square polysilicon plate suspended 0.9 μm above a 0.1 μm thick thin film of silicon nitride (dielectric constant 7.5)</a:t>
            </a:r>
          </a:p>
          <a:p>
            <a:pPr lvl="0" algn="l" indent="-176209" marL="176209">
              <a:lnSpc>
                <a:spcPct val="100000"/>
              </a:lnSpc>
              <a:spcBef>
                <a:spcPts val="1000"/>
              </a:spcBef>
              <a:buFont typeface="Wingdings"/>
              <a:buChar char="§"/>
            </a:pPr>
            <a:r>
              <a:rPr lang="en-US" sz="1200" b="false" i="false" u="none">
                <a:solidFill>
                  <a:srgbClr val="393A39"/>
                </a:solidFill>
                <a:latin typeface="Lato"/>
              </a:rPr>
              <a:t>Beneath the substrate is a silicon counter electrode that is grounded</a:t>
            </a:r>
          </a:p>
          <a:p>
            <a:pPr lvl="0" algn="l" indent="-176209" marL="176209">
              <a:lnSpc>
                <a:spcPct val="100000"/>
              </a:lnSpc>
              <a:spcBef>
                <a:spcPts val="1000"/>
              </a:spcBef>
              <a:spcAft>
                <a:spcPct val="15000"/>
              </a:spcAft>
              <a:buFont typeface="Wingdings"/>
              <a:buChar char="§"/>
            </a:pPr>
            <a:r>
              <a:rPr lang="en-US" sz="1200" b="false" i="false" u="none">
                <a:solidFill>
                  <a:srgbClr val="393A39"/>
                </a:solidFill>
                <a:latin typeface="Lato"/>
              </a:rPr>
              <a:t>The suspended plate is structurally anchored to the substrate by four rectangular flexures at its corners but is electrically isolated from the substrate</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Geometry 1</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Electrostatics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965200" cy="254000"/>
          </a:xfrm>
          <a:prstGeom prst="rect">
            <a:avLst/>
          </a:prstGeom>
        </p:spPr>
      </p:pic>
      <p:pic>
        <p:nvPicPr>
          <p:cNvPr name="Picture 11" id="11"/>
          <p:cNvPicPr>
            <a:picLocks noChangeAspect="true"/>
          </p:cNvPicPr>
          <p:nvPr/>
        </p:nvPicPr>
        <p:blipFill>
          <a:blip r:embed="rId4"/>
          <a:stretch>
            <a:fillRect/>
          </a:stretch>
        </p:blipFill>
        <p:spPr>
          <a:xfrm>
            <a:off x="584200" y="2509000"/>
            <a:ext cx="850900" cy="2032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form of the contact pressure, shown in the figure, is consistent with this observation and it is interesting to note that the largest forces occur in the vicinity of the flexures</a:t>
            </a:r>
          </a:p>
        </p:txBody>
      </p:sp>
      <p:sp>
        <p:nvSpPr>
          <p:cNvPr id="4" name="AutoShape 4"/>
          <p:cNvSpPr/>
          <p:nvPr/>
        </p:nvSpPr>
        <p:spPr>
          <a:xfrm>
            <a:off x="4114800" y="4125721"/>
            <a:ext cx="4800600" cy="492507"/>
          </a:xfrm>
          <a:prstGeom prst="rect">
            <a:avLst/>
          </a:prstGeom>
        </p:spPr>
        <p:txBody>
          <a:bodyPr anchor="t" anchorCtr="false"/>
          <a:p>
            <a:r>
              <a:rPr b="false" i="true" lang="en-US" sz="1200" u="none">
                <a:solidFill>
                  <a:srgbClr val="1B4D81"/>
                </a:solidFill>
                <a:latin typeface="Lato"/>
              </a:rPr>
              <a:t>Contact forces acting on the polysilicon when the structure is pulled in</a:t>
            </a:r>
          </a:p>
        </p:txBody>
      </p:sp>
      <p:pic>
        <p:nvPicPr>
          <p:cNvPr id="3" name="Picture 3"/>
          <p:cNvPicPr>
            <a:picLocks noChangeAspect="true"/>
          </p:cNvPicPr>
          <p:nvPr>
            <p:custDataLst>
              <p:tags r:id="rId3"/>
            </p:custDataLst>
          </p:nvPr>
        </p:nvPicPr>
        <p:blipFill>
          <a:blip r:embed="rId2"/>
          <a:stretch>
            <a:fillRect/>
          </a:stretch>
        </p:blipFill>
        <p:spPr>
          <a:xfrm>
            <a:off x="4114800" y="525271"/>
            <a:ext cx="4800600" cy="360045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spatial dependence of the total displacement when the device is pulled in</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Most of the structure is in contact with the nitride and the bending occurs primarily in the flexures and in the vicinity of their attachment points</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Displacement of the polysilicon when pulled in. Most of the polysilicon structure is in contact with the silicon nitride with a displacement of 0.9 μm</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displacement of the switch as a function of time</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switch takes significantly longer to close than the time scale on which the applied voltage changes, primarily due to its inertia</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Displacement of the center of the device as a function of time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capacitance of the device as a function of time</a:t>
            </a:r>
          </a:p>
          <a:p>
            <a:pPr algn="l" indent="-176209" lvl="0" marL="176209">
              <a:lnSpc>
                <a:spcPct val="100000"/>
              </a:lnSpc>
              <a:spcBef>
                <a:spcPts val="1000"/>
              </a:spcBef>
              <a:buFont typeface="Wingdings"/>
              <a:buChar char="§"/>
            </a:pPr>
            <a:r>
              <a:rPr b="false" i="false" lang="en-US" sz="1400" u="none">
                <a:solidFill>
                  <a:srgbClr val="393A39"/>
                </a:solidFill>
                <a:latin typeface="Lato"/>
              </a:rPr>
              <a:t>The capacitance increases by a factor of approximately 65</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Note that the capacitance changes on a significantly shorter time scale than the displacement</a:t>
            </a:r>
          </a:p>
        </p:txBody>
      </p:sp>
      <p:sp>
        <p:nvSpPr>
          <p:cNvPr id="4" name="AutoShape 4"/>
          <p:cNvSpPr/>
          <p:nvPr/>
        </p:nvSpPr>
        <p:spPr>
          <a:xfrm>
            <a:off x="4114800" y="3934031"/>
            <a:ext cx="4800600" cy="875888"/>
          </a:xfrm>
          <a:prstGeom prst="rect">
            <a:avLst/>
          </a:prstGeom>
        </p:spPr>
        <p:txBody>
          <a:bodyPr anchor="t" anchorCtr="false"/>
          <a:p>
            <a:r>
              <a:rPr b="false" i="true" lang="en-US" sz="1200" u="none">
                <a:solidFill>
                  <a:srgbClr val="1B4D81"/>
                </a:solidFill>
                <a:latin typeface="Lato"/>
              </a:rPr>
              <a:t>Capacitance of the device as a function of time. The transients in this plot that occur after the point of contact are not physical. The capacitance of the structure changes from 0.1 pF to 6.5 pF as a result of the pull-in</a:t>
            </a:r>
          </a:p>
        </p:txBody>
      </p:sp>
      <p:pic>
        <p:nvPicPr>
          <p:cNvPr id="3" name="Picture 3"/>
          <p:cNvPicPr>
            <a:picLocks noChangeAspect="true"/>
          </p:cNvPicPr>
          <p:nvPr>
            <p:custDataLst>
              <p:tags r:id="rId3"/>
            </p:custDataLst>
          </p:nvPr>
        </p:nvPicPr>
        <p:blipFill>
          <a:blip r:embed="rId2"/>
          <a:stretch>
            <a:fillRect/>
          </a:stretch>
        </p:blipFill>
        <p:spPr>
          <a:xfrm>
            <a:off x="4114800" y="333581"/>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lt;/Entity&gt;&lt;Tag&gt;pg1&lt;/Tag&gt;&lt;Node&gt;Results &amp;gt; Displacement (solid)&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textmu m, \small \textmu m, \small \textmu 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mir2_3&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331.80908203125&quot;/&gt;&lt;Property name=&quot;zoomanglefull&quot; type=&quot;real&quot; value=&quot;14.372448921203613&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626.9805297851562, -852.6408081054688, 678.9805297851562&quot;/&gt;&lt;Property name=&quot;target&quot; type=&quot;realarray&quot; value=&quot;50, 50, 2&quot;/&gt;&lt;Property name=&quot;up&quot; type=&quot;realarray&quot; value=&quot;0.3086974322795868, 0.4115966558456421, 0.8574931621551514&quot;/&gt;&lt;Property name=&quot;rotationpoint&quot; type=&quot;realarray&quot; value=&quot;50, 50, 2&quot;/&gt;&lt;Property name=&quot;viewoffset&quot; type=&quot;realarray&quot; value=&quot;-0.056701816618442535, -0.005846173019782672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4&quot;/&gt;&lt;Property name=&quot;renderareasizedip&quot; type=&quot;realarray&quot; value=&quot;709, 464&quot;/&gt;&lt;/PropSet&gt;&lt;PropSet id=&quot;axis&quot;/&gt;&lt;PropSet id=&quot;clip&quot;/&gt;&lt;PropSet id=&quot;table&quot;/&gt;&lt;UpdateTimeStamp&gt;Sep 26, 2024, 9:28:58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3&lt;/Entity&gt;&lt;Tag&gt;pg3&lt;/Tag&gt;&lt;Node&gt;Results &amp;gt; Electric Field (es)&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n&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145.29443359375&quot;/&gt;&lt;Property name=&quot;zoomanglefull&quot; type=&quot;real&quot; value=&quot;12.623479843139648&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43.4471740722656, -431.262939453125, 338.4471740722656&quot;/&gt;&lt;Property name=&quot;target&quot; type=&quot;realarray&quot; value=&quot;-5, 20.000030517578125, 0&quot;/&gt;&lt;Property name=&quot;up&quot; type=&quot;realarray&quot; value=&quot;0.3086974620819092, 0.4115966856479645, 0.8574932217597961&quot;/&gt;&lt;Property name=&quot;rotationpoint&quot; type=&quot;realarray&quot; value=&quot;-5, 20, 0&quot;/&gt;&lt;Property name=&quot;viewoffset&quot; type=&quot;realarray&quot; value=&quot;0.004984092433005571, 0.023029665025278402&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4, 626&quot;/&gt;&lt;Property name=&quot;renderareasizedip&quot; type=&quot;realarray&quot; value=&quot;704, 626&quot;/&gt;&lt;/PropSet&gt;&lt;PropSet id=&quot;axis&quot;/&gt;&lt;PropSet id=&quot;clip&quot;/&gt;&lt;PropSet id=&quot;table&quot;/&gt;&lt;UpdateTimeStamp&gt;Sep 26, 2024, 9:29:02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4&lt;/Entity&gt;&lt;Tag&gt;pg4&lt;/Tag&gt;&lt;Node&gt;Results &amp;gt; Moving Mesh&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n&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145.52157592773438&quot;/&gt;&lt;Property name=&quot;zoomanglefull&quot; type=&quot;real&quot; value=&quot;12.623479843139648&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43.4471740722656, -431.262939453125, 338.4471740722656&quot;/&gt;&lt;Property name=&quot;target&quot; type=&quot;realarray&quot; value=&quot;-5, 20.000030517578125, 0&quot;/&gt;&lt;Property name=&quot;up&quot; type=&quot;realarray&quot; value=&quot;0.3086974620819092, 0.4115966856479645, 0.8574932217597961&quot;/&gt;&lt;Property name=&quot;rotationpoint&quot; type=&quot;realarray&quot; value=&quot;-5, 20, 0&quot;/&gt;&lt;Property name=&quot;viewoffset&quot; type=&quot;realarray&quot; value=&quot;0.004984092433005571, 0.0312908636205348&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4&quot;/&gt;&lt;Property name=&quot;renderareasizedip&quot; type=&quot;realarray&quot; value=&quot;709, 464&quot;/&gt;&lt;/PropSet&gt;&lt;PropSet id=&quot;axis&quot;/&gt;&lt;PropSet id=&quot;clip&quot;/&gt;&lt;PropSet id=&quot;table&quot;/&gt;&lt;UpdateTimeStamp&gt;Sep 26, 2024, 9:29:06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5&lt;/Entity&gt;&lt;Tag&gt;pg5&lt;/Tag&gt;&lt;Node&gt;Results &amp;gt; Contact force&lt;/Node&gt;&lt;LinkType&gt;Image&lt;/LinkType&gt;&lt;ModelLink directoryType=&quot;none&quot;&gt;H:\hub\root\build\main\daily\test\tapplications\MEMS_Module\Actuators\rf_mems_switch.mph&lt;/ModelLink&gt;&lt;LocalPath&gt;rf_mems_switch.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textmu m, \small \textmu m, \small \textmu 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mir2_3&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331.80908203125&quot;/&gt;&lt;Property name=&quot;zoomanglefull&quot; type=&quot;real&quot; value=&quot;14.372448921203613&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626.9805297851562, -852.6408081054688, 678.9805297851562&quot;/&gt;&lt;Property name=&quot;target&quot; type=&quot;realarray&quot; value=&quot;50, 50, 2&quot;/&gt;&lt;Property name=&quot;up&quot; type=&quot;realarray&quot; value=&quot;0.3086974322795868, 0.4115966558456421, 0.8574931621551514&quot;/&gt;&lt;Property name=&quot;rotationpoint&quot; type=&quot;realarray&quot; value=&quot;50, 50, 2&quot;/&gt;&lt;Property name=&quot;viewoffset&quot; type=&quot;realarray&quot; value=&quot;-0.056701816618442535, -0.005846173019782672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4&quot;/&gt;&lt;Property name=&quot;renderareasizedip&quot; type=&quot;realarray&quot; value=&quot;709, 464&quot;/&gt;&lt;/PropSet&gt;&lt;PropSet id=&quot;axis&quot;/&gt;&lt;PropSet id=&quot;clip&quot;/&gt;&lt;PropSet id=&quot;table&quot;/&gt;&lt;UpdateTimeStamp&gt;Sep 26, 2024, 9:29:09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2024-09-26T19:29:12Z</dcterms:created>
  <dc:creator>COMSOL</dc:creator>
  <cp:lastModifiedBy>COMSOL</cp:lastModifiedBy>
  <dcterms:modified xsi:type="dcterms:W3CDTF">2024-09-26T19:29:12Z</dcterms:modified>
  <cp:revision>1</cp:revision>
  <dc:title>Pull-In of an RF MEMS Switch</dc:title>
</cp:coreProperties>
</file>