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2" r:id="rId16"/>
    <p:sldId id="264" r:id="rId18"/>
    <p:sldId id="265" r:id="rId19"/>
    <p:sldId id="266" r:id="rId20"/>
    <p:sldId id="267" r:id="rId21"/>
    <p:sldId id="268" r:id="rId2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6" Target="slides/slide7.xml" Type="http://schemas.openxmlformats.org/officeDocument/2006/relationships/slide"/><Relationship Id="rId18" Target="slides/slide9.xml" Type="http://schemas.openxmlformats.org/officeDocument/2006/relationships/slide"/><Relationship Id="rId19" Target="slides/slide8.xml" Type="http://schemas.openxmlformats.org/officeDocument/2006/relationships/slide"/><Relationship Id="rId20" Target="slides/slide10.xml" Type="http://schemas.openxmlformats.org/officeDocument/2006/relationships/slide"/><Relationship Id="rId21" Target="slides/slide11.xml" Type="http://schemas.openxmlformats.org/officeDocument/2006/relationships/slide"/><Relationship Id="rId22" Target="slides/slide12.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3.xml"/></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 Id="rId3" Type="http://schemas.openxmlformats.org/officeDocument/2006/relationships/tags" Target="../tags/tag4.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3.png" Type="http://schemas.openxmlformats.org/officeDocument/2006/relationships/image"/><Relationship Id="rId3" Type="http://schemas.openxmlformats.org/officeDocument/2006/relationships/tags" Target="../tags/tag5.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 Id="rId5" Target="../media/image8.png" Type="http://schemas.openxmlformats.org/officeDocument/2006/relationships/image"/><Relationship Id="rId6" Target="../media/image9.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10.png" Type="http://schemas.openxmlformats.org/officeDocument/2006/relationships/image"/><Relationship Id="rId4" Target="../media/image11.png" Type="http://schemas.openxmlformats.org/officeDocument/2006/relationships/image"/><Relationship Id="rId5" Target="../media/image12.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0.png" Type="http://schemas.openxmlformats.org/officeDocument/2006/relationships/image"/><Relationship Id="rId3" Type="http://schemas.openxmlformats.org/officeDocument/2006/relationships/tags" Target="../tags/tag2.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9.png" Type="http://schemas.openxmlformats.org/officeDocument/2006/relationships/image"/><Relationship Id="rId3" Type="http://schemas.openxmlformats.org/officeDocument/2006/relationships/tags" Target="../tags/tag1.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Current Density Distribution in a Solid Oxide Fuel Cell</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 consequence of the concentration distribution is that the current density is nonuniform in the GDEs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depicts the current density distribution at the cathode side of the ionic conductor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The electrolyte current density in the unit cell operating at 0.8 V. The cathode inlet is to the right</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As a consequence of oxygen depletion, the current density distribution is poor, with most of the current produced close to the cathode inlet</a:t>
            </a:r>
          </a:p>
          <a:p>
            <a:pPr algn="l" indent="-176209" lvl="0" marL="176209">
              <a:lnSpc>
                <a:spcPct val="100000"/>
              </a:lnSpc>
              <a:spcBef>
                <a:spcPts val="1000"/>
              </a:spcBef>
              <a:buFont typeface="Wingdings"/>
              <a:buChar char="§"/>
            </a:pPr>
            <a:r>
              <a:rPr b="false" i="false" lang="en-US" sz="1400" u="none">
                <a:solidFill>
                  <a:srgbClr val="393A39"/>
                </a:solidFill>
                <a:latin typeface="Lato"/>
              </a:rPr>
              <a:t>One way to improve the operating conditions is to increase the cathode flow rate, thus improving the oxygen mass transport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shows the voltage as a function of the total current (polarization curve)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Polarization curve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power output as a function of the cell voltage The model predicts a maximum power-output of about 1000 W/m</a:t>
            </a:r>
            <a:r>
              <a:rPr b="false" baseline="30000" i="false" lang="en-US" sz="1400" u="none">
                <a:solidFill>
                  <a:srgbClr val="393A39"/>
                </a:solidFill>
                <a:latin typeface="Lato"/>
              </a:rPr>
              <a:t>2</a:t>
            </a:r>
            <a:r>
              <a:rPr b="false" i="false" lang="en-US" sz="1400" u="none">
                <a:solidFill>
                  <a:srgbClr val="393A39"/>
                </a:solidFill>
                <a:latin typeface="Lato"/>
              </a:rPr>
              <a:t> for the unit cell</a:t>
            </a:r>
          </a:p>
        </p:txBody>
      </p:sp>
      <p:pic>
        <p:nvPicPr>
          <p:cNvPr id="3" name="Picture 3"/>
          <p:cNvPicPr>
            <a:picLocks noChangeAspect="true"/>
          </p:cNvPicPr>
          <p:nvPr>
            <p:custDataLst>
              <p:tags r:id="rId3"/>
            </p:custDataLst>
          </p:nvPr>
        </p:nvPicPr>
        <p:blipFill>
          <a:blip r:embed="rId2"/>
          <a:stretch>
            <a:fillRect/>
          </a:stretch>
        </p:blipFill>
        <p:spPr>
          <a:xfrm>
            <a:off x="4114800" y="771525"/>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This example studies the current density distribution in a solid oxide fuel cell (SOFC)</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It includes the full coupling between the mass balances at the anode and cathode, the momentum balances in the gas channels, the gas flow in the porous electrodes, the balance of the ionic current carried by the oxide ion, and an electronic current balance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An SOFC is constructed with two porous gas diffusion electrodes (GDEs) with an electrolyte sandwiched in the middle</a:t>
            </a:r>
          </a:p>
        </p:txBody>
      </p:sp>
      <p:sp>
        <p:nvSpPr>
          <p:cNvPr name="AutoShape 4" id="4"/>
          <p:cNvSpPr/>
          <p:nvPr/>
        </p:nvSpPr>
        <p:spPr>
          <a:xfrm>
            <a:off x="4114800" y="4016274"/>
            <a:ext cx="4800600" cy="492507"/>
          </a:xfrm>
          <a:prstGeom prst="rect">
            <a:avLst/>
          </a:prstGeom>
        </p:spPr>
        <p:txBody>
          <a:bodyPr anchor="t" anchorCtr="false"/>
          <a:p>
            <a:r>
              <a:rPr lang="en-US" sz="1200" b="false" i="true" u="none">
                <a:solidFill>
                  <a:srgbClr val="1B4D81"/>
                </a:solidFill>
                <a:latin typeface="Lato"/>
              </a:rPr>
              <a:t>Geometry of the unit cell, with anode at the bottom and cathode at the top</a:t>
            </a:r>
          </a:p>
        </p:txBody>
      </p:sp>
      <p:pic>
        <p:nvPicPr>
          <p:cNvPr name="Picture 3" id="3"/>
          <p:cNvPicPr>
            <a:picLocks noChangeAspect="true"/>
          </p:cNvPicPr>
          <p:nvPr/>
        </p:nvPicPr>
        <p:blipFill>
          <a:blip r:embed="rId2"/>
          <a:stretch>
            <a:fillRect/>
          </a:stretch>
        </p:blipFill>
        <p:spPr>
          <a:xfrm>
            <a:off x="4114800" y="634719"/>
            <a:ext cx="4800600" cy="3381555"/>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Hydrogen Fuel Cell</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1193800" cy="279400"/>
          </a:xfrm>
          <a:prstGeom prst="rect">
            <a:avLst/>
          </a:prstGeom>
        </p:spPr>
      </p:pic>
      <p:pic>
        <p:nvPicPr>
          <p:cNvPr name="Picture 11" id="11"/>
          <p:cNvPicPr>
            <a:picLocks noChangeAspect="true"/>
          </p:cNvPicPr>
          <p:nvPr/>
        </p:nvPicPr>
        <p:blipFill>
          <a:blip r:embed="rId4"/>
          <a:stretch>
            <a:fillRect/>
          </a:stretch>
        </p:blipFill>
        <p:spPr>
          <a:xfrm>
            <a:off x="584200" y="2534400"/>
            <a:ext cx="1270000" cy="279400"/>
          </a:xfrm>
          <a:prstGeom prst="rect">
            <a:avLst/>
          </a:prstGeom>
        </p:spPr>
      </p:pic>
      <p:pic>
        <p:nvPicPr>
          <p:cNvPr name="Picture 13" id="13"/>
          <p:cNvPicPr>
            <a:picLocks noChangeAspect="true"/>
          </p:cNvPicPr>
          <p:nvPr/>
        </p:nvPicPr>
        <p:blipFill>
          <a:blip r:embed="rId5"/>
          <a:stretch>
            <a:fillRect/>
          </a:stretch>
        </p:blipFill>
        <p:spPr>
          <a:xfrm>
            <a:off x="584200" y="3194800"/>
            <a:ext cx="1397000" cy="279400"/>
          </a:xfrm>
          <a:prstGeom prst="rect">
            <a:avLst/>
          </a:prstGeom>
        </p:spPr>
      </p:pic>
      <p:pic>
        <p:nvPicPr>
          <p:cNvPr name="Picture 15" id="15"/>
          <p:cNvPicPr>
            <a:picLocks noChangeAspect="true"/>
          </p:cNvPicPr>
          <p:nvPr/>
        </p:nvPicPr>
        <p:blipFill>
          <a:blip r:embed="rId6"/>
          <a:stretch>
            <a:fillRect/>
          </a:stretch>
        </p:blipFill>
        <p:spPr>
          <a:xfrm>
            <a:off x="584200" y="3855200"/>
            <a:ext cx="1143000" cy="2667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Hydrogen Fuel Cell</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349500" cy="317500"/>
          </a:xfrm>
          <a:prstGeom prst="rect">
            <a:avLst/>
          </a:prstGeom>
        </p:spPr>
      </p:pic>
      <p:pic>
        <p:nvPicPr>
          <p:cNvPr name="Picture 11" id="11"/>
          <p:cNvPicPr>
            <a:picLocks noChangeAspect="true"/>
          </p:cNvPicPr>
          <p:nvPr/>
        </p:nvPicPr>
        <p:blipFill>
          <a:blip r:embed="rId4"/>
          <a:stretch>
            <a:fillRect/>
          </a:stretch>
        </p:blipFill>
        <p:spPr>
          <a:xfrm>
            <a:off x="584200" y="2445500"/>
            <a:ext cx="1892300" cy="584200"/>
          </a:xfrm>
          <a:prstGeom prst="rect">
            <a:avLst/>
          </a:prstGeom>
        </p:spPr>
      </p:pic>
      <p:pic>
        <p:nvPicPr>
          <p:cNvPr name="Picture 13" id="13"/>
          <p:cNvPicPr>
            <a:picLocks noChangeAspect="true"/>
          </p:cNvPicPr>
          <p:nvPr/>
        </p:nvPicPr>
        <p:blipFill>
          <a:blip r:embed="rId5"/>
          <a:stretch>
            <a:fillRect/>
          </a:stretch>
        </p:blipFill>
        <p:spPr>
          <a:xfrm>
            <a:off x="584200" y="3410700"/>
            <a:ext cx="2819400" cy="3683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 Cathode</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304800"/>
          </a:xfrm>
          <a:prstGeom prst="rect">
            <a:avLst/>
          </a:prstGeom>
        </p:spPr>
      </p:pic>
      <p:pic>
        <p:nvPicPr>
          <p:cNvPr name="Picture 11" id="11"/>
          <p:cNvPicPr>
            <a:picLocks noChangeAspect="true"/>
          </p:cNvPicPr>
          <p:nvPr/>
        </p:nvPicPr>
        <p:blipFill>
          <a:blip r:embed="rId4"/>
          <a:stretch>
            <a:fillRect/>
          </a:stretch>
        </p:blipFill>
        <p:spPr>
          <a:xfrm>
            <a:off x="584200" y="2559800"/>
            <a:ext cx="1181100" cy="2794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 Anode</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304800"/>
          </a:xfrm>
          <a:prstGeom prst="rect">
            <a:avLst/>
          </a:prstGeom>
        </p:spPr>
      </p:pic>
      <p:pic>
        <p:nvPicPr>
          <p:cNvPr name="Picture 11" id="11"/>
          <p:cNvPicPr>
            <a:picLocks noChangeAspect="true"/>
          </p:cNvPicPr>
          <p:nvPr/>
        </p:nvPicPr>
        <p:blipFill>
          <a:blip r:embed="rId4"/>
          <a:stretch>
            <a:fillRect/>
          </a:stretch>
        </p:blipFill>
        <p:spPr>
          <a:xfrm>
            <a:off x="584200" y="2559800"/>
            <a:ext cx="1193800" cy="2794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mole fraction of hydrogen in the anode also decreases along the channel</a:t>
            </a:r>
          </a:p>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distribution of hydrogen</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It shows that the depletion is not as pronounced as for the cathode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Hydrogen distribution in the anode at 0.8 V cell voltage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oxygen mole fraction in the cathode at a cell polarization of 0.8 V</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oxygen depletion is substantial, which has implications for the reaction distribution at the cathode</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Oxygen mole fraction in the gas channel and in the gas diffusion cathode while operating at a cell voltage of 0.8 V</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6&lt;/Entity&gt;&lt;Tag&gt;pg6&lt;/Tag&gt;&lt;Node&gt;Results &amp;gt; Mole Fraction, O2, Streamline (fc)&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0.011554756201803684&quot;/&gt;&lt;Property name=&quot;zoomanglefull&quot; type=&quot;real&quot; value=&quot;12.39542961120605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30798520892858505, -0.00596074129956499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1108, 633&quot;/&gt;&lt;Property name=&quot;renderareasizedip&quot; type=&quot;realarray&quot; value=&quot;1108, 633&quot;/&gt;&lt;/PropSet&gt;&lt;PropSet id=&quot;axis&quot;/&gt;&lt;PropSet id=&quot;clip&quot;/&gt;&lt;PropSet id=&quot;table&quot;/&gt;&lt;UpdateTimeStamp&gt;Sep 26, 2024, 9:17:06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Mole Fraction, H2, Streamline (fc)&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0.011554756201803684&quot;/&gt;&lt;Property name=&quot;zoomanglefull&quot; type=&quot;real&quot; value=&quot;12.39542961120605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30798520892858505, -0.00520346308396005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4&quot;/&gt;&lt;Property name=&quot;renderareasizedip&quot; type=&quot;realarray&quot; value=&quot;709, 464&quot;/&gt;&lt;/PropSet&gt;&lt;PropSet id=&quot;axis&quot;/&gt;&lt;PropSet id=&quot;clip&quot;/&gt;&lt;PropSet id=&quot;table&quot;/&gt;&lt;UpdateTimeStamp&gt;Sep 26, 2024, 9:17:10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8&lt;/Entity&gt;&lt;Tag&gt;pg18&lt;/Tag&gt;&lt;Node&gt;Results &amp;gt; Electrolyte Current Density&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0.011554756201803684&quot;/&gt;&lt;Property name=&quot;zoomanglefull&quot; type=&quot;real&quot; value=&quot;12.39542961120605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30798520892858505, -0.00520346308396005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4&quot;/&gt;&lt;Property name=&quot;renderareasizedip&quot; type=&quot;realarray&quot; value=&quot;709, 464&quot;/&gt;&lt;/PropSet&gt;&lt;PropSet id=&quot;axis&quot;/&gt;&lt;PropSet id=&quot;clip&quot;/&gt;&lt;PropSet id=&quot;table&quot;/&gt;&lt;UpdateTimeStamp&gt;Sep 26, 2024, 9:17:13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6&lt;/Entity&gt;&lt;Tag&gt;pg16&lt;/Tag&gt;&lt;Node&gt;Results &amp;gt; Polarization Curve&lt;/Node&gt;&lt;LinkType&gt;Image&lt;/LinkType&gt;&lt;ModelLink directoryType=&quot;none&quot;&gt;H:\hub\root\build\main\daily\test\tapplications\Fuel_Cell_and_Electrolyzer_Module\Fuel_Cells\sofc_unit_cell.mph&lt;/ModelLink&gt;&lt;LocalPath&gt;sofc_unit_cell.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ff&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946.798754659192&quot;/&gt;&lt;Property name=&quot;xmax&quot; type=&quot;real&quot; value=&quot;14777.399536923218&quot;/&gt;&lt;Property name=&quot;ymin&quot; type=&quot;real&quot; value=&quot;0.486679296666864&quot;/&gt;&lt;Property name=&quot;ymax&quot; type=&quot;real&quot; value=&quot;1.013320703333136&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9:17:16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7&lt;/Entity&gt;&lt;Tag&gt;pg17&lt;/Tag&gt;&lt;Node&gt;Results &amp;gt; Power vs. Current&lt;/Node&gt;&lt;LinkType&gt;Image&lt;/LinkType&gt;&lt;ModelLink directoryType=&quot;none&quot;&gt;H:\hub\root\build\main\daily\test\tapplications\Fuel_Cell_and_Electrolyzer_Module\Fuel_Cells\sofc_unit_cell.mph&lt;/ModelLink&gt;&lt;LocalPath&gt;sofc_unit_cell.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ff&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946.2790365226492&quot;/&gt;&lt;Property name=&quot;xmax&quot; type=&quot;real&quot; value=&quot;14777.919255059762&quot;/&gt;&lt;Property name=&quot;ymin&quot; type=&quot;real&quot; value=&quot;1983.6027081838508&quot;/&gt;&lt;Property name=&quot;ymax&quot; type=&quot;real&quot; value=&quot;7439.29508156555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9:17:18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2024-09-26T19:17:23Z</dcterms:created>
  <dc:creator>COMSOL</dc:creator>
  <cp:lastModifiedBy>COMSOL</cp:lastModifiedBy>
  <dcterms:modified xsi:type="dcterms:W3CDTF">2024-09-26T19:17:23Z</dcterms:modified>
  <cp:revision>1</cp:revision>
  <dc:title>Current Density Distribution in a Solid Oxide Fuel Cell</dc:title>
</cp:coreProperties>
</file>