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0" r:id="rId14"/>
    <p:sldId id="262" r:id="rId16"/>
    <p:sldId id="263" r:id="rId17"/>
    <p:sldId id="264" r:id="rId18"/>
    <p:sldId id="266" r:id="rId20"/>
    <p:sldId id="267" r:id="rId21"/>
    <p:sldId id="268" r:id="rId22"/>
    <p:sldId id="269" r:id="rId23"/>
    <p:sldId id="270" r:id="rId24"/>
    <p:sldId id="271" r:id="rId25"/>
    <p:sldId id="272" r:id="rId26"/>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4" Target="slides/slide5.xml" Type="http://schemas.openxmlformats.org/officeDocument/2006/relationships/slide"/><Relationship Id="rId16" Target="slides/slide7.xml" Type="http://schemas.openxmlformats.org/officeDocument/2006/relationships/slide"/><Relationship Id="rId17" Target="slides/slide6.xml" Type="http://schemas.openxmlformats.org/officeDocument/2006/relationships/slide"/><Relationship Id="rId18" Target="slides/slide8.xml" Type="http://schemas.openxmlformats.org/officeDocument/2006/relationships/slide"/><Relationship Id="rId20" Target="slides/slide10.xml" Type="http://schemas.openxmlformats.org/officeDocument/2006/relationships/slide"/><Relationship Id="rId21" Target="slides/slide9.xml" Type="http://schemas.openxmlformats.org/officeDocument/2006/relationships/slide"/><Relationship Id="rId22" Target="slides/slide11.xml" Type="http://schemas.openxmlformats.org/officeDocument/2006/relationships/slide"/><Relationship Id="rId23" Target="slides/slide12.xml" Type="http://schemas.openxmlformats.org/officeDocument/2006/relationships/slide"/><Relationship Id="rId24" Target="slides/slide13.xml" Type="http://schemas.openxmlformats.org/officeDocument/2006/relationships/slide"/><Relationship Id="rId25" Target="slides/slide14.xml" Type="http://schemas.openxmlformats.org/officeDocument/2006/relationships/slide"/><Relationship Id="rId26" Target="slides/slide15.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7.png" Type="http://schemas.openxmlformats.org/officeDocument/2006/relationships/image"/><Relationship Id="rId3" Type="http://schemas.openxmlformats.org/officeDocument/2006/relationships/tags" Target="../tags/tag1.xml"/></Relationships>

</file>

<file path=ppt/slides/_rels/slide11.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9.png" Type="http://schemas.openxmlformats.org/officeDocument/2006/relationships/image"/><Relationship Id="rId3" Type="http://schemas.openxmlformats.org/officeDocument/2006/relationships/tags" Target="../tags/tag3.xml"/></Relationships>

</file>

<file path=ppt/slides/_rels/slide1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0.png" Type="http://schemas.openxmlformats.org/officeDocument/2006/relationships/image"/><Relationship Id="rId3" Type="http://schemas.openxmlformats.org/officeDocument/2006/relationships/tags" Target="../tags/tag4.xml"/></Relationships>

</file>

<file path=ppt/slides/_rels/slide1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1.png" Type="http://schemas.openxmlformats.org/officeDocument/2006/relationships/image"/><Relationship Id="rId3" Type="http://schemas.openxmlformats.org/officeDocument/2006/relationships/tags" Target="../tags/tag5.xml"/></Relationships>

</file>

<file path=ppt/slides/_rels/slide1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2.pn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2.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11.png" Type="http://schemas.openxmlformats.org/officeDocument/2006/relationships/image"/><Relationship Id="rId4" Target="../media/image12.png" Type="http://schemas.openxmlformats.org/officeDocument/2006/relationships/image"/><Relationship Id="rId5" Target="../media/image1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 Id="rId5" Target="../media/image9.png" Type="http://schemas.openxmlformats.org/officeDocument/2006/relationships/image"/><Relationship Id="rId6" Target="../media/image10.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4.png" Type="http://schemas.openxmlformats.org/officeDocument/2006/relationships/image"/><Relationship Id="rId3" Target="../media/image15.png" Type="http://schemas.openxmlformats.org/officeDocument/2006/relationships/image"/><Relationship Id="rId4" Target="../media/image16.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8.png" Type="http://schemas.openxmlformats.org/officeDocument/2006/relationships/image"/><Relationship Id="rId3" Type="http://schemas.openxmlformats.org/officeDocument/2006/relationships/tags" Target="../tags/tag2.xml"/></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Engine Coolant Properties</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100" u="none">
                <a:solidFill>
                  <a:srgbClr val="393A39"/>
                </a:solidFill>
                <a:latin typeface="Lato"/>
              </a:rPr>
              <a:t>The figure shows the temperature and composition dependence of the heat capacity</a:t>
            </a:r>
          </a:p>
          <a:p>
            <a:pPr algn="l" indent="-176209" lvl="0" marL="176209">
              <a:lnSpc>
                <a:spcPct val="100000"/>
              </a:lnSpc>
              <a:spcBef>
                <a:spcPts val="1000"/>
              </a:spcBef>
              <a:buFont typeface="Wingdings"/>
              <a:buChar char="§"/>
            </a:pPr>
            <a:r>
              <a:rPr b="false" i="false" lang="en-US" sz="1100" u="none">
                <a:solidFill>
                  <a:srgbClr val="393A39"/>
                </a:solidFill>
                <a:latin typeface="Lato"/>
              </a:rPr>
              <a:t>Similar graphs are generated for density, viscosity, and thermal conductivity</a:t>
            </a:r>
          </a:p>
          <a:p>
            <a:pPr algn="l" indent="-176209" lvl="0" marL="176209">
              <a:lnSpc>
                <a:spcPct val="100000"/>
              </a:lnSpc>
              <a:spcBef>
                <a:spcPts val="1000"/>
              </a:spcBef>
              <a:buFont typeface="Wingdings"/>
              <a:buChar char="§"/>
            </a:pPr>
            <a:r>
              <a:rPr b="false" i="false" lang="en-US" sz="1100" u="none">
                <a:solidFill>
                  <a:srgbClr val="393A39"/>
                </a:solidFill>
                <a:latin typeface="Lato"/>
              </a:rPr>
              <a:t>Studying these graphs reveals that the addition of ethylene glycol increases the density and viscosity, but decreases the thermal conductivity and heat capacity when compared with pure water</a:t>
            </a:r>
          </a:p>
          <a:p>
            <a:pPr algn="l" indent="-176209" lvl="0" marL="176209">
              <a:lnSpc>
                <a:spcPct val="100000"/>
              </a:lnSpc>
              <a:spcBef>
                <a:spcPts val="1000"/>
              </a:spcBef>
              <a:spcAft>
                <a:spcPct val="15000"/>
              </a:spcAft>
              <a:buFont typeface="Wingdings"/>
              <a:buChar char="§"/>
            </a:pPr>
            <a:r>
              <a:rPr b="false" i="false" lang="en-US" sz="1100" u="none">
                <a:solidFill>
                  <a:srgbClr val="393A39"/>
                </a:solidFill>
                <a:latin typeface="Lato"/>
              </a:rPr>
              <a:t>It should be expected that a 50 volume percent mixture will yield more pressure drop and require a higher flow rate to achieve the same cooling effect as that of pure water</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Heat capacity as a function of temperature and composition for ethylene glycol water mixtures</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flow pattern inside the test apparatus with water entering at 1 m/s</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coolant flow of 42 l/min and a heat input of 50 kW used here in the test apparatus are on the same order of magnitude as in a conventional car cooling system</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Flow patterns inside the test apparatus with water at 1 m/s</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As expected, the figure shows that an ethylene glycol-water mixture will provide less cooling than pure water at a fixed flow rate</a:t>
            </a:r>
          </a:p>
          <a:p>
            <a:pPr algn="l" indent="-176209" lvl="0" marL="176209">
              <a:lnSpc>
                <a:spcPct val="100000"/>
              </a:lnSpc>
              <a:spcBef>
                <a:spcPts val="1000"/>
              </a:spcBef>
              <a:buFont typeface="Wingdings"/>
              <a:buChar char="§"/>
            </a:pPr>
            <a:r>
              <a:rPr b="false" i="false" lang="en-US" sz="1400" u="none">
                <a:solidFill>
                  <a:srgbClr val="393A39"/>
                </a:solidFill>
                <a:latin typeface="Lato"/>
              </a:rPr>
              <a:t>About 15 percent more coolant flow is required to produce the same cooling as when using pure water</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It can also be seen that some boiling of the coolant (at T &gt; 400 K) is expected in the recirculation zones in the outer corners of the apparatus</a:t>
            </a:r>
          </a:p>
        </p:txBody>
      </p:sp>
      <p:sp>
        <p:nvSpPr>
          <p:cNvPr id="4" name="AutoShape 4"/>
          <p:cNvSpPr/>
          <p:nvPr/>
        </p:nvSpPr>
        <p:spPr>
          <a:xfrm>
            <a:off x="4114800" y="4029876"/>
            <a:ext cx="4800600" cy="684198"/>
          </a:xfrm>
          <a:prstGeom prst="rect">
            <a:avLst/>
          </a:prstGeom>
        </p:spPr>
        <p:txBody>
          <a:bodyPr anchor="t" anchorCtr="false"/>
          <a:p>
            <a:r>
              <a:rPr b="false" i="true" lang="en-US" sz="1200" u="none">
                <a:solidFill>
                  <a:srgbClr val="1B4D81"/>
                </a:solidFill>
                <a:latin typeface="Lato"/>
              </a:rPr>
              <a:t>Temperature within the test apparatus for three cases: (a) water at 1 m/s, (b) 50 volume percent ethylene glycol at 1 m/s, and (c) 50 volume percent ethylene glycol at 1.15 m/s</a:t>
            </a:r>
          </a:p>
        </p:txBody>
      </p:sp>
      <p:pic>
        <p:nvPicPr>
          <p:cNvPr id="3" name="Picture 3"/>
          <p:cNvPicPr>
            <a:picLocks noChangeAspect="true"/>
          </p:cNvPicPr>
          <p:nvPr>
            <p:custDataLst>
              <p:tags r:id="rId3"/>
            </p:custDataLst>
          </p:nvPr>
        </p:nvPicPr>
        <p:blipFill>
          <a:blip r:embed="rId2"/>
          <a:stretch>
            <a:fillRect/>
          </a:stretch>
        </p:blipFill>
        <p:spPr>
          <a:xfrm>
            <a:off x="4114800" y="429426"/>
            <a:ext cx="4800600" cy="3600450"/>
          </a:xfrm>
          <a:prstGeom prst="rect">
            <a:avLst/>
          </a:prstGeom>
        </p:spPr>
      </p:pic>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100" u="none">
                <a:solidFill>
                  <a:srgbClr val="393A39"/>
                </a:solidFill>
                <a:latin typeface="Lato"/>
              </a:rPr>
              <a:t>Considering the graphical results for the various coolant properties, it might be reasonable to use approximate averages for the relatively small temperature range considered, between 353 and 400 K</a:t>
            </a:r>
          </a:p>
          <a:p>
            <a:pPr algn="l" indent="-176209" lvl="0" marL="176209">
              <a:lnSpc>
                <a:spcPct val="100000"/>
              </a:lnSpc>
              <a:spcBef>
                <a:spcPts val="1000"/>
              </a:spcBef>
              <a:buFont typeface="Wingdings"/>
              <a:buChar char="§"/>
            </a:pPr>
            <a:r>
              <a:rPr b="false" i="false" lang="en-US" sz="1100" u="none">
                <a:solidFill>
                  <a:srgbClr val="393A39"/>
                </a:solidFill>
                <a:latin typeface="Lato"/>
              </a:rPr>
              <a:t>In the figure the resulting heat capacity for the pure water and the two ethylene glycol-water mixture cases is plotted</a:t>
            </a:r>
          </a:p>
          <a:p>
            <a:pPr algn="l" indent="-176209" lvl="0" marL="176209">
              <a:lnSpc>
                <a:spcPct val="100000"/>
              </a:lnSpc>
              <a:spcBef>
                <a:spcPts val="1000"/>
              </a:spcBef>
              <a:buFont typeface="Wingdings"/>
              <a:buChar char="§"/>
            </a:pPr>
            <a:r>
              <a:rPr b="false" i="false" lang="en-US" sz="1100" u="none">
                <a:solidFill>
                  <a:srgbClr val="393A39"/>
                </a:solidFill>
                <a:latin typeface="Lato"/>
              </a:rPr>
              <a:t>As seen before, the heat capacity differs significantly when comparing pure water and the mixture</a:t>
            </a:r>
          </a:p>
          <a:p>
            <a:pPr algn="l" indent="-176209" lvl="0" marL="176209">
              <a:lnSpc>
                <a:spcPct val="100000"/>
              </a:lnSpc>
              <a:spcBef>
                <a:spcPts val="1000"/>
              </a:spcBef>
              <a:spcAft>
                <a:spcPct val="15000"/>
              </a:spcAft>
              <a:buFont typeface="Wingdings"/>
              <a:buChar char="§"/>
            </a:pPr>
            <a:r>
              <a:rPr b="false" i="false" lang="en-US" sz="1100" u="none">
                <a:solidFill>
                  <a:srgbClr val="393A39"/>
                </a:solidFill>
                <a:latin typeface="Lato"/>
              </a:rPr>
              <a:t>But, the individual variation for each coolant however is seen to be small, about 2% for this mixture property and location</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Coolant heat capacity plotted along a vertical cut line at half the radius of the test apparatus chamber</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14.xml><?xml version="1.0" encoding="utf-8"?>
<p:sld xmlns:p="http://schemas.openxmlformats.org/presentationml/2006/main" xmlns:a="http://schemas.openxmlformats.org/drawingml/2006/main" xmlns:xsi="http://www.w3.org/2001/XMLSchema-instance"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Results</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Using the solution for a mixture with 50 volume percent ethylene glycol in water, the following average values are computed; density = 1010 kg/m</a:t>
            </a:r>
            <a:r>
              <a:rPr lang="en-US" sz="1100" b="false" i="false" u="none" baseline="30000">
                <a:solidFill>
                  <a:srgbClr val="393A39"/>
                </a:solidFill>
                <a:latin typeface="Lato"/>
              </a:rPr>
              <a:t>3</a:t>
            </a:r>
            <a:r>
              <a:rPr lang="en-US" sz="1100" b="false" i="false" u="none">
                <a:solidFill>
                  <a:srgbClr val="393A39"/>
                </a:solidFill>
                <a:latin typeface="Lato"/>
              </a:rPr>
              <a:t>, viscosity = 9.07·10</a:t>
            </a:r>
            <a:r>
              <a:rPr lang="en-US" sz="1100" b="false" i="false" u="none" baseline="30000">
                <a:solidFill>
                  <a:srgbClr val="393A39"/>
                </a:solidFill>
                <a:latin typeface="Lato"/>
              </a:rPr>
              <a:t>-4</a:t>
            </a:r>
            <a:r>
              <a:rPr lang="en-US" sz="1100" b="false" i="false" u="none">
                <a:solidFill>
                  <a:srgbClr val="393A39"/>
                </a:solidFill>
                <a:latin typeface="Lato"/>
              </a:rPr>
              <a:t> Pa·s, thermal conductivity = 0.574 W/(m·K), and heat capacity = 3486 J/(kg·K)</a:t>
            </a:r>
          </a:p>
          <a:p>
            <a:pPr lvl="0" algn="l" indent="-176209" marL="176209">
              <a:lnSpc>
                <a:spcPct val="100000"/>
              </a:lnSpc>
              <a:spcBef>
                <a:spcPts val="1000"/>
              </a:spcBef>
              <a:buFont typeface="Wingdings"/>
              <a:buChar char="§"/>
            </a:pPr>
            <a:r>
              <a:rPr lang="en-US" sz="1100" b="false" i="false" u="none">
                <a:solidFill>
                  <a:srgbClr val="393A39"/>
                </a:solidFill>
                <a:latin typeface="Lato"/>
              </a:rPr>
              <a:t>The figure shows a comparison of the temperature results obtained using these approximations with those using the fully coupled temperature dependent properties in our test device</a:t>
            </a:r>
          </a:p>
          <a:p>
            <a:pPr lvl="0" algn="l" indent="-176209" marL="176209">
              <a:lnSpc>
                <a:spcPct val="100000"/>
              </a:lnSpc>
              <a:spcBef>
                <a:spcPts val="1000"/>
              </a:spcBef>
              <a:buFont typeface="Wingdings"/>
              <a:buChar char="§"/>
            </a:pPr>
            <a:r>
              <a:rPr lang="en-US" sz="1100" b="false" i="false" u="none">
                <a:solidFill>
                  <a:srgbClr val="393A39"/>
                </a:solidFill>
                <a:latin typeface="Lato"/>
              </a:rPr>
              <a:t>The similarity between these results is sufficient to justify the use of the approximate average values in a cooling jacket model with a realistic geometry</a:t>
            </a:r>
          </a:p>
          <a:p>
            <a:pPr lvl="0" algn="l" indent="-176209" marL="176209">
              <a:lnSpc>
                <a:spcPct val="100000"/>
              </a:lnSpc>
              <a:spcBef>
                <a:spcPts val="1000"/>
              </a:spcBef>
              <a:buFont typeface="Wingdings"/>
              <a:buChar char="§"/>
            </a:pPr>
            <a:r>
              <a:rPr lang="en-US" sz="1100" b="false" i="false" u="none">
                <a:solidFill>
                  <a:srgbClr val="393A39"/>
                </a:solidFill>
                <a:latin typeface="Lato"/>
              </a:rPr>
              <a:t xsi:nil="true"/>
            </a:r>
          </a:p>
        </p:txBody>
      </p:sp>
      <p:sp>
        <p:nvSpPr>
          <p:cNvPr name="AutoShape 4" id="4"/>
          <p:cNvSpPr/>
          <p:nvPr/>
        </p:nvSpPr>
        <p:spPr>
          <a:xfrm>
            <a:off x="4558765" y="4249752"/>
            <a:ext cx="4800600" cy="684198"/>
          </a:xfrm>
          <a:prstGeom prst="rect">
            <a:avLst/>
          </a:prstGeom>
        </p:spPr>
        <p:txBody>
          <a:bodyPr anchor="t" anchorCtr="false"/>
          <a:p>
            <a:r>
              <a:rPr lang="en-US" sz="1200" b="false" i="true" u="none">
                <a:solidFill>
                  <a:srgbClr val="1B4D81"/>
                </a:solidFill>
                <a:latin typeface="Lato"/>
              </a:rPr>
              <a:t>Comparison of temperature within our test apparatus for 50 volume percent ethylene glycol in water at 1 m/s using: (a) temperature dependent properties, (b) approximate average properties</a:t>
            </a:r>
          </a:p>
        </p:txBody>
      </p:sp>
      <p:pic>
        <p:nvPicPr>
          <p:cNvPr name="Picture 3" id="3"/>
          <p:cNvPicPr>
            <a:picLocks noChangeAspect="true"/>
          </p:cNvPicPr>
          <p:nvPr/>
        </p:nvPicPr>
        <p:blipFill>
          <a:blip r:embed="rId2"/>
          <a:stretch>
            <a:fillRect/>
          </a:stretch>
        </p:blipFill>
        <p:spPr>
          <a:xfrm>
            <a:off x="4558765" y="209550"/>
            <a:ext cx="3912670" cy="4040202"/>
          </a:xfrm>
          <a:prstGeom prst="rect">
            <a:avLst/>
          </a:prstGeom>
        </p:spPr>
      </p:pic>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Results</a:t>
            </a:r>
          </a:p>
        </p:txBody>
      </p:sp>
      <p:sp>
        <p:nvSpPr>
          <p:cNvPr name="AutoShape 4" id="4"/>
          <p:cNvSpPr/>
          <p:nvPr/>
        </p:nvSpPr>
        <p:spPr>
          <a:xfrm>
            <a:off x="4558765" y="4249752"/>
            <a:ext cx="4800600" cy="684198"/>
          </a:xfrm>
          <a:prstGeom prst="rect">
            <a:avLst/>
          </a:prstGeom>
        </p:spPr>
        <p:txBody>
          <a:bodyPr anchor="t" anchorCtr="false"/>
          <a:p>
            <a:r>
              <a:rPr lang="en-US" sz="1200" b="false" i="true" u="none">
                <a:solidFill>
                  <a:srgbClr val="1B4D81"/>
                </a:solidFill>
                <a:latin typeface="Lato"/>
              </a:rPr>
              <a:t>Comparison of temperature within our test apparatus for 50 volume percent ethylene glycol in water at 1 m/s using: (a) temperature dependent properties, (b) approximate average properties</a:t>
            </a:r>
          </a:p>
        </p:txBody>
      </p:sp>
      <p:pic>
        <p:nvPicPr>
          <p:cNvPr name="Picture 3" id="3"/>
          <p:cNvPicPr>
            <a:picLocks noChangeAspect="true"/>
          </p:cNvPicPr>
          <p:nvPr/>
        </p:nvPicPr>
        <p:blipFill>
          <a:blip r:embed="rId2"/>
          <a:stretch>
            <a:fillRect/>
          </a:stretch>
        </p:blipFill>
        <p:spPr>
          <a:xfrm>
            <a:off x="4558765" y="209550"/>
            <a:ext cx="3912670" cy="4040202"/>
          </a:xfrm>
          <a:prstGeom prst="rect">
            <a:avLst/>
          </a:prstGeom>
        </p:spPr>
      </p:pic>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100" b="false" i="false" u="none">
                <a:solidFill>
                  <a:srgbClr val="393A39"/>
                </a:solidFill>
                <a:latin typeface="Lato"/>
              </a:rPr>
              <a:t>Solving the flow and heat transfer equations requires considerably less computational effort for the constant average property value case</a:t>
            </a:r>
          </a:p>
        </p:txBody>
      </p:sp>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300" b="false" i="false" u="none">
                <a:solidFill>
                  <a:srgbClr val="393A39"/>
                </a:solidFill>
                <a:latin typeface="Lato"/>
              </a:rPr>
              <a:t>The engine block of a car includes a cooling jacket to remove excess heat from combustion</a:t>
            </a:r>
          </a:p>
          <a:p>
            <a:pPr lvl="0" algn="l" indent="-176209" marL="176209">
              <a:lnSpc>
                <a:spcPct val="100000"/>
              </a:lnSpc>
              <a:spcBef>
                <a:spcPts val="1000"/>
              </a:spcBef>
              <a:buFont typeface="Wingdings"/>
              <a:buChar char="§"/>
            </a:pPr>
            <a:r>
              <a:rPr lang="en-US" sz="1300" b="false" i="false" u="none">
                <a:solidFill>
                  <a:srgbClr val="393A39"/>
                </a:solidFill>
                <a:latin typeface="Lato"/>
              </a:rPr>
              <a:t>The cooling jacket consists of open spaces in the cylinder block and the cylinder head</a:t>
            </a:r>
          </a:p>
          <a:p>
            <a:pPr lvl="0" algn="l" indent="-176209" marL="176209">
              <a:lnSpc>
                <a:spcPct val="100000"/>
              </a:lnSpc>
              <a:spcBef>
                <a:spcPts val="1000"/>
              </a:spcBef>
              <a:buFont typeface="Wingdings"/>
              <a:buChar char="§"/>
            </a:pPr>
            <a:r>
              <a:rPr lang="en-US" sz="1300" b="false" i="false" u="none">
                <a:solidFill>
                  <a:srgbClr val="393A39"/>
                </a:solidFill>
                <a:latin typeface="Lato"/>
              </a:rPr>
              <a:t>When the engine is running, a coolant fluid is pumped through the jacket to keep the engine from overheating</a:t>
            </a:r>
          </a:p>
          <a:p>
            <a:pPr lvl="0" algn="l" indent="-176209" marL="176209">
              <a:lnSpc>
                <a:spcPct val="100000"/>
              </a:lnSpc>
              <a:spcBef>
                <a:spcPts val="1000"/>
              </a:spcBef>
              <a:buFont typeface="Wingdings"/>
              <a:buChar char="§"/>
            </a:pPr>
            <a:r>
              <a:rPr lang="en-US" sz="1300" b="false" i="false" u="none">
                <a:solidFill>
                  <a:srgbClr val="393A39"/>
                </a:solidFill>
                <a:latin typeface="Lato"/>
              </a:rPr>
              <a:t>Optimizing the heat removal is important to minimize coolant boiling, prevent engine failure, and, more recently, improve overall efficiency through waste heat recovery</a:t>
            </a:r>
          </a:p>
          <a:p>
            <a:pPr lvl="0" algn="l" indent="-176209" marL="176209">
              <a:lnSpc>
                <a:spcPct val="100000"/>
              </a:lnSpc>
              <a:spcBef>
                <a:spcPts val="1000"/>
              </a:spcBef>
              <a:buFont typeface="Wingdings"/>
              <a:buChar char="§"/>
            </a:pPr>
            <a:r>
              <a:rPr lang="en-US" sz="1300" b="false" i="false" u="none">
                <a:solidFill>
                  <a:srgbClr val="393A39"/>
                </a:solidFill>
                <a:latin typeface="Lato"/>
              </a:rPr>
              <a:t>This example demonstrates how the thermodynamics feature can be used to evaluate the performance of different engine coolants</a:t>
            </a:r>
          </a:p>
          <a:p>
            <a:pPr lvl="0" algn="l" indent="-176209" marL="176209">
              <a:lnSpc>
                <a:spcPct val="100000"/>
              </a:lnSpc>
              <a:spcBef>
                <a:spcPts val="1000"/>
              </a:spcBef>
              <a:buFont typeface="Wingdings"/>
              <a:buChar char="§"/>
            </a:pPr>
            <a:r>
              <a:rPr lang="en-US" sz="1300" b="false" i="false" u="none">
                <a:solidFill>
                  <a:srgbClr val="393A39"/>
                </a:solidFill>
                <a:latin typeface="Lato"/>
              </a:rPr>
              <a:t>Although pure water works well as a coolant, to prevent freezing at low temperatures, a mixture of ethylene glycol and water is normally used to lower the freezing point</a:t>
            </a:r>
          </a:p>
          <a:p>
            <a:pPr lvl="0" algn="l" indent="-176209" marL="176209">
              <a:lnSpc>
                <a:spcPct val="100000"/>
              </a:lnSpc>
              <a:spcBef>
                <a:spcPts val="1000"/>
              </a:spcBef>
              <a:spcAft>
                <a:spcPct val="15000"/>
              </a:spcAft>
              <a:buFont typeface="Wingdings"/>
              <a:buChar char="§"/>
            </a:pPr>
            <a:r>
              <a:rPr lang="en-US" sz="1300" b="false" i="false" u="none">
                <a:solidFill>
                  <a:srgbClr val="393A39"/>
                </a:solidFill>
                <a:latin typeface="Lato"/>
              </a:rPr>
              <a:t>The thermodynamics feature is used here to show how the boiling point, density, viscosity, thermal conductivity, and heat capacity also depend on the composition of the coolant mixture and how changes in these properties affect the cooling process</a:t>
            </a:r>
          </a:p>
        </p:txBody>
      </p:sp>
    </p:spTree>
  </p:cSld>
  <p:clrMapOvr>
    <a:masterClrMapping/>
  </p:clrMapOvr>
</p:sld>
</file>

<file path=ppt/slides/slide3.xml><?xml version="1.0" encoding="utf-8"?>
<p:sld xmlns:p="http://schemas.openxmlformats.org/presentationml/2006/main" xmlns:a="http://schemas.openxmlformats.org/drawingml/2006/main" xmlns:xsi="http://www.w3.org/2001/XMLSchema-instance"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The figure shows the flow pattern inside the cooling jacket of a representative four cylinder engine</a:t>
            </a:r>
          </a:p>
          <a:p>
            <a:pPr lvl="0" algn="l" indent="-176209" marL="176209">
              <a:lnSpc>
                <a:spcPct val="100000"/>
              </a:lnSpc>
              <a:spcBef>
                <a:spcPts val="1000"/>
              </a:spcBef>
              <a:buFont typeface="Wingdings"/>
              <a:buChar char="§"/>
            </a:pPr>
            <a:r>
              <a:rPr lang="en-US" sz="1100" b="false" i="false" u="none">
                <a:solidFill>
                  <a:srgbClr val="393A39"/>
                </a:solidFill>
                <a:latin typeface="Lato"/>
              </a:rPr>
              <a:t>Solving a fully coupled nonisothermal turbulent flow problem with temperature, pressure, and composition dependent coolant properties in this complex geometry typically requires a significant number of computer hours</a:t>
            </a:r>
          </a:p>
          <a:p>
            <a:pPr lvl="0" algn="l" indent="-176209" marL="176209">
              <a:lnSpc>
                <a:spcPct val="100000"/>
              </a:lnSpc>
              <a:spcBef>
                <a:spcPts val="1000"/>
              </a:spcBef>
              <a:buFont typeface="Wingdings"/>
              <a:buChar char="§"/>
            </a:pPr>
            <a:r>
              <a:rPr lang="en-US" sz="1100" b="false" i="false" u="none">
                <a:solidFill>
                  <a:srgbClr val="393A39"/>
                </a:solidFill>
                <a:latin typeface="Lato"/>
              </a:rPr>
              <a:t xsi:nil="true"/>
            </a:r>
          </a:p>
        </p:txBody>
      </p:sp>
      <p:sp>
        <p:nvSpPr>
          <p:cNvPr name="AutoShape 4" id="4"/>
          <p:cNvSpPr/>
          <p:nvPr/>
        </p:nvSpPr>
        <p:spPr>
          <a:xfrm>
            <a:off x="4114800" y="3936739"/>
            <a:ext cx="4800600" cy="300816"/>
          </a:xfrm>
          <a:prstGeom prst="rect">
            <a:avLst/>
          </a:prstGeom>
        </p:spPr>
        <p:txBody>
          <a:bodyPr anchor="t" anchorCtr="false"/>
          <a:p>
            <a:r>
              <a:rPr lang="en-US" sz="1200" b="false" i="true" u="none">
                <a:solidFill>
                  <a:srgbClr val="1B4D81"/>
                </a:solidFill>
                <a:latin typeface="Lato"/>
              </a:rPr>
              <a:t>The coolant flow inside the cooling jacket of a four cylinder engine</a:t>
            </a:r>
          </a:p>
        </p:txBody>
      </p:sp>
      <p:pic>
        <p:nvPicPr>
          <p:cNvPr name="Picture 3" id="3"/>
          <p:cNvPicPr>
            <a:picLocks noChangeAspect="true"/>
          </p:cNvPicPr>
          <p:nvPr/>
        </p:nvPicPr>
        <p:blipFill>
          <a:blip r:embed="rId2"/>
          <a:stretch>
            <a:fillRect/>
          </a:stretch>
        </p:blipFill>
        <p:spPr>
          <a:xfrm>
            <a:off x="4114800" y="905945"/>
            <a:ext cx="4800600" cy="3030794"/>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3936739"/>
            <a:ext cx="4800600" cy="300816"/>
          </a:xfrm>
          <a:prstGeom prst="rect">
            <a:avLst/>
          </a:prstGeom>
        </p:spPr>
        <p:txBody>
          <a:bodyPr anchor="t" anchorCtr="false"/>
          <a:p>
            <a:r>
              <a:rPr lang="en-US" sz="1200" b="false" i="true" u="none">
                <a:solidFill>
                  <a:srgbClr val="1B4D81"/>
                </a:solidFill>
                <a:latin typeface="Lato"/>
              </a:rPr>
              <a:t>The coolant flow inside the cooling jacket of a four cylinder engine</a:t>
            </a:r>
          </a:p>
        </p:txBody>
      </p:sp>
      <p:pic>
        <p:nvPicPr>
          <p:cNvPr name="Picture 3" id="3"/>
          <p:cNvPicPr>
            <a:picLocks noChangeAspect="true"/>
          </p:cNvPicPr>
          <p:nvPr/>
        </p:nvPicPr>
        <p:blipFill>
          <a:blip r:embed="rId2"/>
          <a:stretch>
            <a:fillRect/>
          </a:stretch>
        </p:blipFill>
        <p:spPr>
          <a:xfrm>
            <a:off x="4114800" y="905945"/>
            <a:ext cx="4800600" cy="3030794"/>
          </a:xfrm>
          <a:prstGeom prst="rect">
            <a:avLst/>
          </a:prstGeom>
        </p:spPr>
      </p:pic>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One approach to obtain a reliable approximate solution in a shorter time is to use the functionality available in the thermodynamics feature to investigate the coolant property behavior and determine where simplifying assumptions can be made</a:t>
            </a:r>
          </a:p>
          <a:p>
            <a:pPr lvl="0" algn="l" indent="-176209" marL="176209">
              <a:lnSpc>
                <a:spcPct val="100000"/>
              </a:lnSpc>
              <a:spcBef>
                <a:spcPts val="1000"/>
              </a:spcBef>
              <a:spcAft>
                <a:spcPct val="15000"/>
              </a:spcAft>
              <a:buFont typeface="Wingdings"/>
              <a:buChar char="§"/>
            </a:pPr>
            <a:r>
              <a:rPr lang="en-US" sz="1100" b="false" i="false" u="none">
                <a:solidFill>
                  <a:srgbClr val="393A39"/>
                </a:solidFill>
                <a:latin typeface="Lato"/>
              </a:rPr>
              <a:t>The consequences of these assumptions can be investigated efficiently in a simplified geometry to provide confidence in their use in more complex geometries</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Here a simplified 2D-axially symmetric geometry, shown in the figure, is considered as an engine coolant test apparatus</a:t>
            </a:r>
          </a:p>
          <a:p>
            <a:pPr lvl="0" algn="l" indent="-176209" marL="176209">
              <a:lnSpc>
                <a:spcPct val="100000"/>
              </a:lnSpc>
              <a:spcBef>
                <a:spcPts val="1000"/>
              </a:spcBef>
              <a:buFont typeface="Wingdings"/>
              <a:buChar char="§"/>
            </a:pPr>
            <a:r>
              <a:rPr lang="en-US" sz="1100" b="false" i="false" u="none">
                <a:solidFill>
                  <a:srgbClr val="393A39"/>
                </a:solidFill>
                <a:latin typeface="Lato"/>
              </a:rPr>
              <a:t>Coolant is introduced at a specified flow rate in the bottom of the device, the coolant hits a solid steel part and is then deflected into a larger flow domain</a:t>
            </a:r>
          </a:p>
          <a:p>
            <a:pPr lvl="0" algn="l" indent="-176209" marL="176209">
              <a:lnSpc>
                <a:spcPct val="100000"/>
              </a:lnSpc>
              <a:spcBef>
                <a:spcPts val="1000"/>
              </a:spcBef>
              <a:buFont typeface="Wingdings"/>
              <a:buChar char="§"/>
            </a:pPr>
            <a:r>
              <a:rPr lang="en-US" sz="1100" b="false" i="false" u="none">
                <a:solidFill>
                  <a:srgbClr val="393A39"/>
                </a:solidFill>
                <a:latin typeface="Lato"/>
              </a:rPr>
              <a:t>A heat flux is applied on the outer boundary of the larger section</a:t>
            </a:r>
          </a:p>
          <a:p>
            <a:pPr lvl="0" algn="l" indent="-176209" marL="176209">
              <a:lnSpc>
                <a:spcPct val="100000"/>
              </a:lnSpc>
              <a:spcBef>
                <a:spcPts val="1000"/>
              </a:spcBef>
              <a:spcAft>
                <a:spcPct val="15000"/>
              </a:spcAft>
              <a:buFont typeface="Wingdings"/>
              <a:buChar char="§"/>
            </a:pPr>
            <a:r>
              <a:rPr lang="en-US" sz="1100" b="false" i="false" u="none">
                <a:solidFill>
                  <a:srgbClr val="393A39"/>
                </a:solidFill>
                <a:latin typeface="Lato"/>
              </a:rPr>
              <a:t>The resulting temperature is measured at steady state in the solid structure near the coolant outflow at the top</a:t>
            </a:r>
          </a:p>
        </p:txBody>
      </p:sp>
      <p:sp>
        <p:nvSpPr>
          <p:cNvPr name="AutoShape 4" id="4"/>
          <p:cNvSpPr/>
          <p:nvPr/>
        </p:nvSpPr>
        <p:spPr>
          <a:xfrm>
            <a:off x="4114800" y="4271115"/>
            <a:ext cx="4800600" cy="300816"/>
          </a:xfrm>
          <a:prstGeom prst="rect">
            <a:avLst/>
          </a:prstGeom>
        </p:spPr>
        <p:txBody>
          <a:bodyPr anchor="t" anchorCtr="false"/>
          <a:p>
            <a:r>
              <a:rPr lang="en-US" sz="1200" b="false" i="true" u="none">
                <a:solidFill>
                  <a:srgbClr val="1B4D81"/>
                </a:solidFill>
                <a:latin typeface="Lato"/>
              </a:rPr>
              <a:t>Axially symmetric engine coolant test apparatus</a:t>
            </a:r>
          </a:p>
        </p:txBody>
      </p:sp>
      <p:pic>
        <p:nvPicPr>
          <p:cNvPr name="Picture 3" id="3"/>
          <p:cNvPicPr>
            <a:picLocks noChangeAspect="true"/>
          </p:cNvPicPr>
          <p:nvPr/>
        </p:nvPicPr>
        <p:blipFill>
          <a:blip r:embed="rId2"/>
          <a:stretch>
            <a:fillRect/>
          </a:stretch>
        </p:blipFill>
        <p:spPr>
          <a:xfrm>
            <a:off x="4114800" y="571570"/>
            <a:ext cx="4800600" cy="3699545"/>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Turbulent Flow, k-ε</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747000"/>
            <a:ext cx="2819400" cy="342900"/>
          </a:xfrm>
          <a:prstGeom prst="rect">
            <a:avLst/>
          </a:prstGeom>
        </p:spPr>
      </p:pic>
      <p:pic>
        <p:nvPicPr>
          <p:cNvPr name="Picture 11" id="11"/>
          <p:cNvPicPr>
            <a:picLocks noChangeAspect="true"/>
          </p:cNvPicPr>
          <p:nvPr/>
        </p:nvPicPr>
        <p:blipFill>
          <a:blip r:embed="rId4"/>
          <a:stretch>
            <a:fillRect/>
          </a:stretch>
        </p:blipFill>
        <p:spPr>
          <a:xfrm>
            <a:off x="584200" y="2470900"/>
            <a:ext cx="1092200" cy="469900"/>
          </a:xfrm>
          <a:prstGeom prst="rect">
            <a:avLst/>
          </a:prstGeom>
        </p:spPr>
      </p:pic>
      <p:pic>
        <p:nvPicPr>
          <p:cNvPr name="Picture 13" id="13"/>
          <p:cNvPicPr>
            <a:picLocks noChangeAspect="true"/>
          </p:cNvPicPr>
          <p:nvPr/>
        </p:nvPicPr>
        <p:blipFill>
          <a:blip r:embed="rId5"/>
          <a:stretch>
            <a:fillRect/>
          </a:stretch>
        </p:blipFill>
        <p:spPr>
          <a:xfrm>
            <a:off x="584200" y="3321800"/>
            <a:ext cx="2819400" cy="27940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Turbulent Flow, k-ε</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705100" cy="279400"/>
          </a:xfrm>
          <a:prstGeom prst="rect">
            <a:avLst/>
          </a:prstGeom>
        </p:spPr>
      </p:pic>
      <p:pic>
        <p:nvPicPr>
          <p:cNvPr name="Picture 11" id="11"/>
          <p:cNvPicPr>
            <a:picLocks noChangeAspect="true"/>
          </p:cNvPicPr>
          <p:nvPr/>
        </p:nvPicPr>
        <p:blipFill>
          <a:blip r:embed="rId4"/>
          <a:stretch>
            <a:fillRect/>
          </a:stretch>
        </p:blipFill>
        <p:spPr>
          <a:xfrm>
            <a:off x="584200" y="2534400"/>
            <a:ext cx="1092200" cy="254000"/>
          </a:xfrm>
          <a:prstGeom prst="rect">
            <a:avLst/>
          </a:prstGeom>
        </p:spPr>
      </p:pic>
      <p:pic>
        <p:nvPicPr>
          <p:cNvPr name="Picture 13" id="13"/>
          <p:cNvPicPr>
            <a:picLocks noChangeAspect="true"/>
          </p:cNvPicPr>
          <p:nvPr/>
        </p:nvPicPr>
        <p:blipFill>
          <a:blip r:embed="rId5"/>
          <a:stretch>
            <a:fillRect/>
          </a:stretch>
        </p:blipFill>
        <p:spPr>
          <a:xfrm>
            <a:off x="584200" y="3169400"/>
            <a:ext cx="2819400" cy="228600"/>
          </a:xfrm>
          <a:prstGeom prst="rect">
            <a:avLst/>
          </a:prstGeom>
        </p:spPr>
      </p:pic>
      <p:pic>
        <p:nvPicPr>
          <p:cNvPr name="Picture 15" id="15"/>
          <p:cNvPicPr>
            <a:picLocks noChangeAspect="true"/>
          </p:cNvPicPr>
          <p:nvPr/>
        </p:nvPicPr>
        <p:blipFill>
          <a:blip r:embed="rId6"/>
          <a:stretch>
            <a:fillRect/>
          </a:stretch>
        </p:blipFill>
        <p:spPr>
          <a:xfrm>
            <a:off x="584200" y="3779000"/>
            <a:ext cx="2819400" cy="50800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Heat Transfer in Fluids</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819400" cy="266700"/>
          </a:xfrm>
          <a:prstGeom prst="rect">
            <a:avLst/>
          </a:prstGeom>
        </p:spPr>
      </p:pic>
      <p:pic>
        <p:nvPicPr>
          <p:cNvPr name="Picture 11" id="11"/>
          <p:cNvPicPr>
            <a:picLocks noChangeAspect="true"/>
          </p:cNvPicPr>
          <p:nvPr/>
        </p:nvPicPr>
        <p:blipFill>
          <a:blip r:embed="rId4"/>
          <a:stretch>
            <a:fillRect/>
          </a:stretch>
        </p:blipFill>
        <p:spPr>
          <a:xfrm>
            <a:off x="584200" y="2521700"/>
            <a:ext cx="965200" cy="22860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phase envelope for ethylene glycol-water mixtures produced using the equilibrium calculation feature of the thermodynamic system</a:t>
            </a:r>
          </a:p>
          <a:p>
            <a:pPr algn="l" indent="-176209" lvl="0" marL="176209">
              <a:lnSpc>
                <a:spcPct val="100000"/>
              </a:lnSpc>
              <a:spcBef>
                <a:spcPts val="1000"/>
              </a:spcBef>
              <a:buFont typeface="Wingdings"/>
              <a:buChar char="§"/>
            </a:pPr>
            <a:r>
              <a:rPr b="false" i="false" lang="en-US" sz="1400" u="none">
                <a:solidFill>
                  <a:srgbClr val="393A39"/>
                </a:solidFill>
                <a:latin typeface="Lato"/>
              </a:rPr>
              <a:t>A car coolant system typically operates at about 2 atm pressure</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Here we can see that a 50 volume percent (24.4 mole percent) mixture should boil at a temperature slightly higher than 400 K at this pressure</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Phase envelope for the equilibrium temperature of ethylene glycol-water mixtures at two pressures</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4&lt;/Entity&gt;&lt;Tag&gt;pg4&lt;/Tag&gt;&lt;Node&gt;Results &amp;gt; Heat Capacity&lt;/Node&gt;&lt;LinkType&gt;Image&lt;/LinkType&gt;&lt;ModelLink directoryType=&quot;none&quot;&gt;H:\hub\root\build\main\daily\test\tapplications\Chemical_Reaction_Engineering_Module\Thermodynamics\engine_coolant_properties.mph&lt;/ModelLink&gt;&lt;LocalPath&gt;engine_coolant_properties.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268.57949993092967&quot;/&gt;&lt;Property name=&quot;xmax&quot; type=&quot;real&quot; value=&quot;477.42050006907033&quot;/&gt;&lt;Property name=&quot;ymin&quot; type=&quot;real&quot; value=&quot;2292.5005844324446&quot;/&gt;&lt;Property name=&quot;ymax&quot; type=&quot;real&quot; value=&quot;5879.357116476807&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6, 2024, 10:41:38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5&lt;/Entity&gt;&lt;Tag&gt;pg5&lt;/Tag&gt;&lt;Node&gt;Results &amp;gt; Phase Envelope&lt;/Node&gt;&lt;LinkType&gt;Image&lt;/LinkType&gt;&lt;ModelLink directoryType=&quot;none&quot;&gt;H:\hub\root\build\main\daily\test\tapplications\Chemical_Reaction_Engineering_Module\Thermodynamics\engine_coolant_properties.mph&lt;/ModelLink&gt;&lt;LocalPath&gt;engine_coolant_properties.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0.013530528254373933&quot;/&gt;&lt;Property name=&quot;xmax&quot; type=&quot;real&quot; value=&quot;1.0135305282543738&quot;/&gt;&lt;Property name=&quot;ymin&quot; type=&quot;real&quot; value=&quot;370.5496764071588&quot;/&gt;&lt;Property name=&quot;ymax&quot; type=&quot;real&quot; value=&quot;498.56169094106224&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6, 2024, 10:41:44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8&lt;/Entity&gt;&lt;Tag&gt;pg8&lt;/Tag&gt;&lt;Node&gt;Results &amp;gt; Velocity, 3D (spf)&lt;/Node&gt;&lt;LinkType&gt;Image&lt;/LinkType&gt;&lt;ModelLink directoryType=&quot;none&quot;&gt;H:\hub\root\build\main\daily\test\tapplications\Chemical_Reaction_Engineering_Module\Thermodynamics\engine_coolant_properties.mph&lt;/ModelLink&gt;&lt;LocalPath&gt;engine_coolant_properties.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showaxisorientation&quot; type=&quot;bool&quot; value=&quot;on&quot;/&gt;&lt;Property name=&quot;showunits&quot; type=&quot;bool&quot; value=&quot;on&quot;/&gt;&lt;Property name=&quot;plotgroupunits&quot; type=&quot;stringarray&quot; value=&quot;\small m, \small m, \small m&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machineshop2&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rev1_3&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0.5907431244850159&quot;/&gt;&lt;Property name=&quot;zoomanglefull&quot; type=&quot;real&quot; value=&quot;19.334360122680664&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8775421380996704, -1.1895129680633545, 0.9921226501464844&quot;/&gt;&lt;Property name=&quot;target&quot; type=&quot;realarray&quot; value=&quot;0.014580368995666504, -1.609325408935547E-5, 0.10000014305114746&quot;/&gt;&lt;Property name=&quot;up&quot; type=&quot;realarray&quot; value=&quot;0.30869728326797485, 0.4115965962409973, 0.8574928045272827&quot;/&gt;&lt;Property name=&quot;rotationpoint&quot; type=&quot;realarray&quot; value=&quot;0.014580488204956055, -1.6048550605773926E-5, 0.10000000149011612&quot;/&gt;&lt;Property name=&quot;viewoffset&quot; type=&quot;realarray&quot; value=&quot;-0.05097844451665878, -0.0067588769331673945&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918, 599&quot;/&gt;&lt;Property name=&quot;renderareasizedip&quot; type=&quot;realarray&quot; value=&quot;918, 599&quot;/&gt;&lt;/PropSet&gt;&lt;PropSet id=&quot;axis&quot;/&gt;&lt;PropSet id=&quot;clip&quot;/&gt;&lt;PropSet id=&quot;table&quot;/&gt;&lt;UpdateTimeStamp&gt;Sep 26, 2024, 10:41:49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10&lt;/Entity&gt;&lt;Tag&gt;pg10&lt;/Tag&gt;&lt;Node&gt;Results &amp;gt; Temperature&lt;/Node&gt;&lt;LinkType&gt;Image&lt;/LinkType&gt;&lt;ModelLink directoryType=&quot;none&quot;&gt;H:\hub\root\build\main\daily\test\tapplications\Chemical_Reaction_Engineering_Module\Thermodynamics\engine_coolant_properties.mph&lt;/ModelLink&gt;&lt;LocalPath&gt;engine_coolant_properties.mph&lt;/LocalPath&gt;&lt;SDim&gt;2&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resetbeenset&quot; type=&quot;bool&quot; value=&quot;off&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isx&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Set id=&quot;axis&quot;&gt;&lt;Property name=&quot;xmin&quot; type=&quot;real&quot; value=&quot;-0.16048845648765564&quot;/&gt;&lt;Property name=&quot;xmax&quot; type=&quot;real&quot; value=&quot;0.4604884684085846&quot;/&gt;&lt;Property name=&quot;ymin&quot; type=&quot;real&quot; value=&quot;-0.02000001072883606&quot;/&gt;&lt;Property name=&quot;ymax&quot; type=&quot;real&quot; value=&quot;0.42000001668930054&quot;/&gt;&lt;Property name=&quot;xminhidden&quot; type=&quot;real&quot; value=&quot;-0.16048845648765564&quot;/&gt;&lt;Property name=&quot;xmaxhidden&quot; type=&quot;real&quot; value=&quot;0.4604884684085846&quot;/&gt;&lt;Property name=&quot;yminhidden&quot; type=&quot;real&quot; value=&quot;-0.02000001072883606&quot;/&gt;&lt;Property name=&quot;ymaxhidden&quot; type=&quot;real&quot; value=&quot;0.42000001668930054&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2107112556695938&quot;/&gt;&lt;Property name=&quot;abstractviewrratio&quot; type=&quot;real&quot; value=&quot;0.2107112556695938&quot;/&gt;&lt;Property name=&quot;abstractviewbratio&quot; type=&quot;real&quot; value=&quot;-0.05000002682209015&quot;/&gt;&lt;Property name=&quot;abstractviewtratio&quot; type=&quot;real&quot; value=&quot;0.05000002682209015&quot;/&gt;&lt;Property name=&quot;abstractviewxscale&quot; type=&quot;real&quot; value=&quot;0.0011311054695397615&quot;/&gt;&lt;Property name=&quot;abstractviewyscale&quot; type=&quot;real&quot; value=&quot;0.0011311054695397615&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09, 465&quot;/&gt;&lt;Property name=&quot;renderareasizedip&quot; type=&quot;realarray&quot; value=&quot;549, 389&quot;/&gt;&lt;/PropSet&gt;&lt;PropSet id=&quot;clip&quot;/&gt;&lt;PropSet id=&quot;table&quot;/&gt;&lt;UpdateTimeStamp&gt;Sep 26, 2024, 10:41:57 PM&lt;/UpdateTimeStamp&gt;&lt;/Root&gt;"/>
</p:tagLst>
</file>

<file path=ppt/tags/tag5.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11&lt;/Entity&gt;&lt;Tag&gt;pg11&lt;/Tag&gt;&lt;Node&gt;Results &amp;gt; Heat Capacity, Chamber Cut Line&lt;/Node&gt;&lt;LinkType&gt;Image&lt;/LinkType&gt;&lt;ModelLink directoryType=&quot;none&quot;&gt;H:\hub\root\build\main\daily\test\tapplications\Chemical_Reaction_Engineering_Module\Thermodynamics\engine_coolant_properties.mph&lt;/ModelLink&gt;&lt;LocalPath&gt;engine_coolant_properties.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0.0013530528254373936&quot;/&gt;&lt;Property name=&quot;xmax&quot; type=&quot;real&quot; value=&quot;0.10135305282543741&quot;/&gt;&lt;Property name=&quot;ymin&quot; type=&quot;real&quot; value=&quot;3411.9219836562725&quot;/&gt;&lt;Property name=&quot;ymax&quot; type=&quot;real&quot; value=&quot;4550.963688195206&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6, 2024, 10:41:59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2024-09-26T20:42:06Z</dcterms:created>
  <dc:creator>COMSOL</dc:creator>
  <cp:lastModifiedBy>COMSOL</cp:lastModifiedBy>
  <dcterms:modified xsi:type="dcterms:W3CDTF">2024-09-26T20:42:06Z</dcterms:modified>
  <cp:revision>1</cp:revision>
  <dc:title>Engine Coolant Properties</dc:title>
</cp:coreProperties>
</file>