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2" r:id="rId2"/>
  </p:sldMasterIdLst>
  <p:notesMasterIdLst>
    <p:notesMasterId r:id="rId9"/>
  </p:notesMasterIdLst>
  <p:sldIdLst>
    <p:sldId id="256" r:id="rId3"/>
    <p:sldId id="260" r:id="rId4"/>
    <p:sldId id="2796" r:id="rId5"/>
    <p:sldId id="2794" r:id="rId6"/>
    <p:sldId id="259"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58" autoAdjust="0"/>
    <p:restoredTop sz="97432" autoAdjust="0"/>
  </p:normalViewPr>
  <p:slideViewPr>
    <p:cSldViewPr snapToGrid="0">
      <p:cViewPr varScale="1">
        <p:scale>
          <a:sx n="164" d="100"/>
          <a:sy n="164" d="100"/>
        </p:scale>
        <p:origin x="536" y="10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349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109C8-C1F8-42D8-A2AE-697F308881DE}" type="datetimeFigureOut">
              <a:rPr lang="en-US" smtClean="0"/>
              <a:t>10/23/2024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EE6314-2E2B-4382-8E66-5E40E3FE5A3D}" type="slidenum">
              <a:rPr lang="en-US" smtClean="0"/>
              <a:t>‹#›</a:t>
            </a:fld>
            <a:endParaRPr lang="en-US"/>
          </a:p>
        </p:txBody>
      </p:sp>
    </p:spTree>
    <p:extLst>
      <p:ext uri="{BB962C8B-B14F-4D97-AF65-F5344CB8AC3E}">
        <p14:creationId xmlns:p14="http://schemas.microsoft.com/office/powerpoint/2010/main" val="4199149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575021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14452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6942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4177515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011886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20282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8030839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762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273230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240978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2665437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233375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431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7613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3243439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2069832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98623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430021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73173865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84817691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4905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29457811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6790772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2348089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24346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7682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69149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4056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71545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42953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812628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709686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74583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989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08904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449707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724126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38400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34479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514622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006332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9973944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078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65793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0988775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75085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912935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84596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23640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80998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62516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3562923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0601933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5178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5152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9983760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1363321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347536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65300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41677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360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5395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07991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17953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35531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8011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73573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52968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735194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9324270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744317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9938629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20540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7208912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7699310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383067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49716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75901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690776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194932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45683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990681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151196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7926653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937610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135483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379493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78528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412831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025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82951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648778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063672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198857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960976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1399547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655595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2274554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77194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5798847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5942942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32882032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23121209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95616841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2119847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755337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156793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8836811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9617040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99473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7652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55540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020572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603417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611844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60068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59462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661676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37944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816050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6518688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9" Type="http://schemas.openxmlformats.org/officeDocument/2006/relationships/slideLayout" Target="../slideLayouts/slideLayout100.xml"/><Relationship Id="rId21" Type="http://schemas.openxmlformats.org/officeDocument/2006/relationships/slideLayout" Target="../slideLayouts/slideLayout82.xml"/><Relationship Id="rId34" Type="http://schemas.openxmlformats.org/officeDocument/2006/relationships/slideLayout" Target="../slideLayouts/slideLayout95.xml"/><Relationship Id="rId42" Type="http://schemas.openxmlformats.org/officeDocument/2006/relationships/slideLayout" Target="../slideLayouts/slideLayout103.xml"/><Relationship Id="rId47" Type="http://schemas.openxmlformats.org/officeDocument/2006/relationships/slideLayout" Target="../slideLayouts/slideLayout108.xml"/><Relationship Id="rId50" Type="http://schemas.openxmlformats.org/officeDocument/2006/relationships/slideLayout" Target="../slideLayouts/slideLayout111.xml"/><Relationship Id="rId55" Type="http://schemas.openxmlformats.org/officeDocument/2006/relationships/slideLayout" Target="../slideLayouts/slideLayout116.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9" Type="http://schemas.openxmlformats.org/officeDocument/2006/relationships/slideLayout" Target="../slideLayouts/slideLayout90.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32" Type="http://schemas.openxmlformats.org/officeDocument/2006/relationships/slideLayout" Target="../slideLayouts/slideLayout93.xml"/><Relationship Id="rId37" Type="http://schemas.openxmlformats.org/officeDocument/2006/relationships/slideLayout" Target="../slideLayouts/slideLayout98.xml"/><Relationship Id="rId40" Type="http://schemas.openxmlformats.org/officeDocument/2006/relationships/slideLayout" Target="../slideLayouts/slideLayout101.xml"/><Relationship Id="rId45" Type="http://schemas.openxmlformats.org/officeDocument/2006/relationships/slideLayout" Target="../slideLayouts/slideLayout106.xml"/><Relationship Id="rId53" Type="http://schemas.openxmlformats.org/officeDocument/2006/relationships/slideLayout" Target="../slideLayouts/slideLayout114.xml"/><Relationship Id="rId58" Type="http://schemas.openxmlformats.org/officeDocument/2006/relationships/slideLayout" Target="../slideLayouts/slideLayout119.xml"/><Relationship Id="rId5" Type="http://schemas.openxmlformats.org/officeDocument/2006/relationships/slideLayout" Target="../slideLayouts/slideLayout66.xml"/><Relationship Id="rId61" Type="http://schemas.openxmlformats.org/officeDocument/2006/relationships/image" Target="../media/image2.emf"/><Relationship Id="rId19" Type="http://schemas.openxmlformats.org/officeDocument/2006/relationships/slideLayout" Target="../slideLayouts/slideLayout8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slideLayout" Target="../slideLayouts/slideLayout91.xml"/><Relationship Id="rId35" Type="http://schemas.openxmlformats.org/officeDocument/2006/relationships/slideLayout" Target="../slideLayouts/slideLayout96.xml"/><Relationship Id="rId43" Type="http://schemas.openxmlformats.org/officeDocument/2006/relationships/slideLayout" Target="../slideLayouts/slideLayout104.xml"/><Relationship Id="rId48" Type="http://schemas.openxmlformats.org/officeDocument/2006/relationships/slideLayout" Target="../slideLayouts/slideLayout109.xml"/><Relationship Id="rId56" Type="http://schemas.openxmlformats.org/officeDocument/2006/relationships/slideLayout" Target="../slideLayouts/slideLayout117.xml"/><Relationship Id="rId8" Type="http://schemas.openxmlformats.org/officeDocument/2006/relationships/slideLayout" Target="../slideLayouts/slideLayout69.xml"/><Relationship Id="rId51" Type="http://schemas.openxmlformats.org/officeDocument/2006/relationships/slideLayout" Target="../slideLayouts/slideLayout112.xml"/><Relationship Id="rId3" Type="http://schemas.openxmlformats.org/officeDocument/2006/relationships/slideLayout" Target="../slideLayouts/slideLayout64.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33" Type="http://schemas.openxmlformats.org/officeDocument/2006/relationships/slideLayout" Target="../slideLayouts/slideLayout94.xml"/><Relationship Id="rId38" Type="http://schemas.openxmlformats.org/officeDocument/2006/relationships/slideLayout" Target="../slideLayouts/slideLayout99.xml"/><Relationship Id="rId46" Type="http://schemas.openxmlformats.org/officeDocument/2006/relationships/slideLayout" Target="../slideLayouts/slideLayout107.xml"/><Relationship Id="rId59" Type="http://schemas.openxmlformats.org/officeDocument/2006/relationships/theme" Target="../theme/theme2.xml"/><Relationship Id="rId20" Type="http://schemas.openxmlformats.org/officeDocument/2006/relationships/slideLayout" Target="../slideLayouts/slideLayout81.xml"/><Relationship Id="rId41" Type="http://schemas.openxmlformats.org/officeDocument/2006/relationships/slideLayout" Target="../slideLayouts/slideLayout102.xml"/><Relationship Id="rId54" Type="http://schemas.openxmlformats.org/officeDocument/2006/relationships/slideLayout" Target="../slideLayouts/slideLayout115.xml"/><Relationship Id="rId62" Type="http://schemas.openxmlformats.org/officeDocument/2006/relationships/image" Target="../media/image3.png"/><Relationship Id="rId1" Type="http://schemas.openxmlformats.org/officeDocument/2006/relationships/slideLayout" Target="../slideLayouts/slideLayout62.xml"/><Relationship Id="rId6" Type="http://schemas.openxmlformats.org/officeDocument/2006/relationships/slideLayout" Target="../slideLayouts/slideLayout67.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36" Type="http://schemas.openxmlformats.org/officeDocument/2006/relationships/slideLayout" Target="../slideLayouts/slideLayout97.xml"/><Relationship Id="rId49" Type="http://schemas.openxmlformats.org/officeDocument/2006/relationships/slideLayout" Target="../slideLayouts/slideLayout110.xml"/><Relationship Id="rId57" Type="http://schemas.openxmlformats.org/officeDocument/2006/relationships/slideLayout" Target="../slideLayouts/slideLayout118.xml"/><Relationship Id="rId10" Type="http://schemas.openxmlformats.org/officeDocument/2006/relationships/slideLayout" Target="../slideLayouts/slideLayout71.xml"/><Relationship Id="rId31" Type="http://schemas.openxmlformats.org/officeDocument/2006/relationships/slideLayout" Target="../slideLayouts/slideLayout92.xml"/><Relationship Id="rId44" Type="http://schemas.openxmlformats.org/officeDocument/2006/relationships/slideLayout" Target="../slideLayouts/slideLayout105.xml"/><Relationship Id="rId52" Type="http://schemas.openxmlformats.org/officeDocument/2006/relationships/slideLayout" Target="../slideLayouts/slideLayout113.xml"/><Relationship Id="rId60" Type="http://schemas.openxmlformats.org/officeDocument/2006/relationships/image" Target="../media/image1.emf"/><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54371" y="298551"/>
            <a:ext cx="1003093" cy="92877"/>
          </a:xfrm>
          <a:prstGeom prst="rect">
            <a:avLst/>
          </a:prstGeom>
        </p:spPr>
      </p:pic>
    </p:spTree>
    <p:extLst>
      <p:ext uri="{BB962C8B-B14F-4D97-AF65-F5344CB8AC3E}">
        <p14:creationId xmlns:p14="http://schemas.microsoft.com/office/powerpoint/2010/main" val="450077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6211202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 id="2147483750" r:id="rId28"/>
    <p:sldLayoutId id="2147483751" r:id="rId29"/>
    <p:sldLayoutId id="2147483752" r:id="rId30"/>
    <p:sldLayoutId id="2147483753" r:id="rId31"/>
    <p:sldLayoutId id="2147483754" r:id="rId32"/>
    <p:sldLayoutId id="2147483755" r:id="rId33"/>
    <p:sldLayoutId id="2147483756" r:id="rId34"/>
    <p:sldLayoutId id="2147483757" r:id="rId35"/>
    <p:sldLayoutId id="2147483758" r:id="rId36"/>
    <p:sldLayoutId id="2147483759" r:id="rId37"/>
    <p:sldLayoutId id="2147483760" r:id="rId38"/>
    <p:sldLayoutId id="2147483761" r:id="rId39"/>
    <p:sldLayoutId id="2147483762" r:id="rId40"/>
    <p:sldLayoutId id="2147483763" r:id="rId41"/>
    <p:sldLayoutId id="2147483764" r:id="rId42"/>
    <p:sldLayoutId id="2147483765" r:id="rId43"/>
    <p:sldLayoutId id="2147483766" r:id="rId44"/>
    <p:sldLayoutId id="2147483767" r:id="rId45"/>
    <p:sldLayoutId id="2147483768" r:id="rId46"/>
    <p:sldLayoutId id="2147483769" r:id="rId47"/>
    <p:sldLayoutId id="2147483770" r:id="rId48"/>
    <p:sldLayoutId id="2147483771" r:id="rId49"/>
    <p:sldLayoutId id="2147483772" r:id="rId50"/>
    <p:sldLayoutId id="2147483773" r:id="rId51"/>
    <p:sldLayoutId id="2147483774" r:id="rId52"/>
    <p:sldLayoutId id="2147483775" r:id="rId53"/>
    <p:sldLayoutId id="2147483776" r:id="rId54"/>
    <p:sldLayoutId id="2147483777" r:id="rId55"/>
    <p:sldLayoutId id="2147483778" r:id="rId56"/>
    <p:sldLayoutId id="2147483779" r:id="rId57"/>
    <p:sldLayoutId id="2147483780"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F32231-6D63-4C9B-BA2B-4E59BB4D8CC1}"/>
              </a:ext>
            </a:extLst>
          </p:cNvPr>
          <p:cNvSpPr>
            <a:spLocks noGrp="1"/>
          </p:cNvSpPr>
          <p:nvPr>
            <p:ph type="title"/>
          </p:nvPr>
        </p:nvSpPr>
        <p:spPr>
          <a:xfrm>
            <a:off x="609601" y="3235569"/>
            <a:ext cx="6705600" cy="2445564"/>
          </a:xfrm>
        </p:spPr>
        <p:txBody>
          <a:bodyPr>
            <a:noAutofit/>
          </a:bodyPr>
          <a:lstStyle/>
          <a:p>
            <a:r>
              <a:rPr lang="en-US" dirty="0"/>
              <a:t> </a:t>
            </a:r>
            <a:br>
              <a:rPr lang="en-US" dirty="0"/>
            </a:br>
            <a:r>
              <a:rPr lang="en-US" dirty="0"/>
              <a:t>SAW Velocity </a:t>
            </a:r>
            <a:r>
              <a:rPr lang="en-US"/>
              <a:t>Calculations from a Unit </a:t>
            </a:r>
            <a:r>
              <a:rPr lang="en-US" dirty="0"/>
              <a:t>Cell Model</a:t>
            </a:r>
            <a:endParaRPr lang="en-US" noProof="0" dirty="0"/>
          </a:p>
        </p:txBody>
      </p:sp>
      <p:pic>
        <p:nvPicPr>
          <p:cNvPr id="6" name="Picture 5">
            <a:extLst>
              <a:ext uri="{FF2B5EF4-FFF2-40B4-BE49-F238E27FC236}">
                <a16:creationId xmlns:a16="http://schemas.microsoft.com/office/drawing/2014/main" id="{2A61E431-FD26-4156-A6A1-AD3F350D2A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6391" y="978009"/>
            <a:ext cx="5539311" cy="4154483"/>
          </a:xfrm>
          <a:prstGeom prst="rect">
            <a:avLst/>
          </a:prstGeom>
        </p:spPr>
      </p:pic>
    </p:spTree>
    <p:extLst>
      <p:ext uri="{BB962C8B-B14F-4D97-AF65-F5344CB8AC3E}">
        <p14:creationId xmlns:p14="http://schemas.microsoft.com/office/powerpoint/2010/main" val="2554071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Problem Definition</a:t>
            </a:r>
          </a:p>
        </p:txBody>
      </p:sp>
      <p:sp>
        <p:nvSpPr>
          <p:cNvPr id="6" name="Content Placeholder 5">
            <a:extLst>
              <a:ext uri="{FF2B5EF4-FFF2-40B4-BE49-F238E27FC236}">
                <a16:creationId xmlns:a16="http://schemas.microsoft.com/office/drawing/2014/main" id="{D6237C59-090D-4338-81C9-6978E3CC7ED0}"/>
              </a:ext>
            </a:extLst>
          </p:cNvPr>
          <p:cNvSpPr>
            <a:spLocks noGrp="1"/>
          </p:cNvSpPr>
          <p:nvPr>
            <p:ph idx="1"/>
          </p:nvPr>
        </p:nvSpPr>
        <p:spPr/>
        <p:txBody>
          <a:bodyPr>
            <a:normAutofit/>
          </a:bodyPr>
          <a:lstStyle/>
          <a:p>
            <a:r>
              <a:rPr lang="en-US" sz="1600" dirty="0"/>
              <a:t>FEM simulation can be used to obtain a SAW velocity and some related parameters (Squared electromechanical coupling coefficient, reflectivity, etc.) for different typical configurations</a:t>
            </a:r>
          </a:p>
          <a:p>
            <a:pPr lvl="1"/>
            <a:r>
              <a:rPr lang="en-US" sz="1334" dirty="0"/>
              <a:t>Such parameters are input data for various analytical and semi-analytical methods of SAW device design, like the Delta-Function model, the COM method, and so on</a:t>
            </a:r>
          </a:p>
          <a:p>
            <a:r>
              <a:rPr lang="en-US" sz="1600" dirty="0"/>
              <a:t>The typical setup is a unit cell  model (one wavelength usually) with the periodic conditions and the </a:t>
            </a:r>
            <a:r>
              <a:rPr lang="en-US" sz="1600" i="1" dirty="0"/>
              <a:t>Eigenfrequency</a:t>
            </a:r>
            <a:r>
              <a:rPr lang="en-US" sz="1600" dirty="0"/>
              <a:t> study</a:t>
            </a:r>
          </a:p>
          <a:p>
            <a:r>
              <a:rPr lang="en-US" sz="1600" dirty="0"/>
              <a:t>In this entry the following unit cell is investigated:</a:t>
            </a:r>
          </a:p>
          <a:p>
            <a:pPr lvl="1"/>
            <a:r>
              <a:rPr lang="en-US" sz="1334" dirty="0"/>
              <a:t>128 YX cut LiNbO3 crystal and aluminum IDTs</a:t>
            </a:r>
          </a:p>
          <a:p>
            <a:pPr lvl="1"/>
            <a:r>
              <a:rPr lang="en-US" sz="1334" dirty="0"/>
              <a:t>Typical sizes for a center frequency of about 433[MHz]</a:t>
            </a:r>
            <a:endParaRPr lang="ru-RU" sz="1334" dirty="0"/>
          </a:p>
          <a:p>
            <a:r>
              <a:rPr lang="en-US" sz="1600" dirty="0"/>
              <a:t>Three configurations are shown:</a:t>
            </a:r>
          </a:p>
          <a:p>
            <a:pPr lvl="1"/>
            <a:r>
              <a:rPr lang="en-US" sz="1334" dirty="0"/>
              <a:t>Free surface case: No IDT, no electric terminals</a:t>
            </a:r>
          </a:p>
          <a:p>
            <a:pPr lvl="1"/>
            <a:r>
              <a:rPr lang="en-US" sz="1334" dirty="0"/>
              <a:t>IDT case: Two typical aluminum grounded electrodes</a:t>
            </a:r>
          </a:p>
          <a:p>
            <a:pPr lvl="1"/>
            <a:r>
              <a:rPr lang="en-US" sz="1334" dirty="0"/>
              <a:t>Grounded surface case: No IDT, the fully grounded surface</a:t>
            </a:r>
          </a:p>
        </p:txBody>
      </p:sp>
    </p:spTree>
    <p:extLst>
      <p:ext uri="{BB962C8B-B14F-4D97-AF65-F5344CB8AC3E}">
        <p14:creationId xmlns:p14="http://schemas.microsoft.com/office/powerpoint/2010/main" val="1402645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441832-32D9-4C75-8936-5021C7C0D679}"/>
              </a:ext>
            </a:extLst>
          </p:cNvPr>
          <p:cNvSpPr>
            <a:spLocks noGrp="1"/>
          </p:cNvSpPr>
          <p:nvPr>
            <p:ph sz="half" idx="18"/>
          </p:nvPr>
        </p:nvSpPr>
        <p:spPr>
          <a:xfrm>
            <a:off x="609600" y="4046187"/>
            <a:ext cx="3751811" cy="2682859"/>
          </a:xfrm>
        </p:spPr>
        <p:txBody>
          <a:bodyPr>
            <a:normAutofit fontScale="70000" lnSpcReduction="20000"/>
          </a:bodyPr>
          <a:lstStyle/>
          <a:p>
            <a:r>
              <a:rPr lang="en-US" sz="1800" dirty="0"/>
              <a:t>The </a:t>
            </a:r>
            <a:r>
              <a:rPr lang="en-US" sz="1800" i="1" dirty="0"/>
              <a:t>Piezoelectricity</a:t>
            </a:r>
            <a:r>
              <a:rPr lang="en-US" sz="1800" dirty="0"/>
              <a:t> interface with </a:t>
            </a:r>
            <a:r>
              <a:rPr lang="en-US" sz="1800" i="1" dirty="0"/>
              <a:t>Periodic Conditions </a:t>
            </a:r>
          </a:p>
          <a:p>
            <a:r>
              <a:rPr lang="en-US" sz="1800" dirty="0"/>
              <a:t>The </a:t>
            </a:r>
            <a:r>
              <a:rPr lang="en-US" sz="1800" i="1" dirty="0"/>
              <a:t>Rotated System </a:t>
            </a:r>
            <a:r>
              <a:rPr lang="en-US" sz="1800" dirty="0"/>
              <a:t>&amp; </a:t>
            </a:r>
            <a:r>
              <a:rPr lang="en-US" sz="1800" i="1" dirty="0"/>
              <a:t>PML</a:t>
            </a:r>
            <a:r>
              <a:rPr lang="en-US" sz="1800" dirty="0"/>
              <a:t> </a:t>
            </a:r>
          </a:p>
          <a:p>
            <a:r>
              <a:rPr lang="en-US" sz="1800" dirty="0"/>
              <a:t>The </a:t>
            </a:r>
            <a:r>
              <a:rPr lang="en-US" sz="1800" i="1" dirty="0"/>
              <a:t>Eigenfrequency</a:t>
            </a:r>
            <a:r>
              <a:rPr lang="en-US" sz="1800" dirty="0"/>
              <a:t> study</a:t>
            </a:r>
          </a:p>
          <a:p>
            <a:pPr lvl="1"/>
            <a:r>
              <a:rPr lang="en-US" sz="1400" dirty="0"/>
              <a:t>Search for freq1 (resonance) &amp; freq2 (antiresonance), which are equal for free and grounded surfaces</a:t>
            </a:r>
          </a:p>
          <a:p>
            <a:r>
              <a:rPr lang="en-US" sz="1900" dirty="0"/>
              <a:t>Postprocessing</a:t>
            </a:r>
          </a:p>
          <a:p>
            <a:pPr lvl="1"/>
            <a:r>
              <a:rPr lang="en-US" sz="1400" dirty="0"/>
              <a:t>SAW velocities: c=period*(freq1+freq2)/2</a:t>
            </a:r>
          </a:p>
          <a:p>
            <a:pPr lvl="1"/>
            <a:r>
              <a:rPr lang="en-US" sz="1400" dirty="0"/>
              <a:t>Squared electromechanical coupling coefficient: k2=2*(</a:t>
            </a:r>
            <a:r>
              <a:rPr lang="en-US" sz="1400" dirty="0" err="1"/>
              <a:t>c_free-c_grounded</a:t>
            </a:r>
            <a:r>
              <a:rPr lang="en-US" sz="1400" dirty="0"/>
              <a:t>)/</a:t>
            </a:r>
            <a:r>
              <a:rPr lang="en-US" sz="1400" dirty="0" err="1"/>
              <a:t>c_free</a:t>
            </a:r>
            <a:endParaRPr lang="ru-RU" sz="1400" dirty="0"/>
          </a:p>
          <a:p>
            <a:pPr lvl="1"/>
            <a:r>
              <a:rPr lang="en-US" sz="1400" dirty="0"/>
              <a:t>Reflectivity: </a:t>
            </a:r>
            <a:r>
              <a:rPr lang="en-US" sz="1400" dirty="0" err="1"/>
              <a:t>kp</a:t>
            </a:r>
            <a:r>
              <a:rPr lang="en-US" sz="1400" dirty="0"/>
              <a:t>=pi*(freq1_IDT-freq2_IDT)/</a:t>
            </a:r>
            <a:r>
              <a:rPr lang="en-US" sz="1400" dirty="0" err="1"/>
              <a:t>freq_free</a:t>
            </a:r>
            <a:endParaRPr lang="en-US" sz="1400" dirty="0"/>
          </a:p>
          <a:p>
            <a:endParaRPr lang="en-US" dirty="0"/>
          </a:p>
        </p:txBody>
      </p:sp>
      <p:sp>
        <p:nvSpPr>
          <p:cNvPr id="4" name="Title 3">
            <a:extLst>
              <a:ext uri="{FF2B5EF4-FFF2-40B4-BE49-F238E27FC236}">
                <a16:creationId xmlns:a16="http://schemas.microsoft.com/office/drawing/2014/main" id="{5466DFA0-23AF-435C-9AF1-E2FF20DFF662}"/>
              </a:ext>
            </a:extLst>
          </p:cNvPr>
          <p:cNvSpPr>
            <a:spLocks noGrp="1"/>
          </p:cNvSpPr>
          <p:nvPr>
            <p:ph type="title"/>
          </p:nvPr>
        </p:nvSpPr>
        <p:spPr/>
        <p:txBody>
          <a:bodyPr/>
          <a:lstStyle/>
          <a:p>
            <a:r>
              <a:rPr lang="en-US" dirty="0"/>
              <a:t>Setup</a:t>
            </a:r>
          </a:p>
        </p:txBody>
      </p:sp>
      <p:sp>
        <p:nvSpPr>
          <p:cNvPr id="5" name="Content Placeholder 4">
            <a:extLst>
              <a:ext uri="{FF2B5EF4-FFF2-40B4-BE49-F238E27FC236}">
                <a16:creationId xmlns:a16="http://schemas.microsoft.com/office/drawing/2014/main" id="{15F17CA0-D1A1-429F-A109-9AE0B321E8A4}"/>
              </a:ext>
            </a:extLst>
          </p:cNvPr>
          <p:cNvSpPr>
            <a:spLocks noGrp="1"/>
          </p:cNvSpPr>
          <p:nvPr>
            <p:ph sz="quarter" idx="17"/>
          </p:nvPr>
        </p:nvSpPr>
        <p:spPr/>
        <p:txBody>
          <a:bodyPr/>
          <a:lstStyle/>
          <a:p>
            <a:endParaRPr lang="sv-SE" dirty="0"/>
          </a:p>
        </p:txBody>
      </p:sp>
      <p:pic>
        <p:nvPicPr>
          <p:cNvPr id="6" name="Picture 5">
            <a:extLst>
              <a:ext uri="{FF2B5EF4-FFF2-40B4-BE49-F238E27FC236}">
                <a16:creationId xmlns:a16="http://schemas.microsoft.com/office/drawing/2014/main" id="{9572B28A-9A83-4F53-9CAF-A7985BB08CDF}"/>
              </a:ext>
            </a:extLst>
          </p:cNvPr>
          <p:cNvPicPr>
            <a:picLocks noChangeAspect="1"/>
          </p:cNvPicPr>
          <p:nvPr/>
        </p:nvPicPr>
        <p:blipFill rotWithShape="1">
          <a:blip r:embed="rId2"/>
          <a:srcRect r="35448" b="4816"/>
          <a:stretch/>
        </p:blipFill>
        <p:spPr>
          <a:xfrm>
            <a:off x="4361412" y="582355"/>
            <a:ext cx="7830588" cy="6275645"/>
          </a:xfrm>
          <a:prstGeom prst="rect">
            <a:avLst/>
          </a:prstGeom>
          <a:noFill/>
          <a:ln>
            <a:solidFill>
              <a:schemeClr val="accent1">
                <a:lumMod val="40000"/>
                <a:lumOff val="60000"/>
              </a:schemeClr>
            </a:solidFill>
          </a:ln>
        </p:spPr>
      </p:pic>
    </p:spTree>
    <p:extLst>
      <p:ext uri="{BB962C8B-B14F-4D97-AF65-F5344CB8AC3E}">
        <p14:creationId xmlns:p14="http://schemas.microsoft.com/office/powerpoint/2010/main" val="529945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2473D1-3CEA-4F94-BAC2-A46112C4AB6C}"/>
              </a:ext>
            </a:extLst>
          </p:cNvPr>
          <p:cNvSpPr>
            <a:spLocks noGrp="1"/>
          </p:cNvSpPr>
          <p:nvPr>
            <p:ph sz="half" idx="18"/>
          </p:nvPr>
        </p:nvSpPr>
        <p:spPr>
          <a:xfrm>
            <a:off x="609600" y="4046187"/>
            <a:ext cx="3669323" cy="2718028"/>
          </a:xfrm>
        </p:spPr>
        <p:txBody>
          <a:bodyPr>
            <a:normAutofit/>
          </a:bodyPr>
          <a:lstStyle/>
          <a:p>
            <a:r>
              <a:rPr lang="en-US" sz="1600" dirty="0">
                <a:solidFill>
                  <a:srgbClr val="000000"/>
                </a:solidFill>
              </a:rPr>
              <a:t>Activate the </a:t>
            </a:r>
            <a:r>
              <a:rPr lang="en-US" sz="1600" i="1" dirty="0">
                <a:solidFill>
                  <a:srgbClr val="000000"/>
                </a:solidFill>
              </a:rPr>
              <a:t>Out-of-plane mode extension (time-harmonic) </a:t>
            </a:r>
            <a:r>
              <a:rPr lang="en-US" sz="1600" dirty="0">
                <a:solidFill>
                  <a:srgbClr val="000000"/>
                </a:solidFill>
              </a:rPr>
              <a:t>check box in the </a:t>
            </a:r>
            <a:r>
              <a:rPr lang="en-US" sz="1600" i="1" dirty="0">
                <a:solidFill>
                  <a:srgbClr val="000000"/>
                </a:solidFill>
              </a:rPr>
              <a:t>Solid Mechanics </a:t>
            </a:r>
            <a:r>
              <a:rPr lang="en-US" sz="1600" dirty="0">
                <a:solidFill>
                  <a:srgbClr val="000000"/>
                </a:solidFill>
              </a:rPr>
              <a:t>interface for the 2d component</a:t>
            </a:r>
          </a:p>
          <a:p>
            <a:r>
              <a:rPr lang="en-US" sz="1600" dirty="0">
                <a:solidFill>
                  <a:srgbClr val="000000"/>
                </a:solidFill>
              </a:rPr>
              <a:t>It might be used to obtain results for all three components of displacements</a:t>
            </a:r>
          </a:p>
          <a:p>
            <a:pPr lvl="1"/>
            <a:r>
              <a:rPr lang="en-US" sz="1333" dirty="0">
                <a:solidFill>
                  <a:srgbClr val="000000"/>
                </a:solidFill>
              </a:rPr>
              <a:t>Without it one component of displacements and corresponding derivates will be zero</a:t>
            </a:r>
            <a:endParaRPr lang="en-US" sz="1333" dirty="0"/>
          </a:p>
          <a:p>
            <a:endParaRPr lang="en-US" dirty="0"/>
          </a:p>
        </p:txBody>
      </p:sp>
      <p:sp>
        <p:nvSpPr>
          <p:cNvPr id="4" name="Title 3">
            <a:extLst>
              <a:ext uri="{FF2B5EF4-FFF2-40B4-BE49-F238E27FC236}">
                <a16:creationId xmlns:a16="http://schemas.microsoft.com/office/drawing/2014/main" id="{4CF91002-D6D8-4717-9B7E-D5FF86FE5D71}"/>
              </a:ext>
            </a:extLst>
          </p:cNvPr>
          <p:cNvSpPr>
            <a:spLocks noGrp="1"/>
          </p:cNvSpPr>
          <p:nvPr>
            <p:ph type="title"/>
          </p:nvPr>
        </p:nvSpPr>
        <p:spPr/>
        <p:txBody>
          <a:bodyPr/>
          <a:lstStyle/>
          <a:p>
            <a:r>
              <a:rPr lang="en-US" dirty="0"/>
              <a:t>2.5D Approach</a:t>
            </a:r>
          </a:p>
        </p:txBody>
      </p:sp>
      <p:sp>
        <p:nvSpPr>
          <p:cNvPr id="5" name="Content Placeholder 4">
            <a:extLst>
              <a:ext uri="{FF2B5EF4-FFF2-40B4-BE49-F238E27FC236}">
                <a16:creationId xmlns:a16="http://schemas.microsoft.com/office/drawing/2014/main" id="{AE49FF30-29E7-4465-81EB-090C1C60311C}"/>
              </a:ext>
            </a:extLst>
          </p:cNvPr>
          <p:cNvSpPr>
            <a:spLocks noGrp="1"/>
          </p:cNvSpPr>
          <p:nvPr>
            <p:ph sz="quarter" idx="17"/>
          </p:nvPr>
        </p:nvSpPr>
        <p:spPr/>
        <p:txBody>
          <a:bodyPr/>
          <a:lstStyle/>
          <a:p>
            <a:endParaRPr lang="sv-SE"/>
          </a:p>
        </p:txBody>
      </p:sp>
      <p:pic>
        <p:nvPicPr>
          <p:cNvPr id="3" name="Picture 2">
            <a:extLst>
              <a:ext uri="{FF2B5EF4-FFF2-40B4-BE49-F238E27FC236}">
                <a16:creationId xmlns:a16="http://schemas.microsoft.com/office/drawing/2014/main" id="{51FFF395-2D7A-49D3-ADCC-2044C847EEE5}"/>
              </a:ext>
            </a:extLst>
          </p:cNvPr>
          <p:cNvPicPr>
            <a:picLocks noChangeAspect="1"/>
          </p:cNvPicPr>
          <p:nvPr/>
        </p:nvPicPr>
        <p:blipFill rotWithShape="1">
          <a:blip r:embed="rId2"/>
          <a:srcRect r="35224" b="4447"/>
          <a:stretch/>
        </p:blipFill>
        <p:spPr>
          <a:xfrm>
            <a:off x="4361411" y="582355"/>
            <a:ext cx="7830589" cy="6275645"/>
          </a:xfrm>
          <a:prstGeom prst="rect">
            <a:avLst/>
          </a:prstGeom>
          <a:ln>
            <a:solidFill>
              <a:schemeClr val="accent1">
                <a:lumMod val="40000"/>
                <a:lumOff val="60000"/>
              </a:schemeClr>
            </a:solidFill>
          </a:ln>
        </p:spPr>
      </p:pic>
    </p:spTree>
    <p:extLst>
      <p:ext uri="{BB962C8B-B14F-4D97-AF65-F5344CB8AC3E}">
        <p14:creationId xmlns:p14="http://schemas.microsoft.com/office/powerpoint/2010/main" val="791402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46ADF89D-ADAA-4120-8B5A-18A5F9819320}"/>
              </a:ext>
            </a:extLst>
          </p:cNvPr>
          <p:cNvSpPr>
            <a:spLocks noGrp="1"/>
          </p:cNvSpPr>
          <p:nvPr>
            <p:ph sz="half" idx="1"/>
          </p:nvPr>
        </p:nvSpPr>
        <p:spPr/>
        <p:txBody>
          <a:bodyPr/>
          <a:lstStyle/>
          <a:p>
            <a:pPr marL="0" indent="0">
              <a:buNone/>
            </a:pPr>
            <a:r>
              <a:rPr lang="en-US" dirty="0"/>
              <a:t>   </a:t>
            </a:r>
          </a:p>
        </p:txBody>
      </p:sp>
      <p:sp>
        <p:nvSpPr>
          <p:cNvPr id="5" name="Content Placeholder 4">
            <a:extLst>
              <a:ext uri="{FF2B5EF4-FFF2-40B4-BE49-F238E27FC236}">
                <a16:creationId xmlns:a16="http://schemas.microsoft.com/office/drawing/2014/main" id="{8265D6EC-150E-4F2D-A13A-E3C182EA0486}"/>
              </a:ext>
            </a:extLst>
          </p:cNvPr>
          <p:cNvSpPr>
            <a:spLocks noGrp="1"/>
          </p:cNvSpPr>
          <p:nvPr>
            <p:ph sz="half" idx="2"/>
          </p:nvPr>
        </p:nvSpPr>
        <p:spPr/>
        <p:txBody>
          <a:bodyPr/>
          <a:lstStyle/>
          <a:p>
            <a:pPr marL="0" indent="0">
              <a:buNone/>
            </a:pPr>
            <a:r>
              <a:rPr lang="en-US" dirty="0"/>
              <a:t>     </a:t>
            </a:r>
          </a:p>
        </p:txBody>
      </p:sp>
      <p:sp>
        <p:nvSpPr>
          <p:cNvPr id="2" name="Title 1">
            <a:extLst>
              <a:ext uri="{FF2B5EF4-FFF2-40B4-BE49-F238E27FC236}">
                <a16:creationId xmlns:a16="http://schemas.microsoft.com/office/drawing/2014/main" id="{FB4EB037-2EEE-46F6-AC95-3D85FC675D88}"/>
              </a:ext>
            </a:extLst>
          </p:cNvPr>
          <p:cNvSpPr>
            <a:spLocks noGrp="1"/>
          </p:cNvSpPr>
          <p:nvPr>
            <p:ph type="title"/>
          </p:nvPr>
        </p:nvSpPr>
        <p:spPr/>
        <p:txBody>
          <a:bodyPr/>
          <a:lstStyle/>
          <a:p>
            <a:r>
              <a:rPr lang="en-US" dirty="0"/>
              <a:t>Results</a:t>
            </a:r>
          </a:p>
        </p:txBody>
      </p:sp>
      <p:sp>
        <p:nvSpPr>
          <p:cNvPr id="12" name="TextBox 11">
            <a:extLst>
              <a:ext uri="{FF2B5EF4-FFF2-40B4-BE49-F238E27FC236}">
                <a16:creationId xmlns:a16="http://schemas.microsoft.com/office/drawing/2014/main" id="{796B9F8B-30BA-4794-869C-F0603DA75A41}"/>
              </a:ext>
            </a:extLst>
          </p:cNvPr>
          <p:cNvSpPr txBox="1"/>
          <p:nvPr/>
        </p:nvSpPr>
        <p:spPr>
          <a:xfrm>
            <a:off x="3402057" y="5619644"/>
            <a:ext cx="5381715" cy="830997"/>
          </a:xfrm>
          <a:prstGeom prst="rect">
            <a:avLst/>
          </a:prstGeom>
          <a:noFill/>
        </p:spPr>
        <p:txBody>
          <a:bodyPr wrap="square" rtlCol="0">
            <a:spAutoFit/>
          </a:bodyPr>
          <a:lstStyle/>
          <a:p>
            <a:r>
              <a:rPr lang="en-US" sz="1200" i="1" dirty="0">
                <a:solidFill>
                  <a:schemeClr val="accent5"/>
                </a:solidFill>
              </a:rPr>
              <a:t>Left: Surface plots of solid displacements across the XY sagittal plane. Resonance and antiresonance modes for the case with IDTs are shown. Right: Table containing the evaluation results for eigenfrequencies, SAW velocities, squared electromechanical coupling coefficient &amp; reflectivity.</a:t>
            </a:r>
          </a:p>
        </p:txBody>
      </p:sp>
      <p:pic>
        <p:nvPicPr>
          <p:cNvPr id="8" name="Рисунок 4">
            <a:extLst>
              <a:ext uri="{FF2B5EF4-FFF2-40B4-BE49-F238E27FC236}">
                <a16:creationId xmlns:a16="http://schemas.microsoft.com/office/drawing/2014/main" id="{EC8DEEE7-2035-42F7-B58E-3424C2BA47CC}"/>
              </a:ext>
            </a:extLst>
          </p:cNvPr>
          <p:cNvPicPr>
            <a:picLocks noChangeAspect="1"/>
          </p:cNvPicPr>
          <p:nvPr/>
        </p:nvPicPr>
        <p:blipFill>
          <a:blip r:embed="rId2"/>
          <a:stretch>
            <a:fillRect/>
          </a:stretch>
        </p:blipFill>
        <p:spPr>
          <a:xfrm>
            <a:off x="992417" y="1651018"/>
            <a:ext cx="2674858" cy="3716772"/>
          </a:xfrm>
          <a:prstGeom prst="rect">
            <a:avLst/>
          </a:prstGeom>
        </p:spPr>
      </p:pic>
      <p:pic>
        <p:nvPicPr>
          <p:cNvPr id="9" name="Рисунок 8">
            <a:extLst>
              <a:ext uri="{FF2B5EF4-FFF2-40B4-BE49-F238E27FC236}">
                <a16:creationId xmlns:a16="http://schemas.microsoft.com/office/drawing/2014/main" id="{711A4D6B-0D47-4927-BAAB-133272873EB4}"/>
              </a:ext>
            </a:extLst>
          </p:cNvPr>
          <p:cNvPicPr>
            <a:picLocks noChangeAspect="1"/>
          </p:cNvPicPr>
          <p:nvPr/>
        </p:nvPicPr>
        <p:blipFill>
          <a:blip r:embed="rId3"/>
          <a:stretch>
            <a:fillRect/>
          </a:stretch>
        </p:blipFill>
        <p:spPr>
          <a:xfrm>
            <a:off x="3667276" y="1651018"/>
            <a:ext cx="2674858" cy="3716772"/>
          </a:xfrm>
          <a:prstGeom prst="rect">
            <a:avLst/>
          </a:prstGeom>
        </p:spPr>
      </p:pic>
      <p:pic>
        <p:nvPicPr>
          <p:cNvPr id="3" name="Picture 2">
            <a:extLst>
              <a:ext uri="{FF2B5EF4-FFF2-40B4-BE49-F238E27FC236}">
                <a16:creationId xmlns:a16="http://schemas.microsoft.com/office/drawing/2014/main" id="{76475065-2380-443A-BFAF-CBB2F18DB02E}"/>
              </a:ext>
            </a:extLst>
          </p:cNvPr>
          <p:cNvPicPr>
            <a:picLocks noChangeAspect="1"/>
          </p:cNvPicPr>
          <p:nvPr/>
        </p:nvPicPr>
        <p:blipFill>
          <a:blip r:embed="rId4"/>
          <a:stretch>
            <a:fillRect/>
          </a:stretch>
        </p:blipFill>
        <p:spPr>
          <a:xfrm>
            <a:off x="7172720" y="1651018"/>
            <a:ext cx="3645448" cy="3716772"/>
          </a:xfrm>
          <a:prstGeom prst="rect">
            <a:avLst/>
          </a:prstGeom>
        </p:spPr>
      </p:pic>
    </p:spTree>
    <p:extLst>
      <p:ext uri="{BB962C8B-B14F-4D97-AF65-F5344CB8AC3E}">
        <p14:creationId xmlns:p14="http://schemas.microsoft.com/office/powerpoint/2010/main" val="14213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Conclusions</a:t>
            </a:r>
          </a:p>
        </p:txBody>
      </p:sp>
      <p:sp>
        <p:nvSpPr>
          <p:cNvPr id="6" name="Content Placeholder 5">
            <a:extLst>
              <a:ext uri="{FF2B5EF4-FFF2-40B4-BE49-F238E27FC236}">
                <a16:creationId xmlns:a16="http://schemas.microsoft.com/office/drawing/2014/main" id="{D6237C59-090D-4338-81C9-6978E3CC7ED0}"/>
              </a:ext>
            </a:extLst>
          </p:cNvPr>
          <p:cNvSpPr>
            <a:spLocks noGrp="1"/>
          </p:cNvSpPr>
          <p:nvPr>
            <p:ph sz="half" idx="10"/>
          </p:nvPr>
        </p:nvSpPr>
        <p:spPr>
          <a:xfrm>
            <a:off x="609600" y="2159000"/>
            <a:ext cx="10617199" cy="4216400"/>
          </a:xfrm>
        </p:spPr>
        <p:txBody>
          <a:bodyPr>
            <a:normAutofit/>
          </a:bodyPr>
          <a:lstStyle/>
          <a:p>
            <a:r>
              <a:rPr lang="en-US" sz="1600" dirty="0"/>
              <a:t>The typical model setup is shown with some handy postprocessing</a:t>
            </a:r>
          </a:p>
          <a:p>
            <a:r>
              <a:rPr lang="en-US" sz="1600" dirty="0"/>
              <a:t>COMSOL gives accurate results for different configurations, including:</a:t>
            </a:r>
          </a:p>
          <a:p>
            <a:pPr lvl="1"/>
            <a:r>
              <a:rPr lang="en-US" sz="1334" dirty="0"/>
              <a:t>Double-electrode designs, SPUDT (Unidirectional IDTs), Trapezoid-shaped electrodes, multilayered structures, etc.</a:t>
            </a:r>
          </a:p>
          <a:p>
            <a:pPr lvl="1"/>
            <a:r>
              <a:rPr lang="en-US" sz="1333" dirty="0"/>
              <a:t>Not only IDTs: all kinds of reflectors, including different projections, grooves, etc.</a:t>
            </a:r>
          </a:p>
          <a:p>
            <a:r>
              <a:rPr lang="en-US" sz="1600" dirty="0"/>
              <a:t>FEM formulation helps to resolve the SAW velocity regardless of the IDT size and grating pattern</a:t>
            </a:r>
            <a:r>
              <a:rPr lang="ru-RU" sz="1600" dirty="0"/>
              <a:t>, </a:t>
            </a:r>
            <a:r>
              <a:rPr lang="en-US" sz="1600" dirty="0"/>
              <a:t>and automatically includes parameters such as electrode mass loading, internal reflections, scattering, and BAW radiation.</a:t>
            </a:r>
          </a:p>
          <a:p>
            <a:r>
              <a:rPr lang="en-US" sz="1600" dirty="0">
                <a:latin typeface="+mn-lt"/>
              </a:rPr>
              <a:t>We encourage users to perform a simple unit-cell verification before moving forward for more complex finite-sized configurations</a:t>
            </a:r>
          </a:p>
          <a:p>
            <a:endParaRPr lang="en-US" sz="1330" dirty="0">
              <a:latin typeface="+mn-lt"/>
            </a:endParaRPr>
          </a:p>
        </p:txBody>
      </p:sp>
    </p:spTree>
    <p:extLst>
      <p:ext uri="{BB962C8B-B14F-4D97-AF65-F5344CB8AC3E}">
        <p14:creationId xmlns:p14="http://schemas.microsoft.com/office/powerpoint/2010/main" val="3697036661"/>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D3FBBF6-14D6-524F-BDFF-C3A19CADF290}" vid="{C5F6BEE7-F241-1A43-9FB8-64DCA3FC799E}"/>
    </a:ext>
  </a:extLst>
</a:theme>
</file>

<file path=ppt/theme/theme2.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BatteryModeling__Conf_Minicourse_2023</Template>
  <TotalTime>16593</TotalTime>
  <Words>434</Words>
  <Application>Microsoft Office PowerPoint</Application>
  <PresentationFormat>Widescreen</PresentationFormat>
  <Paragraphs>38</Paragraphs>
  <Slides>6</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Calibri</vt:lpstr>
      <vt:lpstr>Lato</vt:lpstr>
      <vt:lpstr>Lato Black</vt:lpstr>
      <vt:lpstr>Lato Light</vt:lpstr>
      <vt:lpstr>Wingdings</vt:lpstr>
      <vt:lpstr>COMSOL</vt:lpstr>
      <vt:lpstr>COMSOL-Jan2023</vt:lpstr>
      <vt:lpstr>  SAW Velocity Calculations from a Unit Cell Model</vt:lpstr>
      <vt:lpstr>Problem Definition</vt:lpstr>
      <vt:lpstr>Setup</vt:lpstr>
      <vt:lpstr>2.5D Approach</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Battery Design</dc:title>
  <dc:creator>Ed Fontes</dc:creator>
  <cp:lastModifiedBy>Sergey Yankin</cp:lastModifiedBy>
  <cp:revision>141</cp:revision>
  <dcterms:created xsi:type="dcterms:W3CDTF">2024-07-15T11:25:38Z</dcterms:created>
  <dcterms:modified xsi:type="dcterms:W3CDTF">2024-10-23T13:16:33Z</dcterms:modified>
</cp:coreProperties>
</file>