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67" r:id="rId2"/>
    <p:sldId id="257" r:id="rId3"/>
    <p:sldId id="260" r:id="rId4"/>
    <p:sldId id="263" r:id="rId5"/>
    <p:sldId id="265" r:id="rId6"/>
    <p:sldId id="268" r:id="rId7"/>
    <p:sldId id="314"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1" autoAdjust="0"/>
    <p:restoredTop sz="94660"/>
  </p:normalViewPr>
  <p:slideViewPr>
    <p:cSldViewPr snapToGrid="0">
      <p:cViewPr varScale="1">
        <p:scale>
          <a:sx n="115" d="100"/>
          <a:sy n="115" d="100"/>
        </p:scale>
        <p:origin x="8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25164C-57A3-4F85-9213-1DA279F767C1}" type="datetimeFigureOut">
              <a:rPr lang="en-US" smtClean="0"/>
              <a:t>09-Oct-24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58A8B7-CD13-4F88-B508-06651EA47350}" type="slidenum">
              <a:rPr lang="en-US" smtClean="0"/>
              <a:t>‹#›</a:t>
            </a:fld>
            <a:endParaRPr lang="en-US"/>
          </a:p>
        </p:txBody>
      </p:sp>
    </p:spTree>
    <p:extLst>
      <p:ext uri="{BB962C8B-B14F-4D97-AF65-F5344CB8AC3E}">
        <p14:creationId xmlns:p14="http://schemas.microsoft.com/office/powerpoint/2010/main" val="2675357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B3A9A2-A8E6-44B9-B8F3-91C5FB4F6B08}" type="slidenum">
              <a:rPr kumimoji="0" lang="en-US" sz="1200" b="0" i="0" u="none" strike="noStrike" kern="1200" cap="none" spc="0" normalizeH="0" baseline="0" noProof="0" smtClean="0">
                <a:ln>
                  <a:noFill/>
                </a:ln>
                <a:solidFill>
                  <a:prstClr val="black"/>
                </a:solidFill>
                <a:effectLst/>
                <a:uLnTx/>
                <a:uFillTx/>
                <a:latin typeface="Lato" panose="020F050202020403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819714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B3A9A2-A8E6-44B9-B8F3-91C5FB4F6B08}" type="slidenum">
              <a:rPr kumimoji="0" lang="en-US" sz="1200" b="0" i="0" u="none" strike="noStrike" kern="1200" cap="none" spc="0" normalizeH="0" baseline="0" noProof="0" smtClean="0">
                <a:ln>
                  <a:noFill/>
                </a:ln>
                <a:solidFill>
                  <a:prstClr val="black"/>
                </a:solidFill>
                <a:effectLst/>
                <a:uLnTx/>
                <a:uFillTx/>
                <a:latin typeface="Lato" panose="020F050202020403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575021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6CAD1A-DB47-881B-9027-B14051ECF4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592400-B262-8020-42D3-286C872C4F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07CDDD-2296-18CE-24F2-5A3661C4F0DF}"/>
              </a:ext>
            </a:extLst>
          </p:cNvPr>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a:extLst>
              <a:ext uri="{FF2B5EF4-FFF2-40B4-BE49-F238E27FC236}">
                <a16:creationId xmlns:a16="http://schemas.microsoft.com/office/drawing/2014/main" id="{B7B260D3-2CE3-1F3C-A644-975347AF094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B3A9A2-A8E6-44B9-B8F3-91C5FB4F6B08}" type="slidenum">
              <a:rPr kumimoji="0" lang="en-US" sz="1200" b="0" i="0" u="none" strike="noStrike" kern="1200" cap="none" spc="0" normalizeH="0" baseline="0" noProof="0" smtClean="0">
                <a:ln>
                  <a:noFill/>
                </a:ln>
                <a:solidFill>
                  <a:prstClr val="black"/>
                </a:solidFill>
                <a:effectLst/>
                <a:uLnTx/>
                <a:uFillTx/>
                <a:latin typeface="Lato" panose="020F050202020403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1753995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8144B6-2EAE-444F-D589-B56DA15C83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FF1BFF-B197-58FE-8D01-947876DB10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261CDA-266E-9EE0-DFAD-21F450C70E09}"/>
              </a:ext>
            </a:extLst>
          </p:cNvPr>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a:extLst>
              <a:ext uri="{FF2B5EF4-FFF2-40B4-BE49-F238E27FC236}">
                <a16:creationId xmlns:a16="http://schemas.microsoft.com/office/drawing/2014/main" id="{0231762C-C3CD-7F11-1AA0-CC1260657AA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B3A9A2-A8E6-44B9-B8F3-91C5FB4F6B08}" type="slidenum">
              <a:rPr kumimoji="0" lang="en-US" sz="1200" b="0" i="0" u="none" strike="noStrike" kern="1200" cap="none" spc="0" normalizeH="0" baseline="0" noProof="0" smtClean="0">
                <a:ln>
                  <a:noFill/>
                </a:ln>
                <a:solidFill>
                  <a:prstClr val="black"/>
                </a:solidFill>
                <a:effectLst/>
                <a:uLnTx/>
                <a:uFillTx/>
                <a:latin typeface="Lato" panose="020F050202020403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370328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65487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683068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85942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2098651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0123543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677720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4360195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66829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8627594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7097446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4051948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5768744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328108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241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9877"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3925791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5801381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3708477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6611110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775548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569015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1281952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76079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717886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28513605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977482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668193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userDrawn="1"/>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464027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userDrawn="1"/>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3512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339682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6026298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950241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5519851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57688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28593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42526895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59960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637707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59960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637707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80687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186324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313857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877404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389963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0093257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07863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368180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312934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55275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83859006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035494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12157647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5064719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45531292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62361002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8332936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2926409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0211055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41289001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967524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9389139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256992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64536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627418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604030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theme" Target="../theme/theme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62"/>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3"/>
          <a:stretch>
            <a:fillRect/>
          </a:stretch>
        </p:blipFill>
        <p:spPr>
          <a:xfrm>
            <a:off x="154371" y="298551"/>
            <a:ext cx="1003093" cy="92877"/>
          </a:xfrm>
          <a:prstGeom prst="rect">
            <a:avLst/>
          </a:prstGeom>
        </p:spPr>
      </p:pic>
    </p:spTree>
    <p:extLst>
      <p:ext uri="{BB962C8B-B14F-4D97-AF65-F5344CB8AC3E}">
        <p14:creationId xmlns:p14="http://schemas.microsoft.com/office/powerpoint/2010/main" val="40329524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4"/>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oi.org/10.1121/1.4916275"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hyperlink" Target="https://doi.org/10.1121/1.5130196"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1.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1.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22F588F0-6FFE-3D8F-05FE-A18CD15D9DAF}"/>
              </a:ext>
            </a:extLst>
          </p:cNvPr>
          <p:cNvSpPr>
            <a:spLocks noGrp="1"/>
          </p:cNvSpPr>
          <p:nvPr>
            <p:ph type="title"/>
          </p:nvPr>
        </p:nvSpPr>
        <p:spPr/>
        <p:txBody>
          <a:bodyPr/>
          <a:lstStyle/>
          <a:p>
            <a:r>
              <a:rPr lang="en-US" dirty="0"/>
              <a:t>Electrostatic Speaker Driver</a:t>
            </a:r>
          </a:p>
        </p:txBody>
      </p:sp>
      <p:pic>
        <p:nvPicPr>
          <p:cNvPr id="15" name="Picture 14">
            <a:extLst>
              <a:ext uri="{FF2B5EF4-FFF2-40B4-BE49-F238E27FC236}">
                <a16:creationId xmlns:a16="http://schemas.microsoft.com/office/drawing/2014/main" id="{1CFCCF2A-7F2E-C16C-2E0B-929FFBBFD539}"/>
              </a:ext>
            </a:extLst>
          </p:cNvPr>
          <p:cNvPicPr>
            <a:picLocks noChangeAspect="1"/>
          </p:cNvPicPr>
          <p:nvPr/>
        </p:nvPicPr>
        <p:blipFill>
          <a:blip r:embed="rId2"/>
          <a:stretch>
            <a:fillRect/>
          </a:stretch>
        </p:blipFill>
        <p:spPr>
          <a:xfrm>
            <a:off x="5372005" y="514739"/>
            <a:ext cx="8779373" cy="4938397"/>
          </a:xfrm>
          <a:prstGeom prst="rect">
            <a:avLst/>
          </a:prstGeom>
        </p:spPr>
      </p:pic>
    </p:spTree>
    <p:extLst>
      <p:ext uri="{BB962C8B-B14F-4D97-AF65-F5344CB8AC3E}">
        <p14:creationId xmlns:p14="http://schemas.microsoft.com/office/powerpoint/2010/main" val="322453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D6237C59-090D-4338-81C9-6978E3CC7ED0}"/>
              </a:ext>
            </a:extLst>
          </p:cNvPr>
          <p:cNvSpPr>
            <a:spLocks noGrp="1"/>
          </p:cNvSpPr>
          <p:nvPr>
            <p:ph sz="half" idx="1"/>
          </p:nvPr>
        </p:nvSpPr>
        <p:spPr/>
        <p:txBody>
          <a:bodyPr>
            <a:normAutofit/>
          </a:bodyPr>
          <a:lstStyle/>
          <a:p>
            <a:pPr>
              <a:lnSpc>
                <a:spcPct val="120000"/>
              </a:lnSpc>
            </a:pPr>
            <a:r>
              <a:rPr lang="en-US" sz="1600" b="0" i="0" dirty="0">
                <a:solidFill>
                  <a:srgbClr val="000000"/>
                </a:solidFill>
                <a:effectLst/>
                <a:latin typeface="+mn-lt"/>
              </a:rPr>
              <a:t>This tutorial </a:t>
            </a:r>
            <a:r>
              <a:rPr lang="en-US" sz="1600" dirty="0">
                <a:solidFill>
                  <a:srgbClr val="000000"/>
                </a:solidFill>
                <a:latin typeface="+mn-lt"/>
              </a:rPr>
              <a:t>demonstrates</a:t>
            </a:r>
            <a:r>
              <a:rPr lang="en-US" sz="1600" b="0" i="0" dirty="0">
                <a:solidFill>
                  <a:srgbClr val="000000"/>
                </a:solidFill>
                <a:effectLst/>
                <a:latin typeface="+mn-lt"/>
              </a:rPr>
              <a:t> a full </a:t>
            </a:r>
            <a:r>
              <a:rPr lang="en-US" sz="1600" b="0" i="0" dirty="0" err="1">
                <a:solidFill>
                  <a:srgbClr val="000000"/>
                </a:solidFill>
                <a:effectLst/>
                <a:latin typeface="+mn-lt"/>
              </a:rPr>
              <a:t>vibroelectroacoustic</a:t>
            </a:r>
            <a:r>
              <a:rPr lang="en-US" sz="1600" b="0" i="0" dirty="0">
                <a:solidFill>
                  <a:srgbClr val="000000"/>
                </a:solidFill>
                <a:effectLst/>
                <a:latin typeface="+mn-lt"/>
              </a:rPr>
              <a:t> analysis of a conceptual electrostatic speaker driver</a:t>
            </a:r>
          </a:p>
          <a:p>
            <a:pPr lvl="1">
              <a:lnSpc>
                <a:spcPct val="120000"/>
              </a:lnSpc>
            </a:pPr>
            <a:r>
              <a:rPr lang="en-US" sz="1334" dirty="0">
                <a:solidFill>
                  <a:srgbClr val="000000"/>
                </a:solidFill>
                <a:effectLst/>
                <a:latin typeface="+mn-lt"/>
                <a:ea typeface="DengXian" panose="02010600030101010101" pitchFamily="2" charset="-122"/>
                <a:cs typeface="Times New Roman" panose="02020603050405020304" pitchFamily="18" charset="0"/>
              </a:rPr>
              <a:t>A thin conducting plastic diaphragm resides between two perforated metal sheets </a:t>
            </a:r>
            <a:r>
              <a:rPr lang="en-US" sz="1334" dirty="0">
                <a:solidFill>
                  <a:srgbClr val="000000"/>
                </a:solidFill>
                <a:effectLst/>
                <a:latin typeface="+mn-lt"/>
                <a:ea typeface="DengXian" panose="02010600030101010101" pitchFamily="2" charset="-122"/>
              </a:rPr>
              <a:t>called </a:t>
            </a:r>
            <a:r>
              <a:rPr lang="en-US" sz="1334" i="1" dirty="0">
                <a:solidFill>
                  <a:srgbClr val="000000"/>
                </a:solidFill>
                <a:effectLst/>
                <a:latin typeface="+mn-lt"/>
                <a:ea typeface="DengXian" panose="02010600030101010101" pitchFamily="2" charset="-122"/>
              </a:rPr>
              <a:t>grids</a:t>
            </a:r>
            <a:r>
              <a:rPr lang="en-US" sz="1334" dirty="0">
                <a:solidFill>
                  <a:srgbClr val="000000"/>
                </a:solidFill>
                <a:effectLst/>
                <a:latin typeface="+mn-lt"/>
                <a:ea typeface="DengXian" panose="02010600030101010101" pitchFamily="2" charset="-122"/>
              </a:rPr>
              <a:t> or </a:t>
            </a:r>
            <a:r>
              <a:rPr lang="en-US" sz="1334" i="1" dirty="0">
                <a:solidFill>
                  <a:srgbClr val="000000"/>
                </a:solidFill>
                <a:effectLst/>
                <a:latin typeface="+mn-lt"/>
                <a:ea typeface="DengXian" panose="02010600030101010101" pitchFamily="2" charset="-122"/>
              </a:rPr>
              <a:t>stators</a:t>
            </a:r>
          </a:p>
          <a:p>
            <a:pPr lvl="1">
              <a:lnSpc>
                <a:spcPct val="120000"/>
              </a:lnSpc>
            </a:pPr>
            <a:r>
              <a:rPr lang="en-US" sz="1334" dirty="0">
                <a:solidFill>
                  <a:srgbClr val="000000"/>
                </a:solidFill>
                <a:effectLst/>
                <a:latin typeface="+mn-lt"/>
                <a:ea typeface="DengXian" panose="02010600030101010101" pitchFamily="2" charset="-122"/>
                <a:cs typeface="Calibri" panose="020F0502020204030204" pitchFamily="34" charset="0"/>
              </a:rPr>
              <a:t>An electric signal applied to the grids (out of phase) results in an electrostatic force between the charged diaphragm and the grids on both sides</a:t>
            </a:r>
          </a:p>
          <a:p>
            <a:pPr lvl="1">
              <a:lnSpc>
                <a:spcPct val="120000"/>
              </a:lnSpc>
            </a:pPr>
            <a:r>
              <a:rPr lang="en-US" sz="1334" dirty="0">
                <a:solidFill>
                  <a:srgbClr val="000000"/>
                </a:solidFill>
                <a:effectLst/>
                <a:latin typeface="+mn-lt"/>
                <a:ea typeface="DengXian" panose="02010600030101010101" pitchFamily="2" charset="-122"/>
                <a:cs typeface="Calibri" panose="020F0502020204030204" pitchFamily="34" charset="0"/>
              </a:rPr>
              <a:t>While one grid causes the diaphragm to push, the other causes it to pull, thus moving air and creating sound</a:t>
            </a:r>
            <a:endParaRPr lang="en-US" sz="1334" dirty="0">
              <a:solidFill>
                <a:srgbClr val="000000"/>
              </a:solidFill>
              <a:latin typeface="+mn-lt"/>
              <a:ea typeface="DengXian" panose="02010600030101010101" pitchFamily="2" charset="-122"/>
              <a:cs typeface="Calibri" panose="020F0502020204030204" pitchFamily="34" charset="0"/>
            </a:endParaRPr>
          </a:p>
          <a:p>
            <a:pPr>
              <a:lnSpc>
                <a:spcPct val="120000"/>
              </a:lnSpc>
            </a:pPr>
            <a:r>
              <a:rPr lang="en-US" sz="1600" dirty="0">
                <a:solidFill>
                  <a:srgbClr val="000000"/>
                </a:solidFill>
                <a:latin typeface="+mn-lt"/>
              </a:rPr>
              <a:t>The model is inspired by:</a:t>
            </a:r>
            <a:endParaRPr lang="en-US" sz="1334" dirty="0">
              <a:solidFill>
                <a:srgbClr val="000000"/>
              </a:solidFill>
              <a:latin typeface="+mn-lt"/>
            </a:endParaRPr>
          </a:p>
          <a:p>
            <a:pPr lvl="1">
              <a:lnSpc>
                <a:spcPct val="120000"/>
              </a:lnSpc>
            </a:pPr>
            <a:r>
              <a:rPr lang="en-US" sz="1334" b="0" i="0" dirty="0">
                <a:solidFill>
                  <a:srgbClr val="000000"/>
                </a:solidFill>
                <a:effectLst/>
                <a:latin typeface="+mn-lt"/>
              </a:rPr>
              <a:t>H-Y Chiang and Y-H Huang, “Vibration and sound radiation of an electrostatic speaker based on circular diaphragm,” </a:t>
            </a:r>
            <a:r>
              <a:rPr lang="en-US" sz="1334" b="0" i="1" dirty="0">
                <a:solidFill>
                  <a:srgbClr val="000000"/>
                </a:solidFill>
                <a:effectLst/>
                <a:latin typeface="+mn-lt"/>
              </a:rPr>
              <a:t>JASA</a:t>
            </a:r>
            <a:r>
              <a:rPr lang="en-US" sz="1334" b="0" i="0" dirty="0">
                <a:solidFill>
                  <a:srgbClr val="000000"/>
                </a:solidFill>
                <a:effectLst/>
                <a:latin typeface="+mn-lt"/>
              </a:rPr>
              <a:t> 137, 1714 (2015); </a:t>
            </a:r>
            <a:r>
              <a:rPr lang="en-US" sz="1334" b="0" i="0" dirty="0">
                <a:solidFill>
                  <a:srgbClr val="000000"/>
                </a:solidFill>
                <a:effectLst/>
                <a:latin typeface="+mn-lt"/>
                <a:hlinkClick r:id="rId3"/>
              </a:rPr>
              <a:t>https://doi.org/10.1121/1.4916275</a:t>
            </a:r>
            <a:r>
              <a:rPr lang="en-US" sz="1334" b="0" i="0" dirty="0">
                <a:solidFill>
                  <a:srgbClr val="000000"/>
                </a:solidFill>
                <a:effectLst/>
                <a:latin typeface="+mn-lt"/>
              </a:rPr>
              <a:t> </a:t>
            </a:r>
          </a:p>
          <a:p>
            <a:pPr lvl="1">
              <a:lnSpc>
                <a:spcPct val="120000"/>
              </a:lnSpc>
            </a:pPr>
            <a:r>
              <a:rPr lang="en-US" sz="1334" b="0" i="0" dirty="0">
                <a:solidFill>
                  <a:srgbClr val="000000"/>
                </a:solidFill>
                <a:effectLst/>
                <a:latin typeface="+mn-lt"/>
              </a:rPr>
              <a:t>H-Y Chiang and Y-H Huang, “Experimental modeling and application of push-pull electrostatic speakers,” </a:t>
            </a:r>
            <a:r>
              <a:rPr lang="en-US" sz="1334" b="0" i="1" dirty="0">
                <a:solidFill>
                  <a:srgbClr val="000000"/>
                </a:solidFill>
                <a:effectLst/>
                <a:latin typeface="+mn-lt"/>
              </a:rPr>
              <a:t>JASA</a:t>
            </a:r>
            <a:r>
              <a:rPr lang="en-US" sz="1334" b="0" i="0" dirty="0">
                <a:solidFill>
                  <a:srgbClr val="000000"/>
                </a:solidFill>
                <a:effectLst/>
                <a:latin typeface="+mn-lt"/>
              </a:rPr>
              <a:t> 146, 2619 (2019); </a:t>
            </a:r>
            <a:r>
              <a:rPr lang="en-US" sz="1334" b="0" i="0" dirty="0">
                <a:solidFill>
                  <a:srgbClr val="000000"/>
                </a:solidFill>
                <a:effectLst/>
                <a:latin typeface="+mn-lt"/>
                <a:hlinkClick r:id="rId4"/>
              </a:rPr>
              <a:t>https://doi.org/10.1121/1.5130196</a:t>
            </a:r>
            <a:r>
              <a:rPr lang="en-US" sz="1334" b="0" i="0" dirty="0">
                <a:solidFill>
                  <a:srgbClr val="000000"/>
                </a:solidFill>
                <a:effectLst/>
                <a:latin typeface="+mn-lt"/>
              </a:rPr>
              <a:t> </a:t>
            </a:r>
            <a:endParaRPr lang="en-US" sz="1200" dirty="0"/>
          </a:p>
          <a:p>
            <a:pPr lvl="1">
              <a:lnSpc>
                <a:spcPct val="120000"/>
              </a:lnSpc>
            </a:pPr>
            <a:endParaRPr lang="en-US" sz="1334" b="0" i="0" dirty="0">
              <a:solidFill>
                <a:srgbClr val="000000"/>
              </a:solidFill>
              <a:effectLst/>
              <a:latin typeface="+mn-lt"/>
            </a:endParaRPr>
          </a:p>
        </p:txBody>
      </p:sp>
      <p:sp>
        <p:nvSpPr>
          <p:cNvPr id="4" name="Title 3"/>
          <p:cNvSpPr>
            <a:spLocks noGrp="1"/>
          </p:cNvSpPr>
          <p:nvPr>
            <p:ph type="title"/>
          </p:nvPr>
        </p:nvSpPr>
        <p:spPr/>
        <p:txBody>
          <a:bodyPr anchor="t"/>
          <a:lstStyle/>
          <a:p>
            <a:r>
              <a:rPr lang="en-US" dirty="0"/>
              <a:t>Abstract</a:t>
            </a:r>
          </a:p>
        </p:txBody>
      </p:sp>
      <p:pic>
        <p:nvPicPr>
          <p:cNvPr id="36" name="Content Placeholder 35">
            <a:extLst>
              <a:ext uri="{FF2B5EF4-FFF2-40B4-BE49-F238E27FC236}">
                <a16:creationId xmlns:a16="http://schemas.microsoft.com/office/drawing/2014/main" id="{D36DD4F4-6156-4D84-8B8D-E5B353A219A1}"/>
              </a:ext>
            </a:extLst>
          </p:cNvPr>
          <p:cNvPicPr>
            <a:picLocks noGrp="1" noChangeAspect="1"/>
          </p:cNvPicPr>
          <p:nvPr>
            <p:ph sz="half" idx="2"/>
          </p:nvPr>
        </p:nvPicPr>
        <p:blipFill rotWithShape="1">
          <a:blip r:embed="rId5"/>
          <a:srcRect l="12356" t="6649" r="4366" b="40705"/>
          <a:stretch/>
        </p:blipFill>
        <p:spPr>
          <a:xfrm>
            <a:off x="6302375" y="1847435"/>
            <a:ext cx="5381625" cy="2553529"/>
          </a:xfrm>
          <a:prstGeom prst="rect">
            <a:avLst/>
          </a:prstGeom>
        </p:spPr>
      </p:pic>
      <p:grpSp>
        <p:nvGrpSpPr>
          <p:cNvPr id="18" name="Group 17">
            <a:extLst>
              <a:ext uri="{FF2B5EF4-FFF2-40B4-BE49-F238E27FC236}">
                <a16:creationId xmlns:a16="http://schemas.microsoft.com/office/drawing/2014/main" id="{8B47C5F7-B9AB-4B7F-A843-CE8A4432DF13}"/>
              </a:ext>
            </a:extLst>
          </p:cNvPr>
          <p:cNvGrpSpPr/>
          <p:nvPr/>
        </p:nvGrpSpPr>
        <p:grpSpPr>
          <a:xfrm>
            <a:off x="7661444" y="3801960"/>
            <a:ext cx="2883664" cy="1235243"/>
            <a:chOff x="897940" y="1499964"/>
            <a:chExt cx="2883916" cy="1235252"/>
          </a:xfrm>
        </p:grpSpPr>
        <p:grpSp>
          <p:nvGrpSpPr>
            <p:cNvPr id="19" name="Group 18">
              <a:extLst>
                <a:ext uri="{FF2B5EF4-FFF2-40B4-BE49-F238E27FC236}">
                  <a16:creationId xmlns:a16="http://schemas.microsoft.com/office/drawing/2014/main" id="{6C823042-ED9F-4CAD-8899-51A9DC39AF11}"/>
                </a:ext>
              </a:extLst>
            </p:cNvPr>
            <p:cNvGrpSpPr/>
            <p:nvPr/>
          </p:nvGrpSpPr>
          <p:grpSpPr>
            <a:xfrm>
              <a:off x="897940" y="1499964"/>
              <a:ext cx="2883916" cy="1235252"/>
              <a:chOff x="897940" y="1499964"/>
              <a:chExt cx="2883916" cy="1235252"/>
            </a:xfrm>
          </p:grpSpPr>
          <p:cxnSp>
            <p:nvCxnSpPr>
              <p:cNvPr id="22" name="Connector: Elbow 21">
                <a:extLst>
                  <a:ext uri="{FF2B5EF4-FFF2-40B4-BE49-F238E27FC236}">
                    <a16:creationId xmlns:a16="http://schemas.microsoft.com/office/drawing/2014/main" id="{E852CF1B-474E-4C02-849E-4F594DD451C3}"/>
                  </a:ext>
                </a:extLst>
              </p:cNvPr>
              <p:cNvCxnSpPr>
                <a:cxnSpLocks/>
              </p:cNvCxnSpPr>
              <p:nvPr/>
            </p:nvCxnSpPr>
            <p:spPr>
              <a:xfrm rot="16200000" flipV="1">
                <a:off x="619157" y="1778747"/>
                <a:ext cx="791026" cy="233460"/>
              </a:xfrm>
              <a:prstGeom prst="bentConnector3">
                <a:avLst>
                  <a:gd name="adj1" fmla="val 353"/>
                </a:avLst>
              </a:prstGeom>
              <a:ln w="9525"/>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28EA597-71D0-4783-985A-9438D4012748}"/>
                  </a:ext>
                </a:extLst>
              </p:cNvPr>
              <p:cNvCxnSpPr>
                <a:cxnSpLocks/>
              </p:cNvCxnSpPr>
              <p:nvPr/>
            </p:nvCxnSpPr>
            <p:spPr>
              <a:xfrm>
                <a:off x="1020644" y="1672403"/>
                <a:ext cx="0" cy="618589"/>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24" name="TextBox 101">
                <a:extLst>
                  <a:ext uri="{FF2B5EF4-FFF2-40B4-BE49-F238E27FC236}">
                    <a16:creationId xmlns:a16="http://schemas.microsoft.com/office/drawing/2014/main" id="{9F4BDBEE-15C9-4A79-AE9B-254F4C54B683}"/>
                  </a:ext>
                </a:extLst>
              </p:cNvPr>
              <p:cNvSpPr txBox="1"/>
              <p:nvPr/>
            </p:nvSpPr>
            <p:spPr>
              <a:xfrm>
                <a:off x="1104806" y="2092807"/>
                <a:ext cx="979805" cy="521970"/>
              </a:xfrm>
              <a:prstGeom prst="rect">
                <a:avLst/>
              </a:prstGeom>
              <a:noFill/>
            </p:spPr>
            <p:txBody>
              <a:bodyPr wrap="square" rtlCol="0">
                <a:spAutoFit/>
              </a:bodyPr>
              <a:lstStyle/>
              <a:p>
                <a:pPr marL="0" marR="0">
                  <a:lnSpc>
                    <a:spcPct val="107000"/>
                  </a:lnSpc>
                  <a:spcBef>
                    <a:spcPts val="0"/>
                  </a:spcBef>
                  <a:spcAft>
                    <a:spcPts val="800"/>
                  </a:spcAft>
                </a:pPr>
                <a:r>
                  <a:rPr lang="en-US" sz="1000" kern="1200" dirty="0">
                    <a:solidFill>
                      <a:srgbClr val="393A39"/>
                    </a:solidFill>
                    <a:effectLst/>
                    <a:latin typeface="Lato Light" panose="020F0502020204030203" pitchFamily="34" charset="0"/>
                    <a:ea typeface="DengXian" panose="02010600030101010101" pitchFamily="2" charset="-122"/>
                    <a:cs typeface="Times New Roman" panose="02020603050405020304" pitchFamily="18" charset="0"/>
                  </a:rPr>
                  <a:t>Perforated metal sheets</a:t>
                </a:r>
                <a:endParaRPr lang="en-US" sz="1100" dirty="0">
                  <a:effectLst/>
                  <a:latin typeface="Calibri" panose="020F0502020204030204" pitchFamily="34" charset="0"/>
                  <a:ea typeface="DengXian" panose="02010600030101010101" pitchFamily="2" charset="-122"/>
                  <a:cs typeface="Times New Roman" panose="02020603050405020304" pitchFamily="18" charset="0"/>
                </a:endParaRPr>
              </a:p>
            </p:txBody>
          </p:sp>
          <p:sp>
            <p:nvSpPr>
              <p:cNvPr id="25" name="TextBox 102">
                <a:extLst>
                  <a:ext uri="{FF2B5EF4-FFF2-40B4-BE49-F238E27FC236}">
                    <a16:creationId xmlns:a16="http://schemas.microsoft.com/office/drawing/2014/main" id="{0EE2515C-B1A6-4FFB-8785-6F55EBFE1527}"/>
                  </a:ext>
                </a:extLst>
              </p:cNvPr>
              <p:cNvSpPr txBox="1"/>
              <p:nvPr/>
            </p:nvSpPr>
            <p:spPr>
              <a:xfrm>
                <a:off x="2802051" y="2157617"/>
                <a:ext cx="979805" cy="577599"/>
              </a:xfrm>
              <a:prstGeom prst="rect">
                <a:avLst/>
              </a:prstGeom>
              <a:noFill/>
            </p:spPr>
            <p:txBody>
              <a:bodyPr wrap="square" rtlCol="0">
                <a:spAutoFit/>
              </a:bodyPr>
              <a:lstStyle/>
              <a:p>
                <a:pPr marL="0" marR="0">
                  <a:lnSpc>
                    <a:spcPct val="107000"/>
                  </a:lnSpc>
                  <a:spcBef>
                    <a:spcPts val="0"/>
                  </a:spcBef>
                  <a:spcAft>
                    <a:spcPts val="800"/>
                  </a:spcAft>
                </a:pPr>
                <a:r>
                  <a:rPr lang="en-US" sz="1000" kern="1200" dirty="0">
                    <a:solidFill>
                      <a:srgbClr val="393A39"/>
                    </a:solidFill>
                    <a:effectLst/>
                    <a:latin typeface="Lato Light" panose="020F0502020204030203" pitchFamily="34" charset="0"/>
                    <a:ea typeface="DengXian" panose="02010600030101010101" pitchFamily="2" charset="-122"/>
                    <a:cs typeface="Times New Roman" panose="02020603050405020304" pitchFamily="18" charset="0"/>
                  </a:rPr>
                  <a:t>Thin conductive diaphragm</a:t>
                </a:r>
                <a:endParaRPr lang="en-US" sz="1100" dirty="0">
                  <a:effectLst/>
                  <a:latin typeface="Calibri" panose="020F0502020204030204" pitchFamily="34" charset="0"/>
                  <a:ea typeface="DengXian" panose="02010600030101010101" pitchFamily="2" charset="-122"/>
                  <a:cs typeface="Times New Roman" panose="02020603050405020304" pitchFamily="18" charset="0"/>
                </a:endParaRPr>
              </a:p>
            </p:txBody>
          </p:sp>
        </p:grpSp>
        <p:cxnSp>
          <p:nvCxnSpPr>
            <p:cNvPr id="20" name="Straight Connector 19">
              <a:extLst>
                <a:ext uri="{FF2B5EF4-FFF2-40B4-BE49-F238E27FC236}">
                  <a16:creationId xmlns:a16="http://schemas.microsoft.com/office/drawing/2014/main" id="{8CB06C94-C417-485E-BEEA-503ADDCF4ED5}"/>
                </a:ext>
              </a:extLst>
            </p:cNvPr>
            <p:cNvCxnSpPr>
              <a:cxnSpLocks/>
            </p:cNvCxnSpPr>
            <p:nvPr/>
          </p:nvCxnSpPr>
          <p:spPr>
            <a:xfrm>
              <a:off x="3143358" y="1758664"/>
              <a:ext cx="0" cy="457963"/>
            </a:xfrm>
            <a:prstGeom prst="line">
              <a:avLst/>
            </a:prstGeom>
            <a:ln w="952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31436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Model Definitions</a:t>
            </a:r>
          </a:p>
        </p:txBody>
      </p:sp>
      <p:pic>
        <p:nvPicPr>
          <p:cNvPr id="26" name="Content Placeholder 25">
            <a:extLst>
              <a:ext uri="{FF2B5EF4-FFF2-40B4-BE49-F238E27FC236}">
                <a16:creationId xmlns:a16="http://schemas.microsoft.com/office/drawing/2014/main" id="{120C148A-7BA3-2820-7F8E-752364FF0951}"/>
              </a:ext>
            </a:extLst>
          </p:cNvPr>
          <p:cNvPicPr>
            <a:picLocks noGrp="1" noChangeAspect="1"/>
          </p:cNvPicPr>
          <p:nvPr>
            <p:ph sz="quarter" idx="11"/>
          </p:nvPr>
        </p:nvPicPr>
        <p:blipFill>
          <a:blip r:embed="rId3"/>
          <a:stretch>
            <a:fillRect/>
          </a:stretch>
        </p:blipFill>
        <p:spPr>
          <a:xfrm>
            <a:off x="5486400" y="1628775"/>
            <a:ext cx="6400800" cy="3600449"/>
          </a:xfrm>
        </p:spPr>
      </p:pic>
      <p:sp>
        <p:nvSpPr>
          <p:cNvPr id="6" name="Content Placeholder 5">
            <a:extLst>
              <a:ext uri="{FF2B5EF4-FFF2-40B4-BE49-F238E27FC236}">
                <a16:creationId xmlns:a16="http://schemas.microsoft.com/office/drawing/2014/main" id="{D6237C59-090D-4338-81C9-6978E3CC7ED0}"/>
              </a:ext>
            </a:extLst>
          </p:cNvPr>
          <p:cNvSpPr>
            <a:spLocks noGrp="1"/>
          </p:cNvSpPr>
          <p:nvPr>
            <p:ph sz="half" idx="10"/>
          </p:nvPr>
        </p:nvSpPr>
        <p:spPr/>
        <p:txBody>
          <a:bodyPr>
            <a:normAutofit fontScale="85000" lnSpcReduction="20000"/>
          </a:bodyPr>
          <a:lstStyle/>
          <a:p>
            <a:r>
              <a:rPr lang="en-US" sz="1600" b="0" i="0" dirty="0">
                <a:solidFill>
                  <a:srgbClr val="000000"/>
                </a:solidFill>
                <a:effectLst/>
                <a:latin typeface="+mn-lt"/>
              </a:rPr>
              <a:t>The model is set up in 2D </a:t>
            </a:r>
            <a:r>
              <a:rPr lang="en-US" sz="1600" b="0" i="0" dirty="0" err="1">
                <a:solidFill>
                  <a:srgbClr val="000000"/>
                </a:solidFill>
                <a:effectLst/>
                <a:latin typeface="+mn-lt"/>
              </a:rPr>
              <a:t>axisymmetry</a:t>
            </a:r>
            <a:r>
              <a:rPr lang="en-US" sz="1600" b="0" i="0" dirty="0">
                <a:solidFill>
                  <a:srgbClr val="000000"/>
                </a:solidFill>
                <a:effectLst/>
                <a:latin typeface="+mn-lt"/>
              </a:rPr>
              <a:t> and solved for in the frequency </a:t>
            </a:r>
            <a:r>
              <a:rPr lang="en-US" sz="1600" dirty="0">
                <a:solidFill>
                  <a:srgbClr val="000000"/>
                </a:solidFill>
                <a:latin typeface="+mn-lt"/>
              </a:rPr>
              <a:t>d</a:t>
            </a:r>
            <a:r>
              <a:rPr lang="en-US" sz="1600" b="0" i="0" dirty="0">
                <a:solidFill>
                  <a:srgbClr val="000000"/>
                </a:solidFill>
                <a:effectLst/>
                <a:latin typeface="+mn-lt"/>
              </a:rPr>
              <a:t>omain</a:t>
            </a:r>
            <a:endParaRPr lang="en-US" sz="1600" dirty="0">
              <a:latin typeface="+mn-lt"/>
            </a:endParaRPr>
          </a:p>
          <a:p>
            <a:r>
              <a:rPr lang="en-US" sz="1600" dirty="0">
                <a:latin typeface="+mn-lt"/>
              </a:rPr>
              <a:t>The diaphragm has a radius of 25 mm and a thickness of 5 µm and is modeled as a solid domain in the </a:t>
            </a:r>
            <a:r>
              <a:rPr lang="en-US" sz="1600" i="1" dirty="0">
                <a:latin typeface="+mn-lt"/>
              </a:rPr>
              <a:t>Solid Mechanics </a:t>
            </a:r>
            <a:r>
              <a:rPr lang="en-US" sz="1600" dirty="0">
                <a:latin typeface="+mn-lt"/>
              </a:rPr>
              <a:t>interface</a:t>
            </a:r>
          </a:p>
          <a:p>
            <a:r>
              <a:rPr lang="en-US" sz="1600" dirty="0">
                <a:latin typeface="+mn-lt"/>
              </a:rPr>
              <a:t>The </a:t>
            </a:r>
            <a:r>
              <a:rPr lang="en-US" sz="1600" i="1" dirty="0">
                <a:latin typeface="+mn-lt"/>
              </a:rPr>
              <a:t>Electrostatics </a:t>
            </a:r>
            <a:r>
              <a:rPr lang="en-US" sz="1600" dirty="0">
                <a:latin typeface="+mn-lt"/>
              </a:rPr>
              <a:t>physics is solved in the diaphragm domain and the air gap between the diaphragm and the two grids</a:t>
            </a:r>
          </a:p>
          <a:p>
            <a:pPr lvl="1"/>
            <a:r>
              <a:rPr lang="en-US" sz="1400" dirty="0">
                <a:latin typeface="+mn-lt"/>
              </a:rPr>
              <a:t>The diaphragm is electrically grounded</a:t>
            </a:r>
          </a:p>
          <a:p>
            <a:pPr lvl="1"/>
            <a:r>
              <a:rPr lang="en-US" sz="1400" dirty="0">
                <a:latin typeface="+mn-lt"/>
              </a:rPr>
              <a:t>A DC voltage V</a:t>
            </a:r>
            <a:r>
              <a:rPr lang="en-US" sz="1400" baseline="-25000" dirty="0">
                <a:latin typeface="+mn-lt"/>
              </a:rPr>
              <a:t>DC</a:t>
            </a:r>
            <a:r>
              <a:rPr lang="en-US" sz="1400" dirty="0">
                <a:latin typeface="+mn-lt"/>
              </a:rPr>
              <a:t> of 500 V is applied to both grids</a:t>
            </a:r>
          </a:p>
          <a:p>
            <a:pPr lvl="1"/>
            <a:r>
              <a:rPr lang="en-US" sz="1400" dirty="0">
                <a:latin typeface="+mn-lt"/>
              </a:rPr>
              <a:t>An out-of-phase AC voltage V</a:t>
            </a:r>
            <a:r>
              <a:rPr lang="en-US" sz="1400" baseline="-25000" dirty="0">
                <a:latin typeface="+mn-lt"/>
              </a:rPr>
              <a:t>AC  </a:t>
            </a:r>
            <a:r>
              <a:rPr lang="en-US" sz="1400" dirty="0">
                <a:latin typeface="+mn-lt"/>
              </a:rPr>
              <a:t>of 100 V RMS magnitude is applied to the top and the bottom grids</a:t>
            </a:r>
            <a:endParaRPr lang="en-US" sz="1333" dirty="0">
              <a:latin typeface="+mn-lt"/>
            </a:endParaRPr>
          </a:p>
          <a:p>
            <a:r>
              <a:rPr lang="en-US" sz="1600" i="1" dirty="0">
                <a:latin typeface="+mn-lt"/>
              </a:rPr>
              <a:t>Electromechanics </a:t>
            </a:r>
            <a:r>
              <a:rPr lang="en-US" sz="1600" dirty="0" err="1">
                <a:latin typeface="+mn-lt"/>
              </a:rPr>
              <a:t>multiphysics</a:t>
            </a:r>
            <a:r>
              <a:rPr lang="en-US" sz="1600" dirty="0">
                <a:latin typeface="+mn-lt"/>
              </a:rPr>
              <a:t> coupling is defined in the diaphragm domain</a:t>
            </a:r>
          </a:p>
          <a:p>
            <a:r>
              <a:rPr lang="en-US" sz="1600" dirty="0">
                <a:latin typeface="+mn-lt"/>
              </a:rPr>
              <a:t>The </a:t>
            </a:r>
            <a:r>
              <a:rPr lang="en-US" sz="1600" i="1" dirty="0">
                <a:latin typeface="+mn-lt"/>
              </a:rPr>
              <a:t>Moving Mesh</a:t>
            </a:r>
            <a:r>
              <a:rPr lang="en-US" sz="1600" dirty="0">
                <a:latin typeface="+mn-lt"/>
              </a:rPr>
              <a:t> feature is used in the air gap to capture the geometry change due to the moving diaphragm</a:t>
            </a:r>
          </a:p>
        </p:txBody>
      </p:sp>
      <p:sp>
        <p:nvSpPr>
          <p:cNvPr id="27" name="Text Placeholder 26">
            <a:extLst>
              <a:ext uri="{FF2B5EF4-FFF2-40B4-BE49-F238E27FC236}">
                <a16:creationId xmlns:a16="http://schemas.microsoft.com/office/drawing/2014/main" id="{B8080880-512B-09CC-5B39-8A62321C3C7C}"/>
              </a:ext>
            </a:extLst>
          </p:cNvPr>
          <p:cNvSpPr>
            <a:spLocks noGrp="1"/>
          </p:cNvSpPr>
          <p:nvPr>
            <p:ph type="body" sz="quarter" idx="12"/>
          </p:nvPr>
        </p:nvSpPr>
        <p:spPr/>
        <p:txBody>
          <a:bodyPr/>
          <a:lstStyle/>
          <a:p>
            <a:r>
              <a:rPr lang="en-US" dirty="0"/>
              <a:t>Zoomed-in view of the diaphragm, grids, and air gap</a:t>
            </a:r>
          </a:p>
        </p:txBody>
      </p:sp>
      <p:sp>
        <p:nvSpPr>
          <p:cNvPr id="39" name="TextBox 38">
            <a:extLst>
              <a:ext uri="{FF2B5EF4-FFF2-40B4-BE49-F238E27FC236}">
                <a16:creationId xmlns:a16="http://schemas.microsoft.com/office/drawing/2014/main" id="{97F398E3-43EF-4B86-9578-E66B1A87C81C}"/>
              </a:ext>
            </a:extLst>
          </p:cNvPr>
          <p:cNvSpPr txBox="1"/>
          <p:nvPr/>
        </p:nvSpPr>
        <p:spPr>
          <a:xfrm>
            <a:off x="6076723" y="5694808"/>
            <a:ext cx="793807" cy="246221"/>
          </a:xfrm>
          <a:prstGeom prst="rect">
            <a:avLst/>
          </a:prstGeom>
          <a:noFill/>
        </p:spPr>
        <p:txBody>
          <a:bodyPr wrap="none" rtlCol="0">
            <a:spAutoFit/>
          </a:bodyPr>
          <a:lstStyle/>
          <a:p>
            <a:r>
              <a:rPr lang="en-US" sz="1000" dirty="0">
                <a:latin typeface="Lato Light" panose="020F0502020204030203" pitchFamily="34" charset="0"/>
              </a:rPr>
              <a:t>Diaphragm</a:t>
            </a:r>
          </a:p>
        </p:txBody>
      </p:sp>
      <p:cxnSp>
        <p:nvCxnSpPr>
          <p:cNvPr id="40" name="Connector: Elbow 39">
            <a:extLst>
              <a:ext uri="{FF2B5EF4-FFF2-40B4-BE49-F238E27FC236}">
                <a16:creationId xmlns:a16="http://schemas.microsoft.com/office/drawing/2014/main" id="{45F69248-884E-4DCA-A6CB-B4F266D1996B}"/>
              </a:ext>
            </a:extLst>
          </p:cNvPr>
          <p:cNvCxnSpPr>
            <a:cxnSpLocks/>
          </p:cNvCxnSpPr>
          <p:nvPr/>
        </p:nvCxnSpPr>
        <p:spPr>
          <a:xfrm rot="5400000" flipH="1" flipV="1">
            <a:off x="5602600" y="4088526"/>
            <a:ext cx="2382190" cy="640135"/>
          </a:xfrm>
          <a:prstGeom prst="bentConnector3">
            <a:avLst>
              <a:gd name="adj1" fmla="val 99934"/>
            </a:avLst>
          </a:prstGeom>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293352B6-6F54-8D64-5644-28C9FB96FE25}"/>
              </a:ext>
            </a:extLst>
          </p:cNvPr>
          <p:cNvSpPr txBox="1"/>
          <p:nvPr/>
        </p:nvSpPr>
        <p:spPr>
          <a:xfrm>
            <a:off x="7781325" y="5694808"/>
            <a:ext cx="487634" cy="246221"/>
          </a:xfrm>
          <a:prstGeom prst="rect">
            <a:avLst/>
          </a:prstGeom>
          <a:noFill/>
        </p:spPr>
        <p:txBody>
          <a:bodyPr wrap="none" rtlCol="0">
            <a:spAutoFit/>
          </a:bodyPr>
          <a:lstStyle/>
          <a:p>
            <a:r>
              <a:rPr lang="en-US" sz="1000" dirty="0">
                <a:latin typeface="Lato Light" panose="020F0502020204030203" pitchFamily="34" charset="0"/>
              </a:rPr>
              <a:t>Grids</a:t>
            </a:r>
          </a:p>
        </p:txBody>
      </p:sp>
      <p:cxnSp>
        <p:nvCxnSpPr>
          <p:cNvPr id="31" name="Connector: Elbow 30">
            <a:extLst>
              <a:ext uri="{FF2B5EF4-FFF2-40B4-BE49-F238E27FC236}">
                <a16:creationId xmlns:a16="http://schemas.microsoft.com/office/drawing/2014/main" id="{30A30C42-70A6-4259-CA11-7362EE586EAD}"/>
              </a:ext>
            </a:extLst>
          </p:cNvPr>
          <p:cNvCxnSpPr>
            <a:cxnSpLocks/>
          </p:cNvCxnSpPr>
          <p:nvPr/>
        </p:nvCxnSpPr>
        <p:spPr>
          <a:xfrm rot="5400000" flipH="1" flipV="1">
            <a:off x="6827356" y="4377554"/>
            <a:ext cx="2451886" cy="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9B627F65-4A10-75C3-80C6-C6CBBF29C584}"/>
              </a:ext>
            </a:extLst>
          </p:cNvPr>
          <p:cNvCxnSpPr>
            <a:cxnSpLocks/>
            <a:stCxn id="30" idx="3"/>
          </p:cNvCxnSpPr>
          <p:nvPr/>
        </p:nvCxnSpPr>
        <p:spPr>
          <a:xfrm flipV="1">
            <a:off x="8268959" y="3289285"/>
            <a:ext cx="247909" cy="2528634"/>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645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AA75EA-A298-8600-A72C-E522B8E778A4}"/>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883F74-EED2-A0B5-F225-E9356CFC4637}"/>
              </a:ext>
            </a:extLst>
          </p:cNvPr>
          <p:cNvSpPr>
            <a:spLocks noGrp="1"/>
          </p:cNvSpPr>
          <p:nvPr>
            <p:ph sz="quarter" idx="19"/>
          </p:nvPr>
        </p:nvSpPr>
        <p:spPr/>
        <p:txBody>
          <a:bodyPr/>
          <a:lstStyle/>
          <a:p>
            <a:r>
              <a:rPr lang="en-US" dirty="0"/>
              <a:t>Acoustic-Structure Boundary</a:t>
            </a:r>
          </a:p>
        </p:txBody>
      </p:sp>
      <p:sp>
        <p:nvSpPr>
          <p:cNvPr id="5" name="Content Placeholder 4">
            <a:extLst>
              <a:ext uri="{FF2B5EF4-FFF2-40B4-BE49-F238E27FC236}">
                <a16:creationId xmlns:a16="http://schemas.microsoft.com/office/drawing/2014/main" id="{963E00C0-09B6-1F8F-A57E-5A615940EA86}"/>
              </a:ext>
            </a:extLst>
          </p:cNvPr>
          <p:cNvSpPr>
            <a:spLocks noGrp="1"/>
          </p:cNvSpPr>
          <p:nvPr>
            <p:ph sz="half" idx="22"/>
          </p:nvPr>
        </p:nvSpPr>
        <p:spPr/>
        <p:txBody>
          <a:bodyPr/>
          <a:lstStyle/>
          <a:p>
            <a:r>
              <a:rPr lang="en-US" dirty="0" err="1"/>
              <a:t>Thermoviscous</a:t>
            </a:r>
            <a:r>
              <a:rPr lang="en-US" dirty="0"/>
              <a:t> Boundary Layer Impedance </a:t>
            </a:r>
            <a:r>
              <a:rPr lang="en-US" dirty="0" err="1"/>
              <a:t>subfeature</a:t>
            </a:r>
            <a:endParaRPr lang="en-US" dirty="0"/>
          </a:p>
        </p:txBody>
      </p:sp>
      <p:sp>
        <p:nvSpPr>
          <p:cNvPr id="8" name="Content Placeholder 7">
            <a:extLst>
              <a:ext uri="{FF2B5EF4-FFF2-40B4-BE49-F238E27FC236}">
                <a16:creationId xmlns:a16="http://schemas.microsoft.com/office/drawing/2014/main" id="{FA0B7764-CDA8-1D90-DD47-B082FF1460D3}"/>
              </a:ext>
            </a:extLst>
          </p:cNvPr>
          <p:cNvSpPr>
            <a:spLocks noGrp="1"/>
          </p:cNvSpPr>
          <p:nvPr>
            <p:ph sz="quarter" idx="24"/>
          </p:nvPr>
        </p:nvSpPr>
        <p:spPr/>
        <p:txBody>
          <a:bodyPr/>
          <a:lstStyle/>
          <a:p>
            <a:r>
              <a:rPr lang="en-US" dirty="0"/>
              <a:t>Interior Impedance</a:t>
            </a:r>
          </a:p>
        </p:txBody>
      </p:sp>
      <p:sp>
        <p:nvSpPr>
          <p:cNvPr id="9" name="Content Placeholder 8">
            <a:extLst>
              <a:ext uri="{FF2B5EF4-FFF2-40B4-BE49-F238E27FC236}">
                <a16:creationId xmlns:a16="http://schemas.microsoft.com/office/drawing/2014/main" id="{2A44CC79-2BFF-362E-566B-030D070A1192}"/>
              </a:ext>
            </a:extLst>
          </p:cNvPr>
          <p:cNvSpPr>
            <a:spLocks noGrp="1"/>
          </p:cNvSpPr>
          <p:nvPr>
            <p:ph sz="half" idx="25"/>
          </p:nvPr>
        </p:nvSpPr>
        <p:spPr/>
        <p:txBody>
          <a:bodyPr/>
          <a:lstStyle/>
          <a:p>
            <a:r>
              <a:rPr lang="en-US" dirty="0"/>
              <a:t>Perforated plate option</a:t>
            </a:r>
          </a:p>
        </p:txBody>
      </p:sp>
      <p:sp>
        <p:nvSpPr>
          <p:cNvPr id="4" name="Title 3">
            <a:extLst>
              <a:ext uri="{FF2B5EF4-FFF2-40B4-BE49-F238E27FC236}">
                <a16:creationId xmlns:a16="http://schemas.microsoft.com/office/drawing/2014/main" id="{AA800DB5-2343-8C8D-3DC9-945BCCA36BC4}"/>
              </a:ext>
            </a:extLst>
          </p:cNvPr>
          <p:cNvSpPr>
            <a:spLocks noGrp="1"/>
          </p:cNvSpPr>
          <p:nvPr>
            <p:ph type="title"/>
          </p:nvPr>
        </p:nvSpPr>
        <p:spPr/>
        <p:txBody>
          <a:bodyPr/>
          <a:lstStyle/>
          <a:p>
            <a:r>
              <a:rPr lang="en-US" dirty="0"/>
              <a:t>Model Definitions</a:t>
            </a:r>
          </a:p>
        </p:txBody>
      </p:sp>
      <p:sp>
        <p:nvSpPr>
          <p:cNvPr id="6" name="Content Placeholder 5">
            <a:extLst>
              <a:ext uri="{FF2B5EF4-FFF2-40B4-BE49-F238E27FC236}">
                <a16:creationId xmlns:a16="http://schemas.microsoft.com/office/drawing/2014/main" id="{F8082821-1CE6-7224-63E2-B7C6274831FF}"/>
              </a:ext>
            </a:extLst>
          </p:cNvPr>
          <p:cNvSpPr>
            <a:spLocks noGrp="1"/>
          </p:cNvSpPr>
          <p:nvPr>
            <p:ph sz="half" idx="10"/>
          </p:nvPr>
        </p:nvSpPr>
        <p:spPr/>
        <p:txBody>
          <a:bodyPr>
            <a:normAutofit/>
          </a:bodyPr>
          <a:lstStyle/>
          <a:p>
            <a:r>
              <a:rPr lang="en-US" sz="1600" dirty="0">
                <a:latin typeface="+mn-lt"/>
              </a:rPr>
              <a:t>Acoustic-Structure interaction and thermal and viscous losses near the diaphragm and through the grids</a:t>
            </a:r>
          </a:p>
        </p:txBody>
      </p:sp>
      <p:pic>
        <p:nvPicPr>
          <p:cNvPr id="24" name="Content Placeholder 23">
            <a:extLst>
              <a:ext uri="{FF2B5EF4-FFF2-40B4-BE49-F238E27FC236}">
                <a16:creationId xmlns:a16="http://schemas.microsoft.com/office/drawing/2014/main" id="{7CA438B7-6D92-E885-1AFB-958463B74FDC}"/>
              </a:ext>
            </a:extLst>
          </p:cNvPr>
          <p:cNvPicPr>
            <a:picLocks noGrp="1" noChangeAspect="1"/>
          </p:cNvPicPr>
          <p:nvPr>
            <p:ph sz="quarter" idx="23"/>
          </p:nvPr>
        </p:nvPicPr>
        <p:blipFill>
          <a:blip r:embed="rId3"/>
          <a:stretch>
            <a:fillRect/>
          </a:stretch>
        </p:blipFill>
        <p:spPr>
          <a:xfrm>
            <a:off x="8229600" y="580846"/>
            <a:ext cx="3657600" cy="4000857"/>
          </a:xfrm>
        </p:spPr>
      </p:pic>
      <p:pic>
        <p:nvPicPr>
          <p:cNvPr id="27" name="Content Placeholder 10">
            <a:extLst>
              <a:ext uri="{FF2B5EF4-FFF2-40B4-BE49-F238E27FC236}">
                <a16:creationId xmlns:a16="http://schemas.microsoft.com/office/drawing/2014/main" id="{241C9D1B-9F58-EF33-09C4-19BE4C96DF1F}"/>
              </a:ext>
            </a:extLst>
          </p:cNvPr>
          <p:cNvPicPr>
            <a:picLocks noGrp="1" noChangeAspect="1"/>
          </p:cNvPicPr>
          <p:nvPr>
            <p:ph sz="quarter" idx="17"/>
          </p:nvPr>
        </p:nvPicPr>
        <p:blipFill>
          <a:blip r:embed="rId4"/>
          <a:stretch>
            <a:fillRect/>
          </a:stretch>
        </p:blipFill>
        <p:spPr>
          <a:xfrm>
            <a:off x="4362450" y="584835"/>
            <a:ext cx="3657600" cy="3992880"/>
          </a:xfrm>
        </p:spPr>
      </p:pic>
    </p:spTree>
    <p:extLst>
      <p:ext uri="{BB962C8B-B14F-4D97-AF65-F5344CB8AC3E}">
        <p14:creationId xmlns:p14="http://schemas.microsoft.com/office/powerpoint/2010/main" val="841669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05CE58-E02B-104B-227A-22E57A95075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8168616-4A42-2BB3-8070-2A58D5B75ABE}"/>
              </a:ext>
            </a:extLst>
          </p:cNvPr>
          <p:cNvSpPr>
            <a:spLocks noGrp="1"/>
          </p:cNvSpPr>
          <p:nvPr>
            <p:ph sz="quarter" idx="19"/>
          </p:nvPr>
        </p:nvSpPr>
        <p:spPr/>
        <p:txBody>
          <a:bodyPr/>
          <a:lstStyle/>
          <a:p>
            <a:r>
              <a:rPr lang="en-US" dirty="0"/>
              <a:t>Perfectly Matched Boundary</a:t>
            </a:r>
          </a:p>
        </p:txBody>
      </p:sp>
      <p:sp>
        <p:nvSpPr>
          <p:cNvPr id="5" name="Content Placeholder 4">
            <a:extLst>
              <a:ext uri="{FF2B5EF4-FFF2-40B4-BE49-F238E27FC236}">
                <a16:creationId xmlns:a16="http://schemas.microsoft.com/office/drawing/2014/main" id="{3916A343-732D-492F-A5CD-E971FC4CA093}"/>
              </a:ext>
            </a:extLst>
          </p:cNvPr>
          <p:cNvSpPr>
            <a:spLocks noGrp="1"/>
          </p:cNvSpPr>
          <p:nvPr>
            <p:ph sz="half" idx="22"/>
          </p:nvPr>
        </p:nvSpPr>
        <p:spPr/>
        <p:txBody>
          <a:bodyPr/>
          <a:lstStyle/>
          <a:p>
            <a:r>
              <a:rPr lang="en-US" dirty="0"/>
              <a:t>Radial attenuation direction</a:t>
            </a:r>
          </a:p>
        </p:txBody>
      </p:sp>
      <p:sp>
        <p:nvSpPr>
          <p:cNvPr id="8" name="Content Placeholder 7">
            <a:extLst>
              <a:ext uri="{FF2B5EF4-FFF2-40B4-BE49-F238E27FC236}">
                <a16:creationId xmlns:a16="http://schemas.microsoft.com/office/drawing/2014/main" id="{8592E822-19FC-6E8F-900D-1B7EFA424461}"/>
              </a:ext>
            </a:extLst>
          </p:cNvPr>
          <p:cNvSpPr>
            <a:spLocks noGrp="1"/>
          </p:cNvSpPr>
          <p:nvPr>
            <p:ph sz="quarter" idx="24"/>
          </p:nvPr>
        </p:nvSpPr>
        <p:spPr/>
        <p:txBody>
          <a:bodyPr>
            <a:normAutofit/>
          </a:bodyPr>
          <a:lstStyle/>
          <a:p>
            <a:r>
              <a:rPr lang="en-US" dirty="0"/>
              <a:t>Exterior Field Calculation</a:t>
            </a:r>
          </a:p>
        </p:txBody>
      </p:sp>
      <p:sp>
        <p:nvSpPr>
          <p:cNvPr id="9" name="Content Placeholder 8">
            <a:extLst>
              <a:ext uri="{FF2B5EF4-FFF2-40B4-BE49-F238E27FC236}">
                <a16:creationId xmlns:a16="http://schemas.microsoft.com/office/drawing/2014/main" id="{FE6CF51D-E046-511F-7159-2DA150CCEDD7}"/>
              </a:ext>
            </a:extLst>
          </p:cNvPr>
          <p:cNvSpPr>
            <a:spLocks noGrp="1"/>
          </p:cNvSpPr>
          <p:nvPr>
            <p:ph sz="half" idx="25"/>
          </p:nvPr>
        </p:nvSpPr>
        <p:spPr/>
        <p:txBody>
          <a:bodyPr/>
          <a:lstStyle/>
          <a:p>
            <a:r>
              <a:rPr lang="en-US" dirty="0"/>
              <a:t>Use symmetry plane at z = 0</a:t>
            </a:r>
          </a:p>
        </p:txBody>
      </p:sp>
      <p:sp>
        <p:nvSpPr>
          <p:cNvPr id="4" name="Title 3">
            <a:extLst>
              <a:ext uri="{FF2B5EF4-FFF2-40B4-BE49-F238E27FC236}">
                <a16:creationId xmlns:a16="http://schemas.microsoft.com/office/drawing/2014/main" id="{693534C2-DF16-5616-EC38-1F27133DD80A}"/>
              </a:ext>
            </a:extLst>
          </p:cNvPr>
          <p:cNvSpPr>
            <a:spLocks noGrp="1"/>
          </p:cNvSpPr>
          <p:nvPr>
            <p:ph type="title"/>
          </p:nvPr>
        </p:nvSpPr>
        <p:spPr/>
        <p:txBody>
          <a:bodyPr/>
          <a:lstStyle/>
          <a:p>
            <a:r>
              <a:rPr lang="en-US" dirty="0"/>
              <a:t>Model Definitions</a:t>
            </a:r>
          </a:p>
        </p:txBody>
      </p:sp>
      <p:sp>
        <p:nvSpPr>
          <p:cNvPr id="6" name="Content Placeholder 5">
            <a:extLst>
              <a:ext uri="{FF2B5EF4-FFF2-40B4-BE49-F238E27FC236}">
                <a16:creationId xmlns:a16="http://schemas.microsoft.com/office/drawing/2014/main" id="{29D29681-F965-C28B-5712-23FF2098F1EA}"/>
              </a:ext>
            </a:extLst>
          </p:cNvPr>
          <p:cNvSpPr>
            <a:spLocks noGrp="1"/>
          </p:cNvSpPr>
          <p:nvPr>
            <p:ph sz="half" idx="10"/>
          </p:nvPr>
        </p:nvSpPr>
        <p:spPr/>
        <p:txBody>
          <a:bodyPr>
            <a:normAutofit/>
          </a:bodyPr>
          <a:lstStyle/>
          <a:p>
            <a:r>
              <a:rPr lang="en-US" sz="1600" dirty="0">
                <a:latin typeface="+mn-lt"/>
              </a:rPr>
              <a:t>Open domain propagation and Exterior Field Calculation</a:t>
            </a:r>
          </a:p>
        </p:txBody>
      </p:sp>
      <p:pic>
        <p:nvPicPr>
          <p:cNvPr id="21" name="Content Placeholder 20">
            <a:extLst>
              <a:ext uri="{FF2B5EF4-FFF2-40B4-BE49-F238E27FC236}">
                <a16:creationId xmlns:a16="http://schemas.microsoft.com/office/drawing/2014/main" id="{6253A0E0-8649-B445-83F3-AFFB2F449FC7}"/>
              </a:ext>
            </a:extLst>
          </p:cNvPr>
          <p:cNvPicPr>
            <a:picLocks noGrp="1" noChangeAspect="1"/>
          </p:cNvPicPr>
          <p:nvPr>
            <p:ph sz="quarter" idx="17"/>
          </p:nvPr>
        </p:nvPicPr>
        <p:blipFill>
          <a:blip r:embed="rId3"/>
          <a:stretch>
            <a:fillRect/>
          </a:stretch>
        </p:blipFill>
        <p:spPr>
          <a:xfrm>
            <a:off x="4362450" y="573218"/>
            <a:ext cx="3657600" cy="4016113"/>
          </a:xfrm>
        </p:spPr>
      </p:pic>
      <p:pic>
        <p:nvPicPr>
          <p:cNvPr id="25" name="Content Placeholder 24">
            <a:extLst>
              <a:ext uri="{FF2B5EF4-FFF2-40B4-BE49-F238E27FC236}">
                <a16:creationId xmlns:a16="http://schemas.microsoft.com/office/drawing/2014/main" id="{EF1FF9A3-FF50-F826-B5DA-BF6BE51810F5}"/>
              </a:ext>
            </a:extLst>
          </p:cNvPr>
          <p:cNvPicPr>
            <a:picLocks noGrp="1" noChangeAspect="1"/>
          </p:cNvPicPr>
          <p:nvPr>
            <p:ph sz="quarter" idx="23"/>
          </p:nvPr>
        </p:nvPicPr>
        <p:blipFill>
          <a:blip r:embed="rId4"/>
          <a:stretch>
            <a:fillRect/>
          </a:stretch>
        </p:blipFill>
        <p:spPr>
          <a:xfrm>
            <a:off x="8229600" y="570743"/>
            <a:ext cx="3657600" cy="4021064"/>
          </a:xfrm>
        </p:spPr>
      </p:pic>
    </p:spTree>
    <p:extLst>
      <p:ext uri="{BB962C8B-B14F-4D97-AF65-F5344CB8AC3E}">
        <p14:creationId xmlns:p14="http://schemas.microsoft.com/office/powerpoint/2010/main" val="4256067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a:extLst>
              <a:ext uri="{FF2B5EF4-FFF2-40B4-BE49-F238E27FC236}">
                <a16:creationId xmlns:a16="http://schemas.microsoft.com/office/drawing/2014/main" id="{972BF27C-4499-BF11-5A61-4C22118123BF}"/>
              </a:ext>
            </a:extLst>
          </p:cNvPr>
          <p:cNvPicPr>
            <a:picLocks noGrp="1" noChangeAspect="1"/>
          </p:cNvPicPr>
          <p:nvPr>
            <p:ph sz="half" idx="1"/>
          </p:nvPr>
        </p:nvPicPr>
        <p:blipFill>
          <a:blip r:embed="rId2"/>
          <a:stretch>
            <a:fillRect/>
          </a:stretch>
        </p:blipFill>
        <p:spPr>
          <a:xfrm>
            <a:off x="609600" y="2347044"/>
            <a:ext cx="5483225" cy="3084313"/>
          </a:xfrm>
        </p:spPr>
      </p:pic>
      <p:pic>
        <p:nvPicPr>
          <p:cNvPr id="16" name="Content Placeholder 15">
            <a:extLst>
              <a:ext uri="{FF2B5EF4-FFF2-40B4-BE49-F238E27FC236}">
                <a16:creationId xmlns:a16="http://schemas.microsoft.com/office/drawing/2014/main" id="{62689B6A-57DB-F789-18D7-CDF6478D4F9D}"/>
              </a:ext>
            </a:extLst>
          </p:cNvPr>
          <p:cNvPicPr>
            <a:picLocks noGrp="1" noChangeAspect="1"/>
          </p:cNvPicPr>
          <p:nvPr>
            <p:ph sz="half" idx="2"/>
          </p:nvPr>
        </p:nvPicPr>
        <p:blipFill>
          <a:blip r:embed="rId3"/>
          <a:stretch>
            <a:fillRect/>
          </a:stretch>
        </p:blipFill>
        <p:spPr>
          <a:xfrm>
            <a:off x="6302375" y="2375619"/>
            <a:ext cx="5381625" cy="3027163"/>
          </a:xfrm>
        </p:spPr>
      </p:pic>
      <p:sp>
        <p:nvSpPr>
          <p:cNvPr id="10" name="Title 9">
            <a:extLst>
              <a:ext uri="{FF2B5EF4-FFF2-40B4-BE49-F238E27FC236}">
                <a16:creationId xmlns:a16="http://schemas.microsoft.com/office/drawing/2014/main" id="{A56A751D-4844-3734-A794-860BC0BBC566}"/>
              </a:ext>
            </a:extLst>
          </p:cNvPr>
          <p:cNvSpPr>
            <a:spLocks noGrp="1"/>
          </p:cNvSpPr>
          <p:nvPr>
            <p:ph type="title"/>
          </p:nvPr>
        </p:nvSpPr>
        <p:spPr/>
        <p:txBody>
          <a:bodyPr/>
          <a:lstStyle/>
          <a:p>
            <a:r>
              <a:rPr lang="en-US" dirty="0"/>
              <a:t>Results</a:t>
            </a:r>
          </a:p>
        </p:txBody>
      </p:sp>
      <p:sp>
        <p:nvSpPr>
          <p:cNvPr id="18" name="Text Placeholder 26">
            <a:extLst>
              <a:ext uri="{FF2B5EF4-FFF2-40B4-BE49-F238E27FC236}">
                <a16:creationId xmlns:a16="http://schemas.microsoft.com/office/drawing/2014/main" id="{4EB60131-83CA-70B3-E191-35D1120ADF38}"/>
              </a:ext>
            </a:extLst>
          </p:cNvPr>
          <p:cNvSpPr txBox="1">
            <a:spLocks/>
          </p:cNvSpPr>
          <p:nvPr/>
        </p:nvSpPr>
        <p:spPr>
          <a:xfrm>
            <a:off x="5486400" y="6172200"/>
            <a:ext cx="4137837" cy="406400"/>
          </a:xfrm>
          <a:prstGeom prst="rect">
            <a:avLst/>
          </a:prstGeom>
        </p:spPr>
        <p:txBody>
          <a:bodyPr/>
          <a:lst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4"/>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marL="0" indent="0">
              <a:buNone/>
            </a:pPr>
            <a:endParaRPr lang="en-US" dirty="0"/>
          </a:p>
        </p:txBody>
      </p:sp>
      <p:sp>
        <p:nvSpPr>
          <p:cNvPr id="20" name="TextBox 19">
            <a:extLst>
              <a:ext uri="{FF2B5EF4-FFF2-40B4-BE49-F238E27FC236}">
                <a16:creationId xmlns:a16="http://schemas.microsoft.com/office/drawing/2014/main" id="{9A535E90-5406-D0C4-4685-0246FDA97DF7}"/>
              </a:ext>
            </a:extLst>
          </p:cNvPr>
          <p:cNvSpPr txBox="1"/>
          <p:nvPr/>
        </p:nvSpPr>
        <p:spPr>
          <a:xfrm>
            <a:off x="540143" y="6143625"/>
            <a:ext cx="6097348" cy="276999"/>
          </a:xfrm>
          <a:prstGeom prst="rect">
            <a:avLst/>
          </a:prstGeom>
          <a:noFill/>
        </p:spPr>
        <p:txBody>
          <a:bodyPr wrap="square">
            <a:spAutoFit/>
          </a:bodyPr>
          <a:lstStyle/>
          <a:p>
            <a:pPr marL="0" marR="0" lvl="0" indent="0" algn="l" defTabSz="1219170" rtl="0" eaLnBrk="1" fontAlgn="auto" latinLnBrk="0" hangingPunct="1">
              <a:lnSpc>
                <a:spcPct val="100000"/>
              </a:lnSpc>
              <a:spcBef>
                <a:spcPts val="1333"/>
              </a:spcBef>
              <a:spcAft>
                <a:spcPts val="0"/>
              </a:spcAft>
              <a:buClrTx/>
              <a:buSzTx/>
              <a:buFont typeface="Wingdings" pitchFamily="2" charset="2"/>
              <a:buNone/>
              <a:tabLst/>
              <a:defRPr/>
            </a:pPr>
            <a:r>
              <a:rPr kumimoji="0" lang="en-US" sz="1200" b="0" i="1" u="none" strike="noStrike" kern="1200" cap="none" spc="0" normalizeH="0" baseline="0" noProof="0" dirty="0">
                <a:ln>
                  <a:noFill/>
                </a:ln>
                <a:solidFill>
                  <a:srgbClr val="388090"/>
                </a:solidFill>
                <a:effectLst/>
                <a:uLnTx/>
                <a:uFillTx/>
                <a:latin typeface="Lato" panose="020F0502020204030203" pitchFamily="34" charset="77"/>
                <a:ea typeface="+mn-ea"/>
                <a:cs typeface="+mn-cs"/>
              </a:rPr>
              <a:t>Diaphragm deformation and acoustic pressure above the upper grid at f = 18 kHz</a:t>
            </a:r>
          </a:p>
        </p:txBody>
      </p:sp>
      <p:sp>
        <p:nvSpPr>
          <p:cNvPr id="21" name="TextBox 20">
            <a:extLst>
              <a:ext uri="{FF2B5EF4-FFF2-40B4-BE49-F238E27FC236}">
                <a16:creationId xmlns:a16="http://schemas.microsoft.com/office/drawing/2014/main" id="{762B1BD8-2A46-AC98-EB6A-309666A4DA9A}"/>
              </a:ext>
            </a:extLst>
          </p:cNvPr>
          <p:cNvSpPr txBox="1"/>
          <p:nvPr/>
        </p:nvSpPr>
        <p:spPr>
          <a:xfrm>
            <a:off x="6302375" y="6168044"/>
            <a:ext cx="6097348" cy="276999"/>
          </a:xfrm>
          <a:prstGeom prst="rect">
            <a:avLst/>
          </a:prstGeom>
          <a:noFill/>
        </p:spPr>
        <p:txBody>
          <a:bodyPr wrap="square">
            <a:spAutoFit/>
          </a:bodyPr>
          <a:lstStyle/>
          <a:p>
            <a:pPr marL="0" marR="0" lvl="0" indent="0" algn="l" defTabSz="1219170" rtl="0" eaLnBrk="1" fontAlgn="auto" latinLnBrk="0" hangingPunct="1">
              <a:lnSpc>
                <a:spcPct val="100000"/>
              </a:lnSpc>
              <a:spcBef>
                <a:spcPts val="1333"/>
              </a:spcBef>
              <a:spcAft>
                <a:spcPts val="0"/>
              </a:spcAft>
              <a:buClrTx/>
              <a:buSzTx/>
              <a:buFont typeface="Wingdings" pitchFamily="2" charset="2"/>
              <a:buNone/>
              <a:tabLst/>
              <a:defRPr/>
            </a:pPr>
            <a:r>
              <a:rPr kumimoji="0" lang="en-US" sz="1200" b="0" i="1" u="none" strike="noStrike" kern="1200" cap="none" spc="0" normalizeH="0" baseline="0" noProof="0" dirty="0">
                <a:ln>
                  <a:noFill/>
                </a:ln>
                <a:solidFill>
                  <a:srgbClr val="388090"/>
                </a:solidFill>
                <a:effectLst/>
                <a:uLnTx/>
                <a:uFillTx/>
                <a:latin typeface="Lato" panose="020F0502020204030203" pitchFamily="34" charset="77"/>
                <a:ea typeface="+mn-ea"/>
                <a:cs typeface="+mn-cs"/>
              </a:rPr>
              <a:t>On-axis sensitivity 10 cm above the diaphragm</a:t>
            </a:r>
          </a:p>
        </p:txBody>
      </p:sp>
    </p:spTree>
    <p:extLst>
      <p:ext uri="{BB962C8B-B14F-4D97-AF65-F5344CB8AC3E}">
        <p14:creationId xmlns:p14="http://schemas.microsoft.com/office/powerpoint/2010/main" val="918808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244DC6D-E94F-902B-BD7E-2271F22BE18A}"/>
              </a:ext>
            </a:extLst>
          </p:cNvPr>
          <p:cNvSpPr>
            <a:spLocks noGrp="1"/>
          </p:cNvSpPr>
          <p:nvPr>
            <p:ph idx="1"/>
          </p:nvPr>
        </p:nvSpPr>
        <p:spPr/>
        <p:txBody>
          <a:bodyPr/>
          <a:lstStyle/>
          <a:p>
            <a:r>
              <a:rPr lang="en-US" dirty="0"/>
              <a:t>comsol.com</a:t>
            </a:r>
          </a:p>
        </p:txBody>
      </p:sp>
    </p:spTree>
    <p:extLst>
      <p:ext uri="{BB962C8B-B14F-4D97-AF65-F5344CB8AC3E}">
        <p14:creationId xmlns:p14="http://schemas.microsoft.com/office/powerpoint/2010/main" val="3280673411"/>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3406</TotalTime>
  <Words>380</Words>
  <Application>Microsoft Office PowerPoint</Application>
  <PresentationFormat>Widescreen</PresentationFormat>
  <Paragraphs>43</Paragraphs>
  <Slides>7</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Calibri</vt:lpstr>
      <vt:lpstr>Lato</vt:lpstr>
      <vt:lpstr>Lato Black</vt:lpstr>
      <vt:lpstr>Lato Light</vt:lpstr>
      <vt:lpstr>Wingdings</vt:lpstr>
      <vt:lpstr>comsol-slide-template-NEW</vt:lpstr>
      <vt:lpstr>Electrostatic Speaker Driver</vt:lpstr>
      <vt:lpstr>Abstract</vt:lpstr>
      <vt:lpstr>Model Definitions</vt:lpstr>
      <vt:lpstr>Model Definitions</vt:lpstr>
      <vt:lpstr>Model Definitions</vt:lpstr>
      <vt:lpstr>Results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Tutorial: Electrostatic Speaker Driver</dc:title>
  <dc:creator>Jinlan Huang</dc:creator>
  <cp:lastModifiedBy>Kirill Shaposhnikov</cp:lastModifiedBy>
  <cp:revision>30</cp:revision>
  <dcterms:created xsi:type="dcterms:W3CDTF">2022-04-18T16:22:08Z</dcterms:created>
  <dcterms:modified xsi:type="dcterms:W3CDTF">2024-10-10T10:45:46Z</dcterms:modified>
</cp:coreProperties>
</file>