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 id="2147483711" r:id="rId3"/>
  </p:sldMasterIdLst>
  <p:notesMasterIdLst>
    <p:notesMasterId r:id="rId9"/>
  </p:notesMasterIdLst>
  <p:sldIdLst>
    <p:sldId id="261" r:id="rId4"/>
    <p:sldId id="262" r:id="rId5"/>
    <p:sldId id="263" r:id="rId6"/>
    <p:sldId id="265" r:id="rId7"/>
    <p:sldId id="266"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boldItalic r:id="rId19"/>
    </p:embeddedFont>
    <p:embeddedFont>
      <p:font typeface="Lato Light" panose="020F0302020204030203" pitchFamily="34" charset="0"/>
      <p:regular r:id="rId20"/>
      <p: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4154" autoAdjust="0"/>
  </p:normalViewPr>
  <p:slideViewPr>
    <p:cSldViewPr>
      <p:cViewPr varScale="1">
        <p:scale>
          <a:sx n="159" d="100"/>
          <a:sy n="159" d="100"/>
        </p:scale>
        <p:origin x="234" y="13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Master" Target="slideMasters/slideMaster3.xml"/><Relationship Id="rId21" Type="http://schemas.openxmlformats.org/officeDocument/2006/relationships/font" Target="fonts/font12.fntdata"/><Relationship Id="rId7" Type="http://schemas.openxmlformats.org/officeDocument/2006/relationships/slide" Target="slides/slide4.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10/9/2024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377690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827981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507227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1786172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8608925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1714291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478193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58513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8708158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1017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491596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31662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62539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771043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60701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9343544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897704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876806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5586305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5639764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72080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6949239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0030735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67332472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773642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456152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64006736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720219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1547937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59653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319180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293754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00705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531372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106439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90416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49236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670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55501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209673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6026296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43960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77595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46940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6808489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98097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980459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326713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9419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955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94480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40658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01477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96337448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2414882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9545570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535467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0995913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4778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2156528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170985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257106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1819180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9541359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188394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97103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9" y="223914"/>
            <a:ext cx="752320" cy="69658"/>
          </a:xfrm>
          <a:prstGeom prst="rect">
            <a:avLst/>
          </a:prstGeom>
        </p:spPr>
      </p:pic>
    </p:spTree>
    <p:extLst>
      <p:ext uri="{BB962C8B-B14F-4D97-AF65-F5344CB8AC3E}">
        <p14:creationId xmlns:p14="http://schemas.microsoft.com/office/powerpoint/2010/main" val="114697462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 id="2147483770" r:id="rId59"/>
    <p:sldLayoutId id="2147483771" r:id="rId60"/>
    <p:sldLayoutId id="2147483772" r:id="rId61"/>
    <p:sldLayoutId id="2147483773" r:id="rId62"/>
    <p:sldLayoutId id="2147483774" r:id="rId63"/>
    <p:sldLayoutId id="2147483775" r:id="rId6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2227"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hyperlink" Target="https://www.comsol.com/model/6174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96.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Transfer Matrix of a Tube and Coupler Measurement Setup</a:t>
            </a:r>
          </a:p>
        </p:txBody>
      </p:sp>
      <p:pic>
        <p:nvPicPr>
          <p:cNvPr id="13" name="Picture 12">
            <a:extLst>
              <a:ext uri="{FF2B5EF4-FFF2-40B4-BE49-F238E27FC236}">
                <a16:creationId xmlns:a16="http://schemas.microsoft.com/office/drawing/2014/main" id="{92CBEA38-E8E6-4407-8AC7-0DABA630BD1F}"/>
              </a:ext>
            </a:extLst>
          </p:cNvPr>
          <p:cNvPicPr>
            <a:picLocks noChangeAspect="1"/>
          </p:cNvPicPr>
          <p:nvPr/>
        </p:nvPicPr>
        <p:blipFill>
          <a:blip r:embed="rId3"/>
          <a:stretch>
            <a:fillRect/>
          </a:stretch>
        </p:blipFill>
        <p:spPr>
          <a:xfrm>
            <a:off x="5181600" y="-13474"/>
            <a:ext cx="4175668" cy="3193708"/>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a:bodyPr>
          <a:lstStyle/>
          <a:p>
            <a:r>
              <a:rPr lang="en-US" dirty="0"/>
              <a:t>This tutorial computes the transfer matrix </a:t>
            </a:r>
            <a:r>
              <a:rPr lang="en-US" dirty="0" err="1"/>
              <a:t>T</a:t>
            </a:r>
            <a:r>
              <a:rPr lang="en-US" baseline="-25000" dirty="0" err="1"/>
              <a:t>ij</a:t>
            </a:r>
            <a:r>
              <a:rPr lang="en-US" dirty="0"/>
              <a:t> of a tube and coupler measurement test setup. This type of setup is used for standardized testing, for example, for miniature loudspeakers or hearing aids.</a:t>
            </a:r>
          </a:p>
          <a:p>
            <a:r>
              <a:rPr lang="en-US" dirty="0"/>
              <a:t>The </a:t>
            </a:r>
            <a:r>
              <a:rPr lang="en-US" i="1" dirty="0"/>
              <a:t>Port</a:t>
            </a:r>
            <a:r>
              <a:rPr lang="en-US" dirty="0"/>
              <a:t> boundary condition in </a:t>
            </a:r>
            <a:r>
              <a:rPr lang="en-US" i="1" dirty="0"/>
              <a:t>Pressure Acoustics, Frequency Domain</a:t>
            </a:r>
            <a:r>
              <a:rPr lang="en-US" dirty="0"/>
              <a:t> is used together with the </a:t>
            </a:r>
            <a:r>
              <a:rPr lang="en-US" i="1" dirty="0"/>
              <a:t>Port sweep</a:t>
            </a:r>
            <a:r>
              <a:rPr lang="en-US" dirty="0"/>
              <a:t> functionality to automatically extract all four transfer matrix elements.</a:t>
            </a:r>
          </a:p>
          <a:p>
            <a:r>
              <a:rPr lang="en-US" dirty="0"/>
              <a:t>The computed transfer matrix is exported to a text file. The generated data is used in the Balanced Armature Transducer tutorial model to simplify the model setup using the </a:t>
            </a:r>
            <a:r>
              <a:rPr lang="en-US" i="1" dirty="0"/>
              <a:t>Lumped Port</a:t>
            </a:r>
            <a:r>
              <a:rPr lang="en-US" dirty="0"/>
              <a:t> feature.</a:t>
            </a:r>
          </a:p>
          <a:p>
            <a:r>
              <a:rPr lang="en-US" dirty="0"/>
              <a:t>The coupler geometry is taken from </a:t>
            </a:r>
            <a:r>
              <a:rPr lang="en-US" dirty="0">
                <a:hlinkClick r:id="rId3"/>
              </a:rPr>
              <a:t>Generic 711 Coupler - An Occluded Ear Canal Simulator</a:t>
            </a:r>
            <a:r>
              <a:rPr lang="en-US" dirty="0"/>
              <a:t> library tutorial. Besides certain details the geometry corresponds to the </a:t>
            </a:r>
            <a:r>
              <a:rPr lang="en-US" dirty="0" err="1"/>
              <a:t>Brüel</a:t>
            </a:r>
            <a:r>
              <a:rPr lang="en-US" dirty="0"/>
              <a:t> &amp; </a:t>
            </a:r>
            <a:r>
              <a:rPr lang="en-US" dirty="0" err="1"/>
              <a:t>Kjær</a:t>
            </a:r>
            <a:r>
              <a:rPr lang="en-US" dirty="0"/>
              <a:t> Ear Simulator Type 4157.</a:t>
            </a:r>
          </a:p>
          <a:p>
            <a:r>
              <a:rPr lang="en-US" dirty="0"/>
              <a:t>Transfer matrix results are exported and used in </a:t>
            </a:r>
            <a:r>
              <a:rPr lang="en-US" dirty="0">
                <a:hlinkClick r:id="rId4"/>
              </a:rPr>
              <a:t>Balanced Armature Transducer</a:t>
            </a:r>
            <a:r>
              <a:rPr lang="en-US" dirty="0"/>
              <a:t>.</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72">
            <a:extLst>
              <a:ext uri="{FF2B5EF4-FFF2-40B4-BE49-F238E27FC236}">
                <a16:creationId xmlns:a16="http://schemas.microsoft.com/office/drawing/2014/main" id="{0B918AF0-7C7B-44B2-AA21-EA60D920D307}"/>
              </a:ext>
            </a:extLst>
          </p:cNvPr>
          <p:cNvPicPr>
            <a:picLocks noChangeAspect="1"/>
          </p:cNvPicPr>
          <p:nvPr/>
        </p:nvPicPr>
        <p:blipFill>
          <a:blip r:embed="rId3"/>
          <a:stretch>
            <a:fillRect/>
          </a:stretch>
        </p:blipFill>
        <p:spPr>
          <a:xfrm>
            <a:off x="2255566" y="641245"/>
            <a:ext cx="4593235" cy="3513079"/>
          </a:xfrm>
          <a:prstGeom prst="rect">
            <a:avLst/>
          </a:prstGeom>
        </p:spPr>
      </p:pic>
      <p:sp>
        <p:nvSpPr>
          <p:cNvPr id="2" name="Title 1"/>
          <p:cNvSpPr>
            <a:spLocks noGrp="1"/>
          </p:cNvSpPr>
          <p:nvPr>
            <p:ph type="title"/>
          </p:nvPr>
        </p:nvSpPr>
        <p:spPr/>
        <p:txBody>
          <a:bodyPr/>
          <a:lstStyle/>
          <a:p>
            <a:r>
              <a:rPr lang="en-US"/>
              <a:t>Model Definition</a:t>
            </a:r>
            <a:endParaRPr lang="en-US" dirty="0"/>
          </a:p>
        </p:txBody>
      </p:sp>
      <p:sp>
        <p:nvSpPr>
          <p:cNvPr id="42" name="TextBox 41">
            <a:extLst>
              <a:ext uri="{FF2B5EF4-FFF2-40B4-BE49-F238E27FC236}">
                <a16:creationId xmlns:a16="http://schemas.microsoft.com/office/drawing/2014/main" id="{6A4AA754-3523-43E3-B403-6C3B90FBD4D2}"/>
              </a:ext>
            </a:extLst>
          </p:cNvPr>
          <p:cNvSpPr txBox="1"/>
          <p:nvPr/>
        </p:nvSpPr>
        <p:spPr>
          <a:xfrm>
            <a:off x="5870207" y="641245"/>
            <a:ext cx="1018227" cy="276999"/>
          </a:xfrm>
          <a:prstGeom prst="rect">
            <a:avLst/>
          </a:prstGeom>
          <a:noFill/>
        </p:spPr>
        <p:txBody>
          <a:bodyPr wrap="none" rtlCol="0">
            <a:spAutoFit/>
          </a:bodyPr>
          <a:lstStyle/>
          <a:p>
            <a:r>
              <a:rPr lang="en-US" sz="1200" dirty="0">
                <a:latin typeface="Lato Light" panose="020F0302020204030203" pitchFamily="34" charset="0"/>
              </a:rPr>
              <a:t>711 Coupler</a:t>
            </a:r>
          </a:p>
        </p:txBody>
      </p:sp>
      <p:cxnSp>
        <p:nvCxnSpPr>
          <p:cNvPr id="65" name="Connector: Elbow 64">
            <a:extLst>
              <a:ext uri="{FF2B5EF4-FFF2-40B4-BE49-F238E27FC236}">
                <a16:creationId xmlns:a16="http://schemas.microsoft.com/office/drawing/2014/main" id="{3864ACE1-454E-46B7-8991-3FC66EE64382}"/>
              </a:ext>
            </a:extLst>
          </p:cNvPr>
          <p:cNvCxnSpPr>
            <a:cxnSpLocks/>
            <a:stCxn id="42" idx="2"/>
          </p:cNvCxnSpPr>
          <p:nvPr/>
        </p:nvCxnSpPr>
        <p:spPr>
          <a:xfrm rot="5400000">
            <a:off x="5296607" y="1108038"/>
            <a:ext cx="1272508" cy="89292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88B2136B-BB52-4937-BB18-731DC43016B7}"/>
              </a:ext>
            </a:extLst>
          </p:cNvPr>
          <p:cNvSpPr txBox="1"/>
          <p:nvPr/>
        </p:nvSpPr>
        <p:spPr>
          <a:xfrm>
            <a:off x="2484864" y="3181350"/>
            <a:ext cx="519694" cy="276999"/>
          </a:xfrm>
          <a:prstGeom prst="rect">
            <a:avLst/>
          </a:prstGeom>
          <a:noFill/>
        </p:spPr>
        <p:txBody>
          <a:bodyPr wrap="none" rtlCol="0">
            <a:spAutoFit/>
          </a:bodyPr>
          <a:lstStyle/>
          <a:p>
            <a:r>
              <a:rPr lang="en-US" sz="1200" dirty="0">
                <a:latin typeface="Lato Light" panose="020F0302020204030203" pitchFamily="34" charset="0"/>
              </a:rPr>
              <a:t>Tube</a:t>
            </a:r>
          </a:p>
        </p:txBody>
      </p:sp>
      <p:cxnSp>
        <p:nvCxnSpPr>
          <p:cNvPr id="79" name="Straight Connector 78">
            <a:extLst>
              <a:ext uri="{FF2B5EF4-FFF2-40B4-BE49-F238E27FC236}">
                <a16:creationId xmlns:a16="http://schemas.microsoft.com/office/drawing/2014/main" id="{A8D94FBC-55A2-4210-9361-0E1ECE54E2DE}"/>
              </a:ext>
            </a:extLst>
          </p:cNvPr>
          <p:cNvCxnSpPr/>
          <p:nvPr/>
        </p:nvCxnSpPr>
        <p:spPr>
          <a:xfrm>
            <a:off x="2743200" y="2495550"/>
            <a:ext cx="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298F72AA-4D1D-4FEC-8914-DADAC6375402}"/>
              </a:ext>
            </a:extLst>
          </p:cNvPr>
          <p:cNvSpPr txBox="1"/>
          <p:nvPr/>
        </p:nvSpPr>
        <p:spPr>
          <a:xfrm>
            <a:off x="628650" y="1622015"/>
            <a:ext cx="1716033" cy="646331"/>
          </a:xfrm>
          <a:prstGeom prst="rect">
            <a:avLst/>
          </a:prstGeom>
          <a:noFill/>
        </p:spPr>
        <p:txBody>
          <a:bodyPr wrap="square" rtlCol="0">
            <a:spAutoFit/>
          </a:bodyPr>
          <a:lstStyle/>
          <a:p>
            <a:r>
              <a:rPr lang="en-US" sz="1200" dirty="0">
                <a:latin typeface="Lato Light" panose="020F0302020204030203" pitchFamily="34" charset="0"/>
              </a:rPr>
              <a:t>Port 1:</a:t>
            </a:r>
          </a:p>
          <a:p>
            <a:r>
              <a:rPr lang="en-US" sz="1200" dirty="0">
                <a:latin typeface="Lato Light" panose="020F0302020204030203" pitchFamily="34" charset="0"/>
              </a:rPr>
              <a:t>Typical connection to device being tested</a:t>
            </a:r>
          </a:p>
        </p:txBody>
      </p:sp>
      <p:sp>
        <p:nvSpPr>
          <p:cNvPr id="82" name="TextBox 81">
            <a:extLst>
              <a:ext uri="{FF2B5EF4-FFF2-40B4-BE49-F238E27FC236}">
                <a16:creationId xmlns:a16="http://schemas.microsoft.com/office/drawing/2014/main" id="{0BAA2310-E468-4271-95EA-B1D8879EB52C}"/>
              </a:ext>
            </a:extLst>
          </p:cNvPr>
          <p:cNvSpPr txBox="1"/>
          <p:nvPr/>
        </p:nvSpPr>
        <p:spPr>
          <a:xfrm>
            <a:off x="6629400" y="3181350"/>
            <a:ext cx="1846317" cy="646331"/>
          </a:xfrm>
          <a:prstGeom prst="rect">
            <a:avLst/>
          </a:prstGeom>
          <a:noFill/>
        </p:spPr>
        <p:txBody>
          <a:bodyPr wrap="square" rtlCol="0">
            <a:spAutoFit/>
          </a:bodyPr>
          <a:lstStyle/>
          <a:p>
            <a:r>
              <a:rPr lang="en-US" sz="1200" dirty="0">
                <a:latin typeface="Lato Light" panose="020F0302020204030203" pitchFamily="34" charset="0"/>
              </a:rPr>
              <a:t>Port 2:</a:t>
            </a:r>
          </a:p>
          <a:p>
            <a:r>
              <a:rPr lang="en-US" sz="1200" dirty="0">
                <a:latin typeface="Lato Light" panose="020F0302020204030203" pitchFamily="34" charset="0"/>
              </a:rPr>
              <a:t>Location of measurement microphone</a:t>
            </a:r>
          </a:p>
        </p:txBody>
      </p:sp>
      <p:cxnSp>
        <p:nvCxnSpPr>
          <p:cNvPr id="84" name="Connector: Elbow 83">
            <a:extLst>
              <a:ext uri="{FF2B5EF4-FFF2-40B4-BE49-F238E27FC236}">
                <a16:creationId xmlns:a16="http://schemas.microsoft.com/office/drawing/2014/main" id="{2813A6F5-7009-43F8-89FC-1C268434E63F}"/>
              </a:ext>
            </a:extLst>
          </p:cNvPr>
          <p:cNvCxnSpPr>
            <a:stCxn id="81" idx="2"/>
          </p:cNvCxnSpPr>
          <p:nvPr/>
        </p:nvCxnSpPr>
        <p:spPr>
          <a:xfrm rot="16200000" flipH="1">
            <a:off x="1848931" y="1906081"/>
            <a:ext cx="227204" cy="95173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93619D0C-B8A3-469C-BCCA-191A14B39799}"/>
              </a:ext>
            </a:extLst>
          </p:cNvPr>
          <p:cNvCxnSpPr>
            <a:stCxn id="82" idx="0"/>
          </p:cNvCxnSpPr>
          <p:nvPr/>
        </p:nvCxnSpPr>
        <p:spPr>
          <a:xfrm rot="16200000" flipV="1">
            <a:off x="6519480" y="2148270"/>
            <a:ext cx="685800" cy="138035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87" name="Right Brace 86">
            <a:extLst>
              <a:ext uri="{FF2B5EF4-FFF2-40B4-BE49-F238E27FC236}">
                <a16:creationId xmlns:a16="http://schemas.microsoft.com/office/drawing/2014/main" id="{2144DED1-C93D-4713-B7DC-C3E8B20056C4}"/>
              </a:ext>
            </a:extLst>
          </p:cNvPr>
          <p:cNvSpPr/>
          <p:nvPr/>
        </p:nvSpPr>
        <p:spPr>
          <a:xfrm rot="5400000">
            <a:off x="4192403" y="2341747"/>
            <a:ext cx="225793" cy="3733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TextBox 88">
            <a:extLst>
              <a:ext uri="{FF2B5EF4-FFF2-40B4-BE49-F238E27FC236}">
                <a16:creationId xmlns:a16="http://schemas.microsoft.com/office/drawing/2014/main" id="{D621A80E-A466-4177-AA8B-D71D9188F2FD}"/>
              </a:ext>
            </a:extLst>
          </p:cNvPr>
          <p:cNvSpPr txBox="1"/>
          <p:nvPr/>
        </p:nvSpPr>
        <p:spPr>
          <a:xfrm>
            <a:off x="2853619" y="4334525"/>
            <a:ext cx="2903359" cy="276999"/>
          </a:xfrm>
          <a:prstGeom prst="rect">
            <a:avLst/>
          </a:prstGeom>
          <a:noFill/>
        </p:spPr>
        <p:txBody>
          <a:bodyPr wrap="none" rtlCol="0">
            <a:spAutoFit/>
          </a:bodyPr>
          <a:lstStyle/>
          <a:p>
            <a:r>
              <a:rPr lang="en-US" sz="1200" dirty="0">
                <a:latin typeface="Lato Light" panose="020F0302020204030203" pitchFamily="34" charset="0"/>
              </a:rPr>
              <a:t>Compute transfer matrix </a:t>
            </a:r>
            <a:r>
              <a:rPr lang="en-US" sz="1200" dirty="0" err="1">
                <a:latin typeface="Lato Light" panose="020F0302020204030203" pitchFamily="34" charset="0"/>
              </a:rPr>
              <a:t>T</a:t>
            </a:r>
            <a:r>
              <a:rPr lang="en-US" sz="1200" baseline="-25000" dirty="0" err="1">
                <a:latin typeface="Lato Light" panose="020F0302020204030203" pitchFamily="34" charset="0"/>
              </a:rPr>
              <a:t>ij</a:t>
            </a:r>
            <a:r>
              <a:rPr lang="en-US" sz="1200" dirty="0">
                <a:latin typeface="Lato Light" panose="020F0302020204030203" pitchFamily="34" charset="0"/>
              </a:rPr>
              <a:t> of the system</a:t>
            </a:r>
          </a:p>
        </p:txBody>
      </p:sp>
    </p:spTree>
    <p:extLst>
      <p:ext uri="{BB962C8B-B14F-4D97-AF65-F5344CB8AC3E}">
        <p14:creationId xmlns:p14="http://schemas.microsoft.com/office/powerpoint/2010/main" val="384532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Implementation</a:t>
            </a:r>
          </a:p>
        </p:txBody>
      </p:sp>
      <p:sp>
        <p:nvSpPr>
          <p:cNvPr id="3" name="Content Placeholder 2"/>
          <p:cNvSpPr>
            <a:spLocks noGrp="1"/>
          </p:cNvSpPr>
          <p:nvPr>
            <p:ph sz="half" idx="10"/>
          </p:nvPr>
        </p:nvSpPr>
        <p:spPr/>
        <p:txBody>
          <a:bodyPr>
            <a:normAutofit/>
          </a:bodyPr>
          <a:lstStyle/>
          <a:p>
            <a:r>
              <a:rPr lang="en-US" dirty="0"/>
              <a:t>Activate port sweep</a:t>
            </a:r>
          </a:p>
          <a:p>
            <a:r>
              <a:rPr lang="en-US" dirty="0"/>
              <a:t>Narrow region acoustics</a:t>
            </a:r>
          </a:p>
          <a:p>
            <a:pPr lvl="1"/>
            <a:r>
              <a:rPr lang="en-US" dirty="0"/>
              <a:t>Homogenized thermoviscous losses in slits and tube</a:t>
            </a:r>
          </a:p>
          <a:p>
            <a:r>
              <a:rPr lang="en-US" dirty="0"/>
              <a:t>Port conditions</a:t>
            </a:r>
          </a:p>
          <a:p>
            <a:r>
              <a:rPr lang="en-US" dirty="0"/>
              <a:t>Evaluate real and imaginary part of </a:t>
            </a:r>
            <a:r>
              <a:rPr lang="en-US" dirty="0" err="1"/>
              <a:t>T</a:t>
            </a:r>
            <a:r>
              <a:rPr lang="en-US" baseline="-25000" dirty="0" err="1"/>
              <a:t>ij</a:t>
            </a:r>
            <a:r>
              <a:rPr lang="en-US" dirty="0"/>
              <a:t> for export to a text file</a:t>
            </a:r>
          </a:p>
        </p:txBody>
      </p:sp>
      <p:sp>
        <p:nvSpPr>
          <p:cNvPr id="6" name="Rectangle 5">
            <a:extLst>
              <a:ext uri="{FF2B5EF4-FFF2-40B4-BE49-F238E27FC236}">
                <a16:creationId xmlns:a16="http://schemas.microsoft.com/office/drawing/2014/main" id="{1BBCBF25-205E-4442-94E9-3173E877948D}"/>
              </a:ext>
            </a:extLst>
          </p:cNvPr>
          <p:cNvSpPr/>
          <p:nvPr/>
        </p:nvSpPr>
        <p:spPr>
          <a:xfrm>
            <a:off x="4571999" y="514350"/>
            <a:ext cx="1752601" cy="413385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D07AC9A6-9EB0-4736-A4A0-776328809525}"/>
              </a:ext>
            </a:extLst>
          </p:cNvPr>
          <p:cNvPicPr>
            <a:picLocks noChangeAspect="1"/>
          </p:cNvPicPr>
          <p:nvPr/>
        </p:nvPicPr>
        <p:blipFill>
          <a:blip r:embed="rId3"/>
          <a:stretch>
            <a:fillRect/>
          </a:stretch>
        </p:blipFill>
        <p:spPr>
          <a:xfrm>
            <a:off x="7082058" y="2473675"/>
            <a:ext cx="1427990" cy="1354445"/>
          </a:xfrm>
          <a:prstGeom prst="rect">
            <a:avLst/>
          </a:prstGeom>
        </p:spPr>
      </p:pic>
      <p:pic>
        <p:nvPicPr>
          <p:cNvPr id="16" name="Picture 15">
            <a:extLst>
              <a:ext uri="{FF2B5EF4-FFF2-40B4-BE49-F238E27FC236}">
                <a16:creationId xmlns:a16="http://schemas.microsoft.com/office/drawing/2014/main" id="{82B7F402-E2BE-457F-BEE8-9D5DBD792108}"/>
              </a:ext>
            </a:extLst>
          </p:cNvPr>
          <p:cNvPicPr>
            <a:picLocks noChangeAspect="1"/>
          </p:cNvPicPr>
          <p:nvPr/>
        </p:nvPicPr>
        <p:blipFill>
          <a:blip r:embed="rId4"/>
          <a:stretch>
            <a:fillRect/>
          </a:stretch>
        </p:blipFill>
        <p:spPr>
          <a:xfrm>
            <a:off x="7090081" y="666750"/>
            <a:ext cx="1427988" cy="1354444"/>
          </a:xfrm>
          <a:prstGeom prst="rect">
            <a:avLst/>
          </a:prstGeom>
        </p:spPr>
      </p:pic>
      <p:pic>
        <p:nvPicPr>
          <p:cNvPr id="7" name="Picture 6">
            <a:extLst>
              <a:ext uri="{FF2B5EF4-FFF2-40B4-BE49-F238E27FC236}">
                <a16:creationId xmlns:a16="http://schemas.microsoft.com/office/drawing/2014/main" id="{E0B4E2A5-1ABC-4204-8B13-9F7C8B5649C9}"/>
              </a:ext>
            </a:extLst>
          </p:cNvPr>
          <p:cNvPicPr>
            <a:picLocks noChangeAspect="1"/>
          </p:cNvPicPr>
          <p:nvPr/>
        </p:nvPicPr>
        <p:blipFill>
          <a:blip r:embed="rId5"/>
          <a:stretch>
            <a:fillRect/>
          </a:stretch>
        </p:blipFill>
        <p:spPr>
          <a:xfrm>
            <a:off x="4077676" y="318156"/>
            <a:ext cx="2170724" cy="4606328"/>
          </a:xfrm>
          <a:prstGeom prst="rect">
            <a:avLst/>
          </a:prstGeom>
        </p:spPr>
      </p:pic>
      <p:cxnSp>
        <p:nvCxnSpPr>
          <p:cNvPr id="18" name="Connector: Elbow 17">
            <a:extLst>
              <a:ext uri="{FF2B5EF4-FFF2-40B4-BE49-F238E27FC236}">
                <a16:creationId xmlns:a16="http://schemas.microsoft.com/office/drawing/2014/main" id="{75286ADA-2111-42F6-BA24-08805DB11A59}"/>
              </a:ext>
            </a:extLst>
          </p:cNvPr>
          <p:cNvCxnSpPr>
            <a:cxnSpLocks/>
            <a:endCxn id="16" idx="1"/>
          </p:cNvCxnSpPr>
          <p:nvPr/>
        </p:nvCxnSpPr>
        <p:spPr>
          <a:xfrm flipV="1">
            <a:off x="5723024" y="1343972"/>
            <a:ext cx="1367057" cy="53490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3523BF22-1A6E-45F7-BAC9-9780F9C5F390}"/>
              </a:ext>
            </a:extLst>
          </p:cNvPr>
          <p:cNvCxnSpPr>
            <a:cxnSpLocks/>
          </p:cNvCxnSpPr>
          <p:nvPr/>
        </p:nvCxnSpPr>
        <p:spPr>
          <a:xfrm>
            <a:off x="5029200" y="2343150"/>
            <a:ext cx="2037990" cy="74827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01B3D1CE-F8FD-45E6-AB89-0080B96D0589}"/>
              </a:ext>
            </a:extLst>
          </p:cNvPr>
          <p:cNvCxnSpPr>
            <a:cxnSpLocks/>
          </p:cNvCxnSpPr>
          <p:nvPr/>
        </p:nvCxnSpPr>
        <p:spPr>
          <a:xfrm>
            <a:off x="3161370" y="3378354"/>
            <a:ext cx="1175901" cy="117459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3F32B581-069B-446B-98BB-CB14421A9A3B}"/>
              </a:ext>
            </a:extLst>
          </p:cNvPr>
          <p:cNvCxnSpPr>
            <a:cxnSpLocks/>
          </p:cNvCxnSpPr>
          <p:nvPr/>
        </p:nvCxnSpPr>
        <p:spPr>
          <a:xfrm flipV="1">
            <a:off x="2514600" y="1428750"/>
            <a:ext cx="1676400" cy="295642"/>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458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Results</a:t>
            </a:r>
          </a:p>
        </p:txBody>
      </p:sp>
      <p:sp>
        <p:nvSpPr>
          <p:cNvPr id="3" name="Content Placeholder 2"/>
          <p:cNvSpPr>
            <a:spLocks noGrp="1"/>
          </p:cNvSpPr>
          <p:nvPr>
            <p:ph sz="half" idx="10"/>
          </p:nvPr>
        </p:nvSpPr>
        <p:spPr/>
        <p:txBody>
          <a:bodyPr>
            <a:normAutofit/>
          </a:bodyPr>
          <a:lstStyle/>
          <a:p>
            <a:r>
              <a:rPr lang="en-US" dirty="0"/>
              <a:t>The real and imaginary part of the four transfer matrix elements are computed and exported.</a:t>
            </a:r>
          </a:p>
        </p:txBody>
      </p:sp>
      <p:sp>
        <p:nvSpPr>
          <p:cNvPr id="5" name="TextBox 4">
            <a:extLst>
              <a:ext uri="{FF2B5EF4-FFF2-40B4-BE49-F238E27FC236}">
                <a16:creationId xmlns:a16="http://schemas.microsoft.com/office/drawing/2014/main" id="{99A68413-634A-4677-B821-202C5C07741B}"/>
              </a:ext>
            </a:extLst>
          </p:cNvPr>
          <p:cNvSpPr txBox="1"/>
          <p:nvPr/>
        </p:nvSpPr>
        <p:spPr>
          <a:xfrm>
            <a:off x="4684505" y="3943350"/>
            <a:ext cx="35814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Plot of the real and imaginary part of T</a:t>
            </a:r>
            <a:r>
              <a:rPr lang="en-US" sz="800" b="1" i="1" baseline="-25000" dirty="0">
                <a:solidFill>
                  <a:srgbClr val="3B81B7"/>
                </a:solidFill>
                <a:latin typeface="Lato" panose="020F0502020204030203" pitchFamily="34" charset="77"/>
              </a:rPr>
              <a:t>12</a:t>
            </a:r>
          </a:p>
        </p:txBody>
      </p:sp>
      <p:pic>
        <p:nvPicPr>
          <p:cNvPr id="6" name="Picture 5">
            <a:extLst>
              <a:ext uri="{FF2B5EF4-FFF2-40B4-BE49-F238E27FC236}">
                <a16:creationId xmlns:a16="http://schemas.microsoft.com/office/drawing/2014/main" id="{4C6CC42B-A685-4D60-ADFA-D11BEDAC835C}"/>
              </a:ext>
            </a:extLst>
          </p:cNvPr>
          <p:cNvPicPr>
            <a:picLocks noChangeAspect="1"/>
          </p:cNvPicPr>
          <p:nvPr/>
        </p:nvPicPr>
        <p:blipFill>
          <a:blip r:embed="rId2"/>
          <a:stretch>
            <a:fillRect/>
          </a:stretch>
        </p:blipFill>
        <p:spPr>
          <a:xfrm>
            <a:off x="4267200" y="666750"/>
            <a:ext cx="3961534" cy="3193708"/>
          </a:xfrm>
          <a:prstGeom prst="rect">
            <a:avLst/>
          </a:prstGeom>
        </p:spPr>
      </p:pic>
    </p:spTree>
    <p:extLst>
      <p:ext uri="{BB962C8B-B14F-4D97-AF65-F5344CB8AC3E}">
        <p14:creationId xmlns:p14="http://schemas.microsoft.com/office/powerpoint/2010/main" val="3825589993"/>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A49447-083C-5441-83E1-DC6CE2F4F96C}" vid="{BC03C017-C680-8241-AA26-6D12BD0AD6A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10935</TotalTime>
  <Words>240</Words>
  <Application>Microsoft Office PowerPoint</Application>
  <PresentationFormat>On-screen Show (16:9)</PresentationFormat>
  <Paragraphs>28</Paragraphs>
  <Slides>5</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vt:i4>
      </vt:variant>
    </vt:vector>
  </HeadingPairs>
  <TitlesOfParts>
    <vt:vector size="14" baseType="lpstr">
      <vt:lpstr>Lato Light</vt:lpstr>
      <vt:lpstr>Lato Black</vt:lpstr>
      <vt:lpstr>Calibri</vt:lpstr>
      <vt:lpstr>Arial</vt:lpstr>
      <vt:lpstr>Lato</vt:lpstr>
      <vt:lpstr>Wingdings</vt:lpstr>
      <vt:lpstr>2_comsol-slide-template-NEW</vt:lpstr>
      <vt:lpstr>comsol-slide-template-NEW</vt:lpstr>
      <vt:lpstr>COMSOL</vt:lpstr>
      <vt:lpstr>Transfer Matrix of a Tube and Coupler Measurement Setup</vt:lpstr>
      <vt:lpstr>Background</vt:lpstr>
      <vt:lpstr>Model Definition</vt:lpstr>
      <vt:lpstr>Implementation</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Elin Svensson</cp:lastModifiedBy>
  <cp:revision>69</cp:revision>
  <dcterms:created xsi:type="dcterms:W3CDTF">2006-08-16T00:00:00Z</dcterms:created>
  <dcterms:modified xsi:type="dcterms:W3CDTF">2024-10-10T08:04:06Z</dcterms:modified>
</cp:coreProperties>
</file>