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9"/>
  </p:notesMasterIdLst>
  <p:sldIdLst>
    <p:sldId id="257" r:id="rId2"/>
    <p:sldId id="258" r:id="rId3"/>
    <p:sldId id="271" r:id="rId4"/>
    <p:sldId id="278" r:id="rId5"/>
    <p:sldId id="279" r:id="rId6"/>
    <p:sldId id="280" r:id="rId7"/>
    <p:sldId id="281" r:id="rId8"/>
  </p:sldIdLst>
  <p:sldSz cx="9144000" cy="5143500" type="screen16x9"/>
  <p:notesSz cx="6858000" cy="9144000"/>
  <p:embeddedFontLst>
    <p:embeddedFont>
      <p:font typeface="Calibri" panose="020F0502020204030204" pitchFamily="34" charset="0"/>
      <p:regular r:id="rId10"/>
      <p:bold r:id="rId11"/>
      <p:italic r:id="rId12"/>
      <p:boldItalic r:id="rId13"/>
    </p:embeddedFont>
    <p:embeddedFont>
      <p:font typeface="Lato" panose="020F0502020204030203" pitchFamily="34" charset="0"/>
      <p:regular r:id="rId14"/>
      <p:bold r:id="rId15"/>
      <p:italic r:id="rId16"/>
      <p:boldItalic r:id="rId17"/>
    </p:embeddedFont>
    <p:embeddedFont>
      <p:font typeface="Lato Black" panose="020F0A02020204030203" pitchFamily="34" charset="0"/>
      <p:bold r:id="rId18"/>
      <p:italic r:id="rId19"/>
      <p:boldItalic r:id="rId20"/>
    </p:embeddedFont>
    <p:embeddedFont>
      <p:font typeface="Lato Light" panose="020F0302020204030203"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0" autoAdjust="0"/>
    <p:restoredTop sz="94660"/>
  </p:normalViewPr>
  <p:slideViewPr>
    <p:cSldViewPr snapToGrid="0">
      <p:cViewPr varScale="1">
        <p:scale>
          <a:sx n="153" d="100"/>
          <a:sy n="153" d="100"/>
        </p:scale>
        <p:origin x="108" y="744"/>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presProps" Target="presProp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62D526-467A-4737-B33C-E58FFBF4577A}" type="datetimeFigureOut">
              <a:rPr lang="en-US" smtClean="0"/>
              <a:t>10/7/2024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ECC94D-F64A-48A8-8EF3-D2C83FB3E6AA}" type="slidenum">
              <a:rPr lang="en-US" smtClean="0"/>
              <a:t>‹#›</a:t>
            </a:fld>
            <a:endParaRPr lang="en-US"/>
          </a:p>
        </p:txBody>
      </p:sp>
    </p:spTree>
    <p:extLst>
      <p:ext uri="{BB962C8B-B14F-4D97-AF65-F5344CB8AC3E}">
        <p14:creationId xmlns:p14="http://schemas.microsoft.com/office/powerpoint/2010/main" val="2553264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dirty="0"/>
          </a:p>
        </p:txBody>
      </p:sp>
    </p:spTree>
    <p:extLst>
      <p:ext uri="{BB962C8B-B14F-4D97-AF65-F5344CB8AC3E}">
        <p14:creationId xmlns:p14="http://schemas.microsoft.com/office/powerpoint/2010/main" val="281971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dirty="0"/>
          </a:p>
        </p:txBody>
      </p:sp>
    </p:spTree>
    <p:extLst>
      <p:ext uri="{BB962C8B-B14F-4D97-AF65-F5344CB8AC3E}">
        <p14:creationId xmlns:p14="http://schemas.microsoft.com/office/powerpoint/2010/main" val="3917487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851635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21082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3.png"/><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www.comsol.com/zmags/multiphysics-simulation-2018" TargetMode="External"/><Relationship Id="rId2" Type="http://schemas.openxmlformats.org/officeDocument/2006/relationships/hyperlink" Target="http://www.comsol.com/paper/7227"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BEB3EF0-AC74-4EE5-8AC2-4FFB91BBF0B6}"/>
              </a:ext>
            </a:extLst>
          </p:cNvPr>
          <p:cNvPicPr>
            <a:picLocks noChangeAspect="1"/>
          </p:cNvPicPr>
          <p:nvPr/>
        </p:nvPicPr>
        <p:blipFill>
          <a:blip r:embed="rId3"/>
          <a:stretch>
            <a:fillRect/>
          </a:stretch>
        </p:blipFill>
        <p:spPr>
          <a:xfrm>
            <a:off x="4315217" y="-46697"/>
            <a:ext cx="4994753" cy="3746064"/>
          </a:xfrm>
          <a:prstGeom prst="rect">
            <a:avLst/>
          </a:prstGeom>
        </p:spPr>
      </p:pic>
      <p:sp>
        <p:nvSpPr>
          <p:cNvPr id="4" name="Title 3"/>
          <p:cNvSpPr>
            <a:spLocks noGrp="1"/>
          </p:cNvSpPr>
          <p:nvPr>
            <p:ph type="title"/>
          </p:nvPr>
        </p:nvSpPr>
        <p:spPr>
          <a:xfrm>
            <a:off x="623888" y="1651000"/>
            <a:ext cx="8062912" cy="2139950"/>
          </a:xfrm>
        </p:spPr>
        <p:txBody>
          <a:bodyPr/>
          <a:lstStyle/>
          <a:p>
            <a:r>
              <a:rPr lang="en-US" dirty="0"/>
              <a:t>Head and Torso</a:t>
            </a:r>
            <a:br>
              <a:rPr lang="en-US" dirty="0"/>
            </a:br>
            <a:r>
              <a:rPr lang="en-US" dirty="0"/>
              <a:t>Simulator Acoustics</a:t>
            </a:r>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pic>
        <p:nvPicPr>
          <p:cNvPr id="18" name="Picture 4"/>
          <p:cNvPicPr>
            <a:picLocks noGrp="1" noChangeAspect="1" noChangeArrowheads="1"/>
          </p:cNvPicPr>
          <p:nvPr>
            <p:ph sz="quarter" idx="11"/>
          </p:nvPr>
        </p:nvPicPr>
        <p:blipFill>
          <a:blip r:embed="rId3"/>
          <a:stretch>
            <a:fillRect/>
          </a:stretch>
        </p:blipFill>
        <p:spPr bwMode="auto">
          <a:xfrm>
            <a:off x="5770563" y="1131647"/>
            <a:ext cx="4226774" cy="317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half" idx="10"/>
          </p:nvPr>
        </p:nvSpPr>
        <p:spPr/>
        <p:txBody>
          <a:bodyPr>
            <a:normAutofit fontScale="92500" lnSpcReduction="10000"/>
          </a:bodyPr>
          <a:lstStyle/>
          <a:p>
            <a:pPr>
              <a:lnSpc>
                <a:spcPct val="120000"/>
              </a:lnSpc>
            </a:pPr>
            <a:r>
              <a:rPr lang="en-US" dirty="0"/>
              <a:t>The human body plays a major role in transforming acoustic signals from the free field (away from the head) to the eardrum (the human microphone)</a:t>
            </a:r>
          </a:p>
          <a:p>
            <a:pPr>
              <a:lnSpc>
                <a:spcPct val="120000"/>
              </a:lnSpc>
            </a:pPr>
            <a:r>
              <a:rPr lang="en-US" dirty="0"/>
              <a:t>In order to generate standardized measurements for hearing aids, mobile phones, and headphones, different standard shapes representing the human head and torso have been developed by test equipment manufacturers</a:t>
            </a:r>
          </a:p>
          <a:p>
            <a:pPr>
              <a:lnSpc>
                <a:spcPct val="120000"/>
              </a:lnSpc>
            </a:pPr>
            <a:r>
              <a:rPr lang="en-US" dirty="0"/>
              <a:t>This model presents a generic head and torso simulator and showcases some of the postprocessing methods, like the head-related transfer function (HRTF) or the mouth-to-ear transfer function</a:t>
            </a:r>
          </a:p>
          <a:p>
            <a:pPr>
              <a:lnSpc>
                <a:spcPct val="120000"/>
              </a:lnSpc>
            </a:pPr>
            <a:r>
              <a:rPr lang="en-US" dirty="0"/>
              <a:t>The effects of the head, torso, concha, pinna, and ear on the pressure level gain at the eardrum is discussed in Ref. 1</a:t>
            </a:r>
          </a:p>
        </p:txBody>
      </p:sp>
    </p:spTree>
    <p:extLst>
      <p:ext uri="{BB962C8B-B14F-4D97-AF65-F5344CB8AC3E}">
        <p14:creationId xmlns:p14="http://schemas.microsoft.com/office/powerpoint/2010/main" val="1906927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rallelogram 3"/>
          <p:cNvSpPr/>
          <p:nvPr/>
        </p:nvSpPr>
        <p:spPr>
          <a:xfrm rot="1355433">
            <a:off x="6466872" y="3000144"/>
            <a:ext cx="2428325" cy="1054238"/>
          </a:xfrm>
          <a:prstGeom prst="parallelogram">
            <a:avLst>
              <a:gd name="adj" fmla="val 119823"/>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A4C1D0E7-DE66-49E4-8361-80C03666D0CA}"/>
              </a:ext>
            </a:extLst>
          </p:cNvPr>
          <p:cNvSpPr>
            <a:spLocks noGrp="1"/>
          </p:cNvSpPr>
          <p:nvPr>
            <p:ph type="title"/>
          </p:nvPr>
        </p:nvSpPr>
        <p:spPr/>
        <p:txBody>
          <a:bodyPr/>
          <a:lstStyle/>
          <a:p>
            <a:r>
              <a:rPr lang="en-US" dirty="0"/>
              <a:t>Model Definition</a:t>
            </a:r>
          </a:p>
        </p:txBody>
      </p:sp>
      <p:pic>
        <p:nvPicPr>
          <p:cNvPr id="1028" name="Picture 4"/>
          <p:cNvPicPr>
            <a:picLocks noGrp="1" noChangeAspect="1" noChangeArrowheads="1"/>
          </p:cNvPicPr>
          <p:nvPr>
            <p:ph sz="quarter" idx="1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970733" y="1469075"/>
            <a:ext cx="1377864" cy="2353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a:extLst>
              <a:ext uri="{FF2B5EF4-FFF2-40B4-BE49-F238E27FC236}">
                <a16:creationId xmlns:a16="http://schemas.microsoft.com/office/drawing/2014/main" id="{CFE246AE-C8DB-4FE8-8F1B-61AB24F95BE5}"/>
              </a:ext>
            </a:extLst>
          </p:cNvPr>
          <p:cNvSpPr>
            <a:spLocks noGrp="1"/>
          </p:cNvSpPr>
          <p:nvPr>
            <p:ph sz="half" idx="10"/>
          </p:nvPr>
        </p:nvSpPr>
        <p:spPr>
          <a:xfrm>
            <a:off x="457200" y="1619249"/>
            <a:ext cx="5313362" cy="3303479"/>
          </a:xfrm>
        </p:spPr>
        <p:txBody>
          <a:bodyPr>
            <a:noAutofit/>
          </a:bodyPr>
          <a:lstStyle/>
          <a:p>
            <a:pPr>
              <a:lnSpc>
                <a:spcPct val="120000"/>
              </a:lnSpc>
            </a:pPr>
            <a:r>
              <a:rPr lang="en-US" sz="1300" dirty="0"/>
              <a:t>The head and torso simulator, or manikin geometry, is a  generic geometry representing the main features of the human body contributing to the acoustic response of the body. The ear geometry is based on a 3D scan of an actual human head/ear.</a:t>
            </a:r>
          </a:p>
          <a:p>
            <a:pPr>
              <a:lnSpc>
                <a:spcPct val="120000"/>
              </a:lnSpc>
            </a:pPr>
            <a:r>
              <a:rPr lang="en-US" sz="1300" dirty="0"/>
              <a:t>The model uses the </a:t>
            </a:r>
            <a:r>
              <a:rPr lang="en-US" sz="1300" i="1" dirty="0"/>
              <a:t>Pressure Acoustics, Boundary Elements</a:t>
            </a:r>
            <a:r>
              <a:rPr lang="en-US" sz="1300" dirty="0"/>
              <a:t> physics interface to study the acoustic field in the half space domain exterior to the manikin. An infinite sound hard boundary is located at the bottom of the manikin. This can be removed to model a full space response.</a:t>
            </a:r>
          </a:p>
          <a:p>
            <a:pPr>
              <a:lnSpc>
                <a:spcPct val="120000"/>
              </a:lnSpc>
            </a:pPr>
            <a:r>
              <a:rPr lang="en-US" sz="1300" dirty="0"/>
              <a:t>The ear canal is represented in the model using an impedance condition. The built-in </a:t>
            </a:r>
            <a:r>
              <a:rPr lang="en-US" sz="1300" i="1" dirty="0"/>
              <a:t>Physiological</a:t>
            </a:r>
            <a:r>
              <a:rPr lang="en-US" sz="1300" dirty="0"/>
              <a:t> impedance model</a:t>
            </a:r>
            <a:r>
              <a:rPr lang="en-US" sz="1300" i="1" dirty="0"/>
              <a:t>, Human ear without pinna </a:t>
            </a:r>
            <a:r>
              <a:rPr lang="en-US" sz="1300" dirty="0"/>
              <a:t>option, is used.</a:t>
            </a:r>
          </a:p>
        </p:txBody>
      </p:sp>
    </p:spTree>
    <p:extLst>
      <p:ext uri="{BB962C8B-B14F-4D97-AF65-F5344CB8AC3E}">
        <p14:creationId xmlns:p14="http://schemas.microsoft.com/office/powerpoint/2010/main" val="3473375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a-DK" dirty="0"/>
              <a:t>Study: Incident Wave Analysis</a:t>
            </a:r>
            <a:endParaRPr lang="en-GB" dirty="0"/>
          </a:p>
        </p:txBody>
      </p:sp>
      <p:pic>
        <p:nvPicPr>
          <p:cNvPr id="12" name="Content Placeholder 11">
            <a:extLst>
              <a:ext uri="{FF2B5EF4-FFF2-40B4-BE49-F238E27FC236}">
                <a16:creationId xmlns:a16="http://schemas.microsoft.com/office/drawing/2014/main" id="{9E880007-88CF-4C1D-A51D-BDBF69BF2B90}"/>
              </a:ext>
            </a:extLst>
          </p:cNvPr>
          <p:cNvPicPr>
            <a:picLocks noGrp="1" noChangeAspect="1"/>
          </p:cNvPicPr>
          <p:nvPr>
            <p:ph sz="quarter" idx="11"/>
          </p:nvPr>
        </p:nvPicPr>
        <p:blipFill>
          <a:blip r:embed="rId2"/>
          <a:stretch>
            <a:fillRect/>
          </a:stretch>
        </p:blipFill>
        <p:spPr>
          <a:xfrm>
            <a:off x="4089400" y="1077913"/>
            <a:ext cx="4800600" cy="3600450"/>
          </a:xfrm>
        </p:spPr>
      </p:pic>
      <p:sp>
        <p:nvSpPr>
          <p:cNvPr id="9" name="Content Placeholder 8"/>
          <p:cNvSpPr>
            <a:spLocks noGrp="1"/>
          </p:cNvSpPr>
          <p:nvPr>
            <p:ph sz="half" idx="10"/>
          </p:nvPr>
        </p:nvSpPr>
        <p:spPr/>
        <p:txBody>
          <a:bodyPr>
            <a:normAutofit/>
          </a:bodyPr>
          <a:lstStyle/>
          <a:p>
            <a:endParaRPr lang="en-US" sz="1200" dirty="0"/>
          </a:p>
          <a:p>
            <a:r>
              <a:rPr lang="en-US" sz="1300" dirty="0"/>
              <a:t>In this study, we look at the response of the manikin immersed in a background acoustic field of plane waves</a:t>
            </a:r>
          </a:p>
          <a:p>
            <a:r>
              <a:rPr lang="en-US" sz="1300" dirty="0"/>
              <a:t>It is interesting to see how the manikin starts to create a shadow in the acoustic field as the frequency of the incident waves increases</a:t>
            </a:r>
          </a:p>
          <a:p>
            <a:r>
              <a:rPr lang="en-US" sz="1300" dirty="0"/>
              <a:t>With the infinite sound hard boundary in use, the plane wave direction needs to be in-plane (in the </a:t>
            </a:r>
            <a:r>
              <a:rPr lang="en-US" sz="1300" dirty="0" err="1"/>
              <a:t>xy</a:t>
            </a:r>
            <a:r>
              <a:rPr lang="en-US" sz="1300" dirty="0"/>
              <a:t>-plane)</a:t>
            </a:r>
          </a:p>
          <a:p>
            <a:endParaRPr lang="en-US" dirty="0"/>
          </a:p>
        </p:txBody>
      </p:sp>
    </p:spTree>
    <p:extLst>
      <p:ext uri="{BB962C8B-B14F-4D97-AF65-F5344CB8AC3E}">
        <p14:creationId xmlns:p14="http://schemas.microsoft.com/office/powerpoint/2010/main" val="2675146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19150"/>
            <a:ext cx="3419605" cy="800100"/>
          </a:xfrm>
        </p:spPr>
        <p:txBody>
          <a:bodyPr>
            <a:normAutofit fontScale="90000"/>
          </a:bodyPr>
          <a:lstStyle/>
          <a:p>
            <a:r>
              <a:rPr lang="da-DK" dirty="0"/>
              <a:t>Study: Head-Related Transfer Function (HRTF)</a:t>
            </a:r>
            <a:endParaRPr lang="en-GB" dirty="0"/>
          </a:p>
        </p:txBody>
      </p:sp>
      <p:sp>
        <p:nvSpPr>
          <p:cNvPr id="5" name="Content Placeholder 4">
            <a:extLst>
              <a:ext uri="{FF2B5EF4-FFF2-40B4-BE49-F238E27FC236}">
                <a16:creationId xmlns:a16="http://schemas.microsoft.com/office/drawing/2014/main" id="{6A7B0E6D-AF6B-40A7-81E4-6BE3DF682A8E}"/>
              </a:ext>
            </a:extLst>
          </p:cNvPr>
          <p:cNvSpPr>
            <a:spLocks noGrp="1"/>
          </p:cNvSpPr>
          <p:nvPr>
            <p:ph sz="quarter" idx="11"/>
          </p:nvPr>
        </p:nvSpPr>
        <p:spPr/>
        <p:txBody>
          <a:bodyPr/>
          <a:lstStyle/>
          <a:p>
            <a:r>
              <a:rPr lang="sv-SE" dirty="0"/>
              <a:t> </a:t>
            </a:r>
            <a:endParaRPr lang="en-US" dirty="0"/>
          </a:p>
        </p:txBody>
      </p:sp>
      <p:sp>
        <p:nvSpPr>
          <p:cNvPr id="9" name="Content Placeholder 8"/>
          <p:cNvSpPr>
            <a:spLocks noGrp="1"/>
          </p:cNvSpPr>
          <p:nvPr>
            <p:ph sz="half" idx="10"/>
          </p:nvPr>
        </p:nvSpPr>
        <p:spPr/>
        <p:txBody>
          <a:bodyPr>
            <a:normAutofit fontScale="92500" lnSpcReduction="20000"/>
          </a:bodyPr>
          <a:lstStyle/>
          <a:p>
            <a:pPr>
              <a:lnSpc>
                <a:spcPct val="110000"/>
              </a:lnSpc>
            </a:pPr>
            <a:r>
              <a:rPr lang="en-US" dirty="0"/>
              <a:t>In this study, we impose a velocity at the ear canal entrance to compute the sound pressure level at a circle of radius 1 m around the center of the head of the manikin. </a:t>
            </a:r>
          </a:p>
          <a:p>
            <a:pPr>
              <a:lnSpc>
                <a:spcPct val="110000"/>
              </a:lnSpc>
            </a:pPr>
            <a:r>
              <a:rPr lang="en-US" dirty="0"/>
              <a:t>The response in this circle is normalized to the sound pressure level at 1 meter exactly in front of the manikin head.</a:t>
            </a:r>
          </a:p>
          <a:p>
            <a:pPr>
              <a:lnSpc>
                <a:spcPct val="110000"/>
              </a:lnSpc>
            </a:pPr>
            <a:r>
              <a:rPr lang="en-US" dirty="0"/>
              <a:t>It is interesting to note how the HRTF starts to show more complex patterns as the frequency increases. This is where the wavelength becomes comparable to various geometric features. See Ref. 3 and 4.</a:t>
            </a:r>
          </a:p>
          <a:p>
            <a:pPr>
              <a:lnSpc>
                <a:spcPct val="110000"/>
              </a:lnSpc>
            </a:pPr>
            <a:endParaRPr lang="en-US" dirty="0"/>
          </a:p>
        </p:txBody>
      </p:sp>
      <p:pic>
        <p:nvPicPr>
          <p:cNvPr id="2051" name="Picture 3"/>
          <p:cNvPicPr>
            <a:picLocks noChangeAspect="1" noChangeArrowheads="1"/>
          </p:cNvPicPr>
          <p:nvPr/>
        </p:nvPicPr>
        <p:blipFill>
          <a:blip r:embed="rId2"/>
          <a:stretch>
            <a:fillRect/>
          </a:stretch>
        </p:blipFill>
        <p:spPr bwMode="auto">
          <a:xfrm>
            <a:off x="3944735" y="1619250"/>
            <a:ext cx="3840940" cy="2880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24329" y="3641272"/>
            <a:ext cx="1728192" cy="1522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5639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a-DK" dirty="0"/>
              <a:t>Study: Mouth-to-Ear Transfer Function</a:t>
            </a:r>
            <a:endParaRPr lang="en-GB" dirty="0"/>
          </a:p>
        </p:txBody>
      </p:sp>
      <p:sp>
        <p:nvSpPr>
          <p:cNvPr id="2" name="Content Placeholder 1">
            <a:extLst>
              <a:ext uri="{FF2B5EF4-FFF2-40B4-BE49-F238E27FC236}">
                <a16:creationId xmlns:a16="http://schemas.microsoft.com/office/drawing/2014/main" id="{1B83F4BD-FAD1-4A6E-8B46-A861FBAAF1D5}"/>
              </a:ext>
            </a:extLst>
          </p:cNvPr>
          <p:cNvSpPr>
            <a:spLocks noGrp="1"/>
          </p:cNvSpPr>
          <p:nvPr>
            <p:ph sz="quarter" idx="11"/>
          </p:nvPr>
        </p:nvSpPr>
        <p:spPr/>
        <p:txBody>
          <a:bodyPr/>
          <a:lstStyle/>
          <a:p>
            <a:r>
              <a:rPr lang="sv-SE" dirty="0"/>
              <a:t> </a:t>
            </a:r>
            <a:endParaRPr lang="en-US" dirty="0"/>
          </a:p>
        </p:txBody>
      </p:sp>
      <p:sp>
        <p:nvSpPr>
          <p:cNvPr id="9" name="Content Placeholder 8"/>
          <p:cNvSpPr>
            <a:spLocks noGrp="1"/>
          </p:cNvSpPr>
          <p:nvPr>
            <p:ph sz="half" idx="10"/>
          </p:nvPr>
        </p:nvSpPr>
        <p:spPr/>
        <p:txBody>
          <a:bodyPr>
            <a:normAutofit/>
          </a:bodyPr>
          <a:lstStyle/>
          <a:p>
            <a:endParaRPr lang="en-US" sz="1300" dirty="0"/>
          </a:p>
          <a:p>
            <a:r>
              <a:rPr lang="en-US" sz="1300" dirty="0"/>
              <a:t>In this study, we impose a velocity at the mouth entrance to compute the sound pressure level at the ear canal entrance and the eardrum. The difference defines the transfer function.</a:t>
            </a:r>
          </a:p>
          <a:p>
            <a:r>
              <a:rPr lang="en-US" sz="1300" dirty="0"/>
              <a:t>Some test results to compare with are presented in Ref. 2 and 4.</a:t>
            </a:r>
          </a:p>
        </p:txBody>
      </p:sp>
      <p:pic>
        <p:nvPicPr>
          <p:cNvPr id="3074" name="Picture 2"/>
          <p:cNvPicPr>
            <a:picLocks noChangeAspect="1" noChangeArrowheads="1"/>
          </p:cNvPicPr>
          <p:nvPr/>
        </p:nvPicPr>
        <p:blipFill>
          <a:blip r:embed="rId2"/>
          <a:stretch>
            <a:fillRect/>
          </a:stretch>
        </p:blipFill>
        <p:spPr bwMode="auto">
          <a:xfrm>
            <a:off x="4815742" y="1307992"/>
            <a:ext cx="3788706" cy="2841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5622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a-DK" dirty="0"/>
              <a:t>References</a:t>
            </a:r>
            <a:endParaRPr lang="en-GB" dirty="0"/>
          </a:p>
        </p:txBody>
      </p:sp>
      <p:sp>
        <p:nvSpPr>
          <p:cNvPr id="9" name="Content Placeholder 8"/>
          <p:cNvSpPr>
            <a:spLocks noGrp="1"/>
          </p:cNvSpPr>
          <p:nvPr>
            <p:ph idx="1"/>
          </p:nvPr>
        </p:nvSpPr>
        <p:spPr/>
        <p:txBody>
          <a:bodyPr>
            <a:normAutofit/>
          </a:bodyPr>
          <a:lstStyle/>
          <a:p>
            <a:pPr marL="342900" indent="-342900">
              <a:buFont typeface="+mj-lt"/>
              <a:buAutoNum type="arabicPeriod"/>
            </a:pPr>
            <a:r>
              <a:rPr lang="da-DK" dirty="0"/>
              <a:t>E. A. G. Shaw, </a:t>
            </a:r>
            <a:r>
              <a:rPr lang="en-US" dirty="0"/>
              <a:t>“The external Ear”, </a:t>
            </a:r>
            <a:r>
              <a:rPr lang="en-US" i="1" dirty="0"/>
              <a:t>Handbook of Sensory Physiology/Sensory</a:t>
            </a:r>
            <a:r>
              <a:rPr lang="en-US" dirty="0"/>
              <a:t>, vol. 5/1.</a:t>
            </a:r>
            <a:endParaRPr lang="da-DK" dirty="0"/>
          </a:p>
          <a:p>
            <a:pPr marL="342900" indent="-342900">
              <a:buFont typeface="+mj-lt"/>
              <a:buAutoNum type="arabicPeriod"/>
            </a:pPr>
            <a:r>
              <a:rPr lang="da-DK" dirty="0"/>
              <a:t>D. Cabrera, H. Sato, W.L. Martens, and D. Lee, </a:t>
            </a:r>
            <a:r>
              <a:rPr lang="en-US" dirty="0"/>
              <a:t>“Binaural measurement and simulation of the room acoustical response from a person’s mouth to their ears”, </a:t>
            </a:r>
            <a:r>
              <a:rPr lang="en-US" i="1" dirty="0"/>
              <a:t>Acoustics Australia/Australian Acoustical Society</a:t>
            </a:r>
            <a:r>
              <a:rPr lang="en-US" dirty="0"/>
              <a:t>, 37(3):98–103.</a:t>
            </a:r>
          </a:p>
          <a:p>
            <a:pPr marL="342900" indent="-342900">
              <a:buFont typeface="+mj-lt"/>
              <a:buAutoNum type="arabicPeriod"/>
            </a:pPr>
            <a:r>
              <a:rPr lang="en-US" dirty="0"/>
              <a:t>M.H. Jensen “Improving the Performance of Hearing Aids Using Acoustic Simulations”, COMSOL Conference 2009, </a:t>
            </a:r>
            <a:r>
              <a:rPr lang="en-US" dirty="0">
                <a:hlinkClick r:id="rId2"/>
              </a:rPr>
              <a:t>www.comsol.com/paper/7227</a:t>
            </a:r>
            <a:r>
              <a:rPr lang="en-US" dirty="0"/>
              <a:t>.</a:t>
            </a:r>
            <a:endParaRPr lang="da-DK" dirty="0"/>
          </a:p>
          <a:p>
            <a:pPr marL="342900" indent="-342900">
              <a:buFont typeface="+mj-lt"/>
              <a:buAutoNum type="arabicPeriod"/>
            </a:pPr>
            <a:r>
              <a:rPr lang="da-DK" dirty="0"/>
              <a:t>”HATS Off to the Boundary Element Method,” </a:t>
            </a:r>
            <a:r>
              <a:rPr lang="da-DK" i="1" dirty="0"/>
              <a:t>Multiphysics Simulation </a:t>
            </a:r>
            <a:r>
              <a:rPr lang="da-DK" dirty="0"/>
              <a:t>2018, </a:t>
            </a:r>
            <a:r>
              <a:rPr lang="da-DK" dirty="0">
                <a:hlinkClick r:id="rId3"/>
              </a:rPr>
              <a:t>www.comsol.com/zmags/multiphysics-simulation-2018</a:t>
            </a:r>
            <a:r>
              <a:rPr lang="da-DK" dirty="0"/>
              <a:t>. </a:t>
            </a:r>
            <a:endParaRPr lang="en-US" dirty="0"/>
          </a:p>
        </p:txBody>
      </p:sp>
    </p:spTree>
    <p:extLst>
      <p:ext uri="{BB962C8B-B14F-4D97-AF65-F5344CB8AC3E}">
        <p14:creationId xmlns:p14="http://schemas.microsoft.com/office/powerpoint/2010/main" val="3939276626"/>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6CC76ABF-F046-4C83-B81B-9C5A5297A9FF}" vid="{E405A69A-86C1-4754-A6F1-158C3E8360E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6633</TotalTime>
  <Words>617</Words>
  <Application>Microsoft Office PowerPoint</Application>
  <PresentationFormat>On-screen Show (16:9)</PresentationFormat>
  <Paragraphs>32</Paragraphs>
  <Slides>7</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Lato Light</vt:lpstr>
      <vt:lpstr>Lato Black</vt:lpstr>
      <vt:lpstr>Calibri</vt:lpstr>
      <vt:lpstr>Arial</vt:lpstr>
      <vt:lpstr>Lato</vt:lpstr>
      <vt:lpstr>Wingdings</vt:lpstr>
      <vt:lpstr>comsol</vt:lpstr>
      <vt:lpstr>Head and Torso Simulator Acoustics</vt:lpstr>
      <vt:lpstr>Introduction</vt:lpstr>
      <vt:lpstr>Model Definition</vt:lpstr>
      <vt:lpstr>Study: Incident Wave Analysis</vt:lpstr>
      <vt:lpstr>Study: Head-Related Transfer Function (HRTF)</vt:lpstr>
      <vt:lpstr>Study: Mouth-to-Ear Transfer Function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 and Torso Simulator Acoustics</dc:title>
  <dc:creator>Elin Svensson</dc:creator>
  <cp:lastModifiedBy>Elin Svensson</cp:lastModifiedBy>
  <cp:revision>8</cp:revision>
  <dcterms:created xsi:type="dcterms:W3CDTF">2022-10-21T14:52:09Z</dcterms:created>
  <dcterms:modified xsi:type="dcterms:W3CDTF">2024-10-09T11:56:16Z</dcterms:modified>
</cp:coreProperties>
</file>