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3"/>
  </p:notesMasterIdLst>
  <p:handoutMasterIdLst>
    <p:handoutMasterId r:id="rId14"/>
  </p:handoutMasterIdLst>
  <p:sldIdLst>
    <p:sldId id="1235" r:id="rId2"/>
    <p:sldId id="1236" r:id="rId3"/>
    <p:sldId id="1237" r:id="rId4"/>
    <p:sldId id="1238" r:id="rId5"/>
    <p:sldId id="1239" r:id="rId6"/>
    <p:sldId id="269" r:id="rId7"/>
    <p:sldId id="270" r:id="rId8"/>
    <p:sldId id="274" r:id="rId9"/>
    <p:sldId id="273" r:id="rId10"/>
    <p:sldId id="275" r:id="rId11"/>
    <p:sldId id="1229" r:id="rId12"/>
  </p:sldIdLst>
  <p:sldSz cx="9144000" cy="5143500" type="screen16x9"/>
  <p:notesSz cx="6858000" cy="9144000"/>
  <p:embeddedFontLst>
    <p:embeddedFont>
      <p:font typeface="Cambria Math" panose="02040503050406030204" pitchFamily="18" charset="0"/>
      <p:regular r:id="rId15"/>
    </p:embeddedFont>
    <p:embeddedFont>
      <p:font typeface="Lato" panose="020F0502020204030203" pitchFamily="34" charset="0"/>
      <p:regular r:id="rId16"/>
      <p:bold r:id="rId17"/>
      <p:italic r:id="rId18"/>
      <p:boldItalic r:id="rId19"/>
    </p:embeddedFont>
    <p:embeddedFont>
      <p:font typeface="Lato Black" panose="020F0502020204030203" pitchFamily="34" charset="0"/>
      <p:bold r:id="rId20"/>
      <p:italic r:id="rId21"/>
      <p:boldItalic r:id="rId22"/>
    </p:embeddedFont>
    <p:embeddedFont>
      <p:font typeface="Lato Light" panose="020F05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5"/>
            <p14:sldId id="1236"/>
            <p14:sldId id="1237"/>
            <p14:sldId id="1238"/>
            <p14:sldId id="1239"/>
            <p14:sldId id="269"/>
            <p14:sldId id="270"/>
            <p14:sldId id="274"/>
            <p14:sldId id="273"/>
            <p14:sldId id="275"/>
            <p14:sldId id="122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24" autoAdjust="0"/>
    <p:restoredTop sz="91345" autoAdjust="0"/>
  </p:normalViewPr>
  <p:slideViewPr>
    <p:cSldViewPr>
      <p:cViewPr varScale="1">
        <p:scale>
          <a:sx n="214" d="100"/>
          <a:sy n="214" d="100"/>
        </p:scale>
        <p:origin x="564" y="16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10/9/2024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10/9/2024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193491D8-5840-4133-B218-AD38D839AFD4}" type="slidenum">
              <a:rPr lang="sv-SE" smtClean="0"/>
              <a:t>4</a:t>
            </a:fld>
            <a:endParaRPr lang="sv-SE"/>
          </a:p>
        </p:txBody>
      </p:sp>
    </p:spTree>
    <p:extLst>
      <p:ext uri="{BB962C8B-B14F-4D97-AF65-F5344CB8AC3E}">
        <p14:creationId xmlns:p14="http://schemas.microsoft.com/office/powerpoint/2010/main" val="198470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F571C57B-2B8C-4FD0-A189-5F508C105402}" type="slidenum">
              <a:rPr lang="en-US" smtClean="0"/>
              <a:t>10</a:t>
            </a:fld>
            <a:endParaRPr lang="en-US"/>
          </a:p>
        </p:txBody>
      </p:sp>
    </p:spTree>
    <p:extLst>
      <p:ext uri="{BB962C8B-B14F-4D97-AF65-F5344CB8AC3E}">
        <p14:creationId xmlns:p14="http://schemas.microsoft.com/office/powerpoint/2010/main" val="1599176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hyperlink" Target="http://www.comsol.com/model/26821"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Sub-Component Lumping in Acoustics Using the Impedance Boundary Condition</a:t>
            </a:r>
          </a:p>
        </p:txBody>
      </p:sp>
    </p:spTree>
    <p:extLst>
      <p:ext uri="{BB962C8B-B14F-4D97-AF65-F5344CB8AC3E}">
        <p14:creationId xmlns:p14="http://schemas.microsoft.com/office/powerpoint/2010/main" val="584700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Results and Comparison</a:t>
            </a:r>
            <a:endParaRPr lang="en-US" dirty="0"/>
          </a:p>
        </p:txBody>
      </p:sp>
      <p:sp>
        <p:nvSpPr>
          <p:cNvPr id="18" name="TextBox 17"/>
          <p:cNvSpPr txBox="1"/>
          <p:nvPr/>
        </p:nvSpPr>
        <p:spPr>
          <a:xfrm>
            <a:off x="990600" y="4070505"/>
            <a:ext cx="2914650" cy="461665"/>
          </a:xfrm>
          <a:prstGeom prst="rect">
            <a:avLst/>
          </a:prstGeom>
          <a:noFill/>
        </p:spPr>
        <p:txBody>
          <a:bodyPr wrap="square" rtlCol="0">
            <a:spAutoFit/>
          </a:bodyPr>
          <a:lstStyle/>
          <a:p>
            <a:r>
              <a:rPr lang="en-US" sz="1200" dirty="0">
                <a:latin typeface="Lato Light" panose="020F0302020204030203" pitchFamily="34" charset="0"/>
              </a:rPr>
              <a:t>Losses are again well-captured using the impedance RCL condition.</a:t>
            </a:r>
          </a:p>
        </p:txBody>
      </p:sp>
      <mc:AlternateContent xmlns:mc="http://schemas.openxmlformats.org/markup-compatibility/2006" xmlns:a14="http://schemas.microsoft.com/office/drawing/2010/main">
        <mc:Choice Requires="a14">
          <p:sp>
            <p:nvSpPr>
              <p:cNvPr id="6" name="TextBox 5"/>
              <p:cNvSpPr txBox="1"/>
              <p:nvPr/>
            </p:nvSpPr>
            <p:spPr>
              <a:xfrm>
                <a:off x="5257800" y="1505086"/>
                <a:ext cx="2074607" cy="658450"/>
              </a:xfrm>
              <a:prstGeom prst="rect">
                <a:avLst/>
              </a:prstGeom>
              <a:noFill/>
            </p:spPr>
            <p:txBody>
              <a:bodyPr wrap="none" rtlCol="0">
                <a:spAutoFit/>
              </a:bodyPr>
              <a:lstStyle/>
              <a:p>
                <a:r>
                  <a:rPr lang="en-US" sz="1200" dirty="0">
                    <a:latin typeface="Lato Light" panose="020F0302020204030203" pitchFamily="34" charset="0"/>
                  </a:rPr>
                  <a:t>Resonance from RCL model:</a:t>
                </a:r>
              </a:p>
              <a:p>
                <a:pPr/>
                <a14:m>
                  <m:oMathPara xmlns:m="http://schemas.openxmlformats.org/officeDocument/2006/math">
                    <m:oMathParaPr>
                      <m:jc m:val="left"/>
                    </m:oMathParaPr>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𝑓</m:t>
                          </m:r>
                        </m:e>
                        <m:sub>
                          <m:r>
                            <m:rPr>
                              <m:sty m:val="p"/>
                            </m:rPr>
                            <a:rPr lang="en-US" sz="1200">
                              <a:latin typeface="Cambria Math" panose="02040503050406030204" pitchFamily="18" charset="0"/>
                            </a:rPr>
                            <m:t>res</m:t>
                          </m:r>
                        </m:sub>
                      </m:sSub>
                      <m:r>
                        <a:rPr lang="en-US" sz="1200" i="1">
                          <a:latin typeface="Cambria Math" panose="02040503050406030204" pitchFamily="18" charset="0"/>
                        </a:rPr>
                        <m:t>=</m:t>
                      </m:r>
                      <m:f>
                        <m:fPr>
                          <m:ctrlPr>
                            <a:rPr lang="en-US" sz="1200" i="1">
                              <a:latin typeface="Cambria Math" panose="02040503050406030204" pitchFamily="18" charset="0"/>
                            </a:rPr>
                          </m:ctrlPr>
                        </m:fPr>
                        <m:num>
                          <m:r>
                            <a:rPr lang="en-US" sz="1200" i="1">
                              <a:latin typeface="Cambria Math" panose="02040503050406030204" pitchFamily="18" charset="0"/>
                            </a:rPr>
                            <m:t>1</m:t>
                          </m:r>
                        </m:num>
                        <m:den>
                          <m:r>
                            <a:rPr lang="en-US" sz="1200" i="1">
                              <a:latin typeface="Cambria Math" panose="02040503050406030204" pitchFamily="18" charset="0"/>
                            </a:rPr>
                            <m:t>2</m:t>
                          </m:r>
                          <m:r>
                            <a:rPr lang="en-US" sz="1200" i="1">
                              <a:latin typeface="Cambria Math" panose="02040503050406030204" pitchFamily="18" charset="0"/>
                            </a:rPr>
                            <m:t>𝜋</m:t>
                          </m:r>
                          <m:rad>
                            <m:radPr>
                              <m:degHide m:val="on"/>
                              <m:ctrlPr>
                                <a:rPr lang="en-US" sz="1200" i="1">
                                  <a:latin typeface="Cambria Math" panose="02040503050406030204" pitchFamily="18" charset="0"/>
                                </a:rPr>
                              </m:ctrlPr>
                            </m:radPr>
                            <m:deg/>
                            <m:e>
                              <m:r>
                                <a:rPr lang="en-US" sz="1200" i="1">
                                  <a:latin typeface="Cambria Math" panose="02040503050406030204" pitchFamily="18" charset="0"/>
                                </a:rPr>
                                <m:t>𝐿𝐶</m:t>
                              </m:r>
                            </m:e>
                          </m:rad>
                        </m:den>
                      </m:f>
                      <m:r>
                        <a:rPr lang="en-US" sz="1200" i="1">
                          <a:latin typeface="Cambria Math" panose="02040503050406030204" pitchFamily="18" charset="0"/>
                        </a:rPr>
                        <m:t>=1886.1 </m:t>
                      </m:r>
                      <m:r>
                        <m:rPr>
                          <m:sty m:val="p"/>
                        </m:rPr>
                        <a:rPr lang="en-US" sz="1200">
                          <a:latin typeface="Cambria Math" panose="02040503050406030204" pitchFamily="18" charset="0"/>
                        </a:rPr>
                        <m:t>Hz</m:t>
                      </m:r>
                    </m:oMath>
                  </m:oMathPara>
                </a14:m>
                <a:endParaRPr lang="en-US" sz="1200" dirty="0">
                  <a:latin typeface="Lato Light" panose="020F0302020204030203"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257800" y="1505086"/>
                <a:ext cx="2074607" cy="658450"/>
              </a:xfrm>
              <a:prstGeom prst="rect">
                <a:avLst/>
              </a:prstGeom>
              <a:blipFill>
                <a:blip r:embed="rId3"/>
                <a:stretch>
                  <a:fillRect l="-294" t="-926"/>
                </a:stretch>
              </a:blipFill>
            </p:spPr>
            <p:txBody>
              <a:bodyPr/>
              <a:lstStyle/>
              <a:p>
                <a:r>
                  <a:rPr lang="en-US">
                    <a:noFill/>
                  </a:rPr>
                  <a:t> </a:t>
                </a:r>
              </a:p>
            </p:txBody>
          </p:sp>
        </mc:Fallback>
      </mc:AlternateContent>
      <p:cxnSp>
        <p:nvCxnSpPr>
          <p:cNvPr id="13" name="Straight Connector 12">
            <a:extLst>
              <a:ext uri="{FF2B5EF4-FFF2-40B4-BE49-F238E27FC236}">
                <a16:creationId xmlns:a16="http://schemas.microsoft.com/office/drawing/2014/main" id="{45FE482F-0EA9-4616-A12C-574756889CF1}"/>
              </a:ext>
            </a:extLst>
          </p:cNvPr>
          <p:cNvCxnSpPr>
            <a:stCxn id="6" idx="1"/>
          </p:cNvCxnSpPr>
          <p:nvPr/>
        </p:nvCxnSpPr>
        <p:spPr>
          <a:xfrm flipH="1">
            <a:off x="2819400" y="1834311"/>
            <a:ext cx="2438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0A281838-3FF8-4783-82B9-1A542509E7DB}"/>
              </a:ext>
            </a:extLst>
          </p:cNvPr>
          <p:cNvCxnSpPr>
            <a:stCxn id="6" idx="2"/>
          </p:cNvCxnSpPr>
          <p:nvPr/>
        </p:nvCxnSpPr>
        <p:spPr>
          <a:xfrm rot="16200000" flipH="1">
            <a:off x="6296245" y="2162395"/>
            <a:ext cx="636814" cy="639096"/>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D012685D-6076-64FA-CD82-0FC7EEBA97FB}"/>
              </a:ext>
            </a:extLst>
          </p:cNvPr>
          <p:cNvPicPr>
            <a:picLocks noChangeAspect="1"/>
          </p:cNvPicPr>
          <p:nvPr/>
        </p:nvPicPr>
        <p:blipFill>
          <a:blip r:embed="rId4"/>
          <a:stretch>
            <a:fillRect/>
          </a:stretch>
        </p:blipFill>
        <p:spPr>
          <a:xfrm>
            <a:off x="500816" y="1184976"/>
            <a:ext cx="3695201" cy="2639429"/>
          </a:xfrm>
          <a:prstGeom prst="rect">
            <a:avLst/>
          </a:prstGeom>
        </p:spPr>
      </p:pic>
      <p:pic>
        <p:nvPicPr>
          <p:cNvPr id="8" name="Picture 7">
            <a:extLst>
              <a:ext uri="{FF2B5EF4-FFF2-40B4-BE49-F238E27FC236}">
                <a16:creationId xmlns:a16="http://schemas.microsoft.com/office/drawing/2014/main" id="{FB7BEDC6-DFB4-F5D9-A9D2-465534B7373A}"/>
              </a:ext>
            </a:extLst>
          </p:cNvPr>
          <p:cNvPicPr>
            <a:picLocks noChangeAspect="1"/>
          </p:cNvPicPr>
          <p:nvPr/>
        </p:nvPicPr>
        <p:blipFill>
          <a:blip r:embed="rId5"/>
          <a:stretch>
            <a:fillRect/>
          </a:stretch>
        </p:blipFill>
        <p:spPr>
          <a:xfrm>
            <a:off x="4800600" y="2163534"/>
            <a:ext cx="3505613" cy="2504009"/>
          </a:xfrm>
          <a:prstGeom prst="rect">
            <a:avLst/>
          </a:prstGeom>
        </p:spPr>
      </p:pic>
    </p:spTree>
    <p:extLst>
      <p:ext uri="{BB962C8B-B14F-4D97-AF65-F5344CB8AC3E}">
        <p14:creationId xmlns:p14="http://schemas.microsoft.com/office/powerpoint/2010/main" val="161430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0214A9-1848-9643-8BEB-15932D800E53}"/>
              </a:ext>
            </a:extLst>
          </p:cNvPr>
          <p:cNvSpPr>
            <a:spLocks noGrp="1"/>
          </p:cNvSpPr>
          <p:nvPr>
            <p:ph idx="1"/>
          </p:nvPr>
        </p:nvSpPr>
        <p:spPr>
          <a:xfrm>
            <a:off x="381000" y="4469785"/>
            <a:ext cx="2133600" cy="923925"/>
          </a:xfrm>
        </p:spPr>
        <p:txBody>
          <a:bodyPr/>
          <a:lstStyle/>
          <a:p>
            <a:r>
              <a:rPr lang="en-US" dirty="0" err="1"/>
              <a:t>comsol.com</a:t>
            </a:r>
            <a:endParaRPr lang="en-US" dirty="0"/>
          </a:p>
        </p:txBody>
      </p:sp>
    </p:spTree>
    <p:extLst>
      <p:ext uri="{BB962C8B-B14F-4D97-AF65-F5344CB8AC3E}">
        <p14:creationId xmlns:p14="http://schemas.microsoft.com/office/powerpoint/2010/main" val="226388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and Motivation</a:t>
            </a:r>
          </a:p>
        </p:txBody>
      </p:sp>
      <p:sp>
        <p:nvSpPr>
          <p:cNvPr id="3" name="Content Placeholder 2"/>
          <p:cNvSpPr>
            <a:spLocks noGrp="1"/>
          </p:cNvSpPr>
          <p:nvPr>
            <p:ph idx="1"/>
          </p:nvPr>
        </p:nvSpPr>
        <p:spPr/>
        <p:txBody>
          <a:bodyPr/>
          <a:lstStyle/>
          <a:p>
            <a:r>
              <a:rPr lang="en-US" dirty="0"/>
              <a:t>This model illustrates how to convert complex sub-components into an impedance boundary condition in the Acoustics Module.</a:t>
            </a:r>
          </a:p>
          <a:p>
            <a:r>
              <a:rPr lang="en-US" dirty="0"/>
              <a:t>This allows for faster solution times and therefore can be used to optimize the modeling workflow when using COMSOL as a tool during product development phases.</a:t>
            </a:r>
          </a:p>
          <a:p>
            <a:r>
              <a:rPr lang="en-US" dirty="0"/>
              <a:t>The starting point is a fully coupled Thermoviscous Acoustics and Pressure Acoustics model, based on the gallery tutorial </a:t>
            </a:r>
            <a:r>
              <a:rPr lang="en-US" dirty="0">
                <a:hlinkClick r:id="rId2"/>
              </a:rPr>
              <a:t>Energy Conservation with Thermoviscous Acoustics</a:t>
            </a:r>
            <a:r>
              <a:rPr lang="en-US" dirty="0"/>
              <a:t>.</a:t>
            </a:r>
          </a:p>
          <a:p>
            <a:r>
              <a:rPr lang="en-US" dirty="0"/>
              <a:t>The model is reduced to a simplified Pressure Acoustics model with custom impedance boundary conditions handling the additional complexity.</a:t>
            </a:r>
          </a:p>
        </p:txBody>
      </p:sp>
    </p:spTree>
    <p:extLst>
      <p:ext uri="{BB962C8B-B14F-4D97-AF65-F5344CB8AC3E}">
        <p14:creationId xmlns:p14="http://schemas.microsoft.com/office/powerpoint/2010/main" val="2105261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2D903D2-F082-4879-97F9-30EA497C9CD4}"/>
              </a:ext>
            </a:extLst>
          </p:cNvPr>
          <p:cNvPicPr>
            <a:picLocks noChangeAspect="1"/>
          </p:cNvPicPr>
          <p:nvPr/>
        </p:nvPicPr>
        <p:blipFill rotWithShape="1">
          <a:blip r:embed="rId2"/>
          <a:srcRect l="28126" t="10000" r="41266" b="7037"/>
          <a:stretch/>
        </p:blipFill>
        <p:spPr>
          <a:xfrm>
            <a:off x="5257800" y="965942"/>
            <a:ext cx="1361895" cy="3206008"/>
          </a:xfrm>
          <a:prstGeom prst="rect">
            <a:avLst/>
          </a:prstGeom>
        </p:spPr>
      </p:pic>
      <p:sp>
        <p:nvSpPr>
          <p:cNvPr id="3" name="Content Placeholder 2"/>
          <p:cNvSpPr>
            <a:spLocks noGrp="1"/>
          </p:cNvSpPr>
          <p:nvPr>
            <p:ph sz="half" idx="1"/>
          </p:nvPr>
        </p:nvSpPr>
        <p:spPr/>
        <p:txBody>
          <a:bodyPr/>
          <a:lstStyle/>
          <a:p>
            <a:r>
              <a:rPr lang="en-US" dirty="0"/>
              <a:t>This is a model of a simple muffler-like system consisting of a long tube with a side Helmholtz resonator.</a:t>
            </a:r>
          </a:p>
          <a:p>
            <a:r>
              <a:rPr lang="en-US" dirty="0"/>
              <a:t>A plane wave is incident at the inlet. Port boundary conditions are used at the inlet and outlet. </a:t>
            </a:r>
          </a:p>
          <a:p>
            <a:r>
              <a:rPr lang="en-US" dirty="0"/>
              <a:t>The narrow neck connecting the resonator to the main tube includes thermoviscous losses. The neck and resonator are modeled with </a:t>
            </a:r>
            <a:br>
              <a:rPr lang="en-US" dirty="0"/>
            </a:br>
            <a:r>
              <a:rPr lang="en-US" dirty="0"/>
              <a:t>Thermoviscous Acoustics. These are eventually replaced by an equivalent impedance condition.</a:t>
            </a:r>
          </a:p>
        </p:txBody>
      </p:sp>
      <p:sp>
        <p:nvSpPr>
          <p:cNvPr id="2" name="Title 1"/>
          <p:cNvSpPr>
            <a:spLocks noGrp="1"/>
          </p:cNvSpPr>
          <p:nvPr>
            <p:ph type="title"/>
          </p:nvPr>
        </p:nvSpPr>
        <p:spPr/>
        <p:txBody>
          <a:bodyPr/>
          <a:lstStyle/>
          <a:p>
            <a:r>
              <a:rPr lang="en-US"/>
              <a:t>Geometry and Operating Conditions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5100" y="2220303"/>
            <a:ext cx="2242949" cy="217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199185" y="4070085"/>
            <a:ext cx="785793" cy="276999"/>
          </a:xfrm>
          <a:prstGeom prst="rect">
            <a:avLst/>
          </a:prstGeom>
          <a:noFill/>
        </p:spPr>
        <p:txBody>
          <a:bodyPr wrap="none" rtlCol="0">
            <a:spAutoFit/>
          </a:bodyPr>
          <a:lstStyle/>
          <a:p>
            <a:r>
              <a:rPr lang="en-US" sz="1200" dirty="0">
                <a:latin typeface="Lato Light" panose="020F0302020204030203" pitchFamily="34" charset="0"/>
              </a:rPr>
              <a:t>inlet port</a:t>
            </a:r>
          </a:p>
        </p:txBody>
      </p:sp>
      <p:sp>
        <p:nvSpPr>
          <p:cNvPr id="9" name="TextBox 8"/>
          <p:cNvSpPr txBox="1"/>
          <p:nvPr/>
        </p:nvSpPr>
        <p:spPr>
          <a:xfrm>
            <a:off x="6126615" y="726077"/>
            <a:ext cx="886781" cy="276999"/>
          </a:xfrm>
          <a:prstGeom prst="rect">
            <a:avLst/>
          </a:prstGeom>
          <a:noFill/>
        </p:spPr>
        <p:txBody>
          <a:bodyPr wrap="none" rtlCol="0">
            <a:spAutoFit/>
          </a:bodyPr>
          <a:lstStyle/>
          <a:p>
            <a:r>
              <a:rPr lang="en-US" sz="1200" dirty="0">
                <a:latin typeface="Lato Light" panose="020F0302020204030203" pitchFamily="34" charset="0"/>
              </a:rPr>
              <a:t>outlet port</a:t>
            </a:r>
          </a:p>
        </p:txBody>
      </p:sp>
      <p:cxnSp>
        <p:nvCxnSpPr>
          <p:cNvPr id="11" name="Straight Arrow Connector 10"/>
          <p:cNvCxnSpPr/>
          <p:nvPr/>
        </p:nvCxnSpPr>
        <p:spPr>
          <a:xfrm flipV="1">
            <a:off x="7025051" y="2000251"/>
            <a:ext cx="0" cy="2571749"/>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23940" y="1729113"/>
            <a:ext cx="258404" cy="300082"/>
          </a:xfrm>
          <a:prstGeom prst="rect">
            <a:avLst/>
          </a:prstGeom>
          <a:noFill/>
        </p:spPr>
        <p:txBody>
          <a:bodyPr wrap="none" rtlCol="0">
            <a:spAutoFit/>
          </a:bodyPr>
          <a:lstStyle/>
          <a:p>
            <a:r>
              <a:rPr lang="en-US" sz="1350" i="1" dirty="0"/>
              <a:t>z</a:t>
            </a:r>
          </a:p>
        </p:txBody>
      </p:sp>
      <p:sp>
        <p:nvSpPr>
          <p:cNvPr id="15" name="TextBox 14"/>
          <p:cNvSpPr txBox="1"/>
          <p:nvPr/>
        </p:nvSpPr>
        <p:spPr>
          <a:xfrm>
            <a:off x="7010400" y="4656951"/>
            <a:ext cx="1000595" cy="276999"/>
          </a:xfrm>
          <a:prstGeom prst="rect">
            <a:avLst/>
          </a:prstGeom>
          <a:noFill/>
        </p:spPr>
        <p:txBody>
          <a:bodyPr wrap="none" rtlCol="0">
            <a:spAutoFit/>
          </a:bodyPr>
          <a:lstStyle/>
          <a:p>
            <a:r>
              <a:rPr lang="en-US" sz="1200" dirty="0">
                <a:latin typeface="Lato Light" panose="020F0302020204030203" pitchFamily="34" charset="0"/>
              </a:rPr>
              <a:t>narrow neck</a:t>
            </a:r>
          </a:p>
        </p:txBody>
      </p:sp>
      <p:sp>
        <p:nvSpPr>
          <p:cNvPr id="20" name="TextBox 19"/>
          <p:cNvSpPr txBox="1"/>
          <p:nvPr/>
        </p:nvSpPr>
        <p:spPr>
          <a:xfrm>
            <a:off x="7743651" y="1869387"/>
            <a:ext cx="894797" cy="461665"/>
          </a:xfrm>
          <a:prstGeom prst="rect">
            <a:avLst/>
          </a:prstGeom>
          <a:noFill/>
        </p:spPr>
        <p:txBody>
          <a:bodyPr wrap="none" rtlCol="0">
            <a:spAutoFit/>
          </a:bodyPr>
          <a:lstStyle/>
          <a:p>
            <a:r>
              <a:rPr lang="en-US" sz="1200" dirty="0">
                <a:latin typeface="Lato Light" panose="020F0302020204030203" pitchFamily="34" charset="0"/>
              </a:rPr>
              <a:t>impedance</a:t>
            </a:r>
          </a:p>
          <a:p>
            <a:r>
              <a:rPr lang="en-US" sz="1200" dirty="0">
                <a:latin typeface="Lato Light" panose="020F0302020204030203" pitchFamily="34" charset="0"/>
              </a:rPr>
              <a:t>condition</a:t>
            </a:r>
          </a:p>
        </p:txBody>
      </p:sp>
      <p:sp>
        <p:nvSpPr>
          <p:cNvPr id="1025" name="TextBox 1024"/>
          <p:cNvSpPr txBox="1"/>
          <p:nvPr/>
        </p:nvSpPr>
        <p:spPr>
          <a:xfrm>
            <a:off x="6274558" y="2800309"/>
            <a:ext cx="604653" cy="276999"/>
          </a:xfrm>
          <a:prstGeom prst="rect">
            <a:avLst/>
          </a:prstGeom>
          <a:noFill/>
        </p:spPr>
        <p:txBody>
          <a:bodyPr wrap="none" rtlCol="0">
            <a:spAutoFit/>
          </a:bodyPr>
          <a:lstStyle/>
          <a:p>
            <a:r>
              <a:rPr lang="en-US" sz="1200" dirty="0">
                <a:latin typeface="Lato Light" panose="020F0302020204030203" pitchFamily="34" charset="0"/>
              </a:rPr>
              <a:t>2D </a:t>
            </a:r>
            <a:r>
              <a:rPr lang="en-US" sz="1200" dirty="0" err="1">
                <a:latin typeface="Lato Light" panose="020F0302020204030203" pitchFamily="34" charset="0"/>
              </a:rPr>
              <a:t>axi</a:t>
            </a:r>
            <a:endParaRPr lang="en-US" sz="1200" dirty="0">
              <a:latin typeface="Lato Light" panose="020F0302020204030203" pitchFamily="34" charset="0"/>
            </a:endParaRPr>
          </a:p>
        </p:txBody>
      </p:sp>
      <p:cxnSp>
        <p:nvCxnSpPr>
          <p:cNvPr id="10" name="Straight Connector 9">
            <a:extLst>
              <a:ext uri="{FF2B5EF4-FFF2-40B4-BE49-F238E27FC236}">
                <a16:creationId xmlns:a16="http://schemas.microsoft.com/office/drawing/2014/main" id="{10C441A0-CB8F-4972-8B33-920510CA7AE9}"/>
              </a:ext>
            </a:extLst>
          </p:cNvPr>
          <p:cNvCxnSpPr/>
          <p:nvPr/>
        </p:nvCxnSpPr>
        <p:spPr>
          <a:xfrm>
            <a:off x="6400800" y="2688615"/>
            <a:ext cx="7280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92B4ED4-D509-45D4-9A67-81C95F1CBF06}"/>
              </a:ext>
            </a:extLst>
          </p:cNvPr>
          <p:cNvCxnSpPr/>
          <p:nvPr/>
        </p:nvCxnSpPr>
        <p:spPr>
          <a:xfrm>
            <a:off x="7667800" y="3327605"/>
            <a:ext cx="0" cy="134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3E008D79-D844-4761-A572-4713263FA9C5}"/>
              </a:ext>
            </a:extLst>
          </p:cNvPr>
          <p:cNvCxnSpPr>
            <a:stCxn id="20" idx="1"/>
          </p:cNvCxnSpPr>
          <p:nvPr/>
        </p:nvCxnSpPr>
        <p:spPr>
          <a:xfrm rot="10800000" flipV="1">
            <a:off x="7572201" y="2100219"/>
            <a:ext cx="171451" cy="1163185"/>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9316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lstStyle/>
              <a:p>
                <a:r>
                  <a:rPr lang="en-US" i="1" dirty="0">
                    <a:latin typeface="+mn-lt"/>
                  </a:rPr>
                  <a:t>Thermoviscous Acoustic</a:t>
                </a:r>
                <a:r>
                  <a:rPr lang="en-US" dirty="0">
                    <a:latin typeface="+mn-lt"/>
                  </a:rPr>
                  <a:t> losses can be represented by an impedance </a:t>
                </a:r>
                <a:br>
                  <a:rPr lang="en-US" dirty="0">
                    <a:latin typeface="+mn-lt"/>
                  </a:rPr>
                </a:br>
                <a14:m>
                  <m:oMath xmlns:m="http://schemas.openxmlformats.org/officeDocument/2006/math">
                    <m:sSub>
                      <m:sSubPr>
                        <m:ctrlPr>
                          <a:rPr lang="en-US" i="1" smtClean="0">
                            <a:latin typeface="Cambria Math" panose="02040503050406030204" pitchFamily="18" charset="0"/>
                          </a:rPr>
                        </m:ctrlPr>
                      </m:sSubPr>
                      <m:e>
                        <m:r>
                          <a:rPr lang="en-US" smtClean="0">
                            <a:latin typeface="Cambria Math" panose="02040503050406030204" pitchFamily="18" charset="0"/>
                          </a:rPr>
                          <m:t>𝑍</m:t>
                        </m:r>
                      </m:e>
                      <m:sub>
                        <m:r>
                          <m:rPr>
                            <m:sty m:val="p"/>
                          </m:rPr>
                          <a:rPr lang="en-US" smtClean="0">
                            <a:latin typeface="Cambria Math" panose="02040503050406030204" pitchFamily="18" charset="0"/>
                          </a:rPr>
                          <m:t>func</m:t>
                        </m:r>
                      </m:sub>
                    </m:sSub>
                  </m:oMath>
                </a14:m>
                <a:r>
                  <a:rPr lang="en-US" dirty="0">
                    <a:latin typeface="+mn-lt"/>
                  </a:rPr>
                  <a:t> defined at the neck inlet</a:t>
                </a:r>
              </a:p>
              <a:p>
                <a:r>
                  <a:rPr lang="en-US" dirty="0">
                    <a:latin typeface="+mn-lt"/>
                  </a:rPr>
                  <a:t>Specific impedance is calculated as:     </a:t>
                </a:r>
                <a:br>
                  <a:rPr lang="en-US" dirty="0">
                    <a:latin typeface="+mn-lt"/>
                  </a:rPr>
                </a:br>
                <a14:m>
                  <m:oMath xmlns:m="http://schemas.openxmlformats.org/officeDocument/2006/math">
                    <m:sSub>
                      <m:sSubPr>
                        <m:ctrlPr>
                          <a:rPr lang="en-US" i="1" smtClean="0">
                            <a:latin typeface="Cambria Math" panose="02040503050406030204" pitchFamily="18" charset="0"/>
                          </a:rPr>
                        </m:ctrlPr>
                      </m:sSubPr>
                      <m:e>
                        <m:r>
                          <a:rPr lang="en-US" smtClean="0">
                            <a:latin typeface="Cambria Math" panose="02040503050406030204" pitchFamily="18" charset="0"/>
                          </a:rPr>
                          <m:t>𝑍</m:t>
                        </m:r>
                      </m:e>
                      <m:sub>
                        <m:r>
                          <m:rPr>
                            <m:sty m:val="p"/>
                          </m:rPr>
                          <a:rPr lang="en-US" smtClean="0">
                            <a:latin typeface="Cambria Math" panose="02040503050406030204" pitchFamily="18" charset="0"/>
                          </a:rPr>
                          <m:t>func</m:t>
                        </m:r>
                      </m:sub>
                    </m:sSub>
                    <m:r>
                      <a:rPr lang="en-US" smtClean="0">
                        <a:latin typeface="Cambria Math" panose="02040503050406030204" pitchFamily="18" charset="0"/>
                      </a:rPr>
                      <m:t>= </m:t>
                    </m:r>
                    <m:f>
                      <m:fPr>
                        <m:ctrlPr>
                          <a:rPr lang="en-US" i="1" smtClean="0">
                            <a:latin typeface="Cambria Math" panose="02040503050406030204" pitchFamily="18" charset="0"/>
                          </a:rPr>
                        </m:ctrlPr>
                      </m:fPr>
                      <m:num>
                        <m:f>
                          <m:fPr>
                            <m:ctrlPr>
                              <a:rPr lang="en-US" i="1" smtClean="0">
                                <a:latin typeface="Cambria Math" panose="02040503050406030204" pitchFamily="18" charset="0"/>
                              </a:rPr>
                            </m:ctrlPr>
                          </m:fPr>
                          <m:num>
                            <m:r>
                              <a:rPr lang="en-US" smtClean="0">
                                <a:latin typeface="Cambria Math" panose="02040503050406030204" pitchFamily="18" charset="0"/>
                              </a:rPr>
                              <m:t>1</m:t>
                            </m:r>
                          </m:num>
                          <m:den>
                            <m:sSub>
                              <m:sSubPr>
                                <m:ctrlPr>
                                  <a:rPr lang="en-US" i="1" smtClean="0">
                                    <a:latin typeface="Cambria Math" panose="02040503050406030204" pitchFamily="18" charset="0"/>
                                  </a:rPr>
                                </m:ctrlPr>
                              </m:sSubPr>
                              <m:e>
                                <m:r>
                                  <a:rPr lang="en-US" smtClean="0">
                                    <a:latin typeface="Cambria Math" panose="02040503050406030204" pitchFamily="18" charset="0"/>
                                  </a:rPr>
                                  <m:t>𝐴</m:t>
                                </m:r>
                              </m:e>
                              <m:sub>
                                <m:r>
                                  <m:rPr>
                                    <m:sty m:val="p"/>
                                  </m:rPr>
                                  <a:rPr lang="en-US" smtClean="0">
                                    <a:latin typeface="Cambria Math" panose="02040503050406030204" pitchFamily="18" charset="0"/>
                                  </a:rPr>
                                  <m:t>neck</m:t>
                                </m:r>
                              </m:sub>
                            </m:sSub>
                          </m:den>
                        </m:f>
                        <m:nary>
                          <m:naryPr>
                            <m:ctrlPr>
                              <a:rPr lang="en-US" i="1" smtClean="0">
                                <a:latin typeface="Cambria Math" panose="02040503050406030204" pitchFamily="18" charset="0"/>
                              </a:rPr>
                            </m:ctrlPr>
                          </m:naryPr>
                          <m:sub>
                            <m:r>
                              <m:rPr>
                                <m:sty m:val="p"/>
                                <m:brk m:alnAt="23"/>
                              </m:rPr>
                              <a:rPr lang="en-US" smtClean="0">
                                <a:latin typeface="Cambria Math" panose="02040503050406030204" pitchFamily="18" charset="0"/>
                              </a:rPr>
                              <m:t>n</m:t>
                            </m:r>
                            <m:r>
                              <m:rPr>
                                <m:sty m:val="p"/>
                              </m:rPr>
                              <a:rPr lang="en-US" smtClean="0">
                                <a:latin typeface="Cambria Math" panose="02040503050406030204" pitchFamily="18" charset="0"/>
                              </a:rPr>
                              <m:t>eck</m:t>
                            </m:r>
                          </m:sub>
                          <m:sup/>
                          <m:e>
                            <m:r>
                              <a:rPr lang="en-US" smtClean="0">
                                <a:latin typeface="Cambria Math" panose="02040503050406030204" pitchFamily="18" charset="0"/>
                              </a:rPr>
                              <m:t>𝑝</m:t>
                            </m:r>
                          </m:e>
                        </m:nary>
                        <m:r>
                          <a:rPr lang="en-US" smtClean="0">
                            <a:latin typeface="Cambria Math" panose="02040503050406030204" pitchFamily="18" charset="0"/>
                          </a:rPr>
                          <m:t> </m:t>
                        </m:r>
                        <m:r>
                          <a:rPr lang="en-US" smtClean="0">
                            <a:latin typeface="Cambria Math" panose="02040503050406030204" pitchFamily="18" charset="0"/>
                          </a:rPr>
                          <m:t>𝑑𝐴</m:t>
                        </m:r>
                      </m:num>
                      <m:den>
                        <m:f>
                          <m:fPr>
                            <m:ctrlPr>
                              <a:rPr lang="en-US" i="1">
                                <a:latin typeface="Cambria Math" panose="02040503050406030204" pitchFamily="18" charset="0"/>
                              </a:rPr>
                            </m:ctrlPr>
                          </m:fPr>
                          <m:num>
                            <m:r>
                              <a:rPr lang="en-US">
                                <a:latin typeface="Cambria Math" panose="02040503050406030204" pitchFamily="18" charset="0"/>
                              </a:rPr>
                              <m:t>1</m:t>
                            </m:r>
                          </m:num>
                          <m:den>
                            <m:sSub>
                              <m:sSubPr>
                                <m:ctrlPr>
                                  <a:rPr lang="en-US" i="1">
                                    <a:latin typeface="Cambria Math" panose="02040503050406030204" pitchFamily="18" charset="0"/>
                                  </a:rPr>
                                </m:ctrlPr>
                              </m:sSubPr>
                              <m:e>
                                <m:r>
                                  <a:rPr lang="en-US">
                                    <a:latin typeface="Cambria Math" panose="02040503050406030204" pitchFamily="18" charset="0"/>
                                  </a:rPr>
                                  <m:t>𝐴</m:t>
                                </m:r>
                              </m:e>
                              <m:sub>
                                <m:r>
                                  <m:rPr>
                                    <m:sty m:val="p"/>
                                  </m:rPr>
                                  <a:rPr lang="en-US">
                                    <a:latin typeface="Cambria Math" panose="02040503050406030204" pitchFamily="18" charset="0"/>
                                  </a:rPr>
                                  <m:t>neck</m:t>
                                </m:r>
                              </m:sub>
                            </m:sSub>
                          </m:den>
                        </m:f>
                        <m:nary>
                          <m:naryPr>
                            <m:ctrlPr>
                              <a:rPr lang="en-US" i="1">
                                <a:latin typeface="Cambria Math" panose="02040503050406030204" pitchFamily="18" charset="0"/>
                              </a:rPr>
                            </m:ctrlPr>
                          </m:naryPr>
                          <m:sub>
                            <m:r>
                              <m:rPr>
                                <m:sty m:val="p"/>
                                <m:brk m:alnAt="23"/>
                              </m:rPr>
                              <a:rPr lang="en-US">
                                <a:latin typeface="Cambria Math" panose="02040503050406030204" pitchFamily="18" charset="0"/>
                              </a:rPr>
                              <m:t>n</m:t>
                            </m:r>
                            <m:r>
                              <m:rPr>
                                <m:sty m:val="p"/>
                              </m:rPr>
                              <a:rPr lang="en-US">
                                <a:latin typeface="Cambria Math" panose="02040503050406030204" pitchFamily="18" charset="0"/>
                              </a:rPr>
                              <m:t>eck</m:t>
                            </m:r>
                          </m:sub>
                          <m:sup/>
                          <m:e>
                            <m:r>
                              <a:rPr lang="en-US" b="0" i="1" smtClean="0">
                                <a:latin typeface="Cambria Math" panose="02040503050406030204" pitchFamily="18" charset="0"/>
                              </a:rPr>
                              <m:t>𝑤</m:t>
                            </m:r>
                          </m:e>
                        </m:nary>
                        <m:r>
                          <a:rPr lang="en-US">
                            <a:latin typeface="Cambria Math" panose="02040503050406030204" pitchFamily="18" charset="0"/>
                          </a:rPr>
                          <m:t> </m:t>
                        </m:r>
                        <m:r>
                          <a:rPr lang="en-US">
                            <a:latin typeface="Cambria Math" panose="02040503050406030204" pitchFamily="18" charset="0"/>
                          </a:rPr>
                          <m:t>𝑑𝐴</m:t>
                        </m:r>
                      </m:den>
                    </m:f>
                  </m:oMath>
                </a14:m>
                <a:endParaRPr lang="en-US" dirty="0">
                  <a:latin typeface="+mn-lt"/>
                </a:endParaRPr>
              </a:p>
              <a:p>
                <a:r>
                  <a:rPr lang="en-US" dirty="0">
                    <a:latin typeface="+mn-lt"/>
                  </a:rPr>
                  <a:t>This will represent the tabulated impedance data set up as two interpolation functions </a:t>
                </a:r>
                <a:r>
                  <a:rPr lang="en-US" b="1" dirty="0" err="1">
                    <a:latin typeface="+mn-lt"/>
                    <a:cs typeface="Courier New" panose="02070309020205020404" pitchFamily="49" charset="0"/>
                  </a:rPr>
                  <a:t>Zfunc_real</a:t>
                </a:r>
                <a:r>
                  <a:rPr lang="en-US" b="1" dirty="0">
                    <a:latin typeface="+mn-lt"/>
                  </a:rPr>
                  <a:t> </a:t>
                </a:r>
                <a:r>
                  <a:rPr lang="en-US" dirty="0">
                    <a:latin typeface="+mn-lt"/>
                  </a:rPr>
                  <a:t>and </a:t>
                </a:r>
                <a:r>
                  <a:rPr lang="en-US" b="1" dirty="0" err="1">
                    <a:latin typeface="+mn-lt"/>
                    <a:cs typeface="Courier New" panose="02070309020205020404" pitchFamily="49" charset="0"/>
                  </a:rPr>
                  <a:t>Zfunc_imag</a:t>
                </a:r>
                <a:r>
                  <a:rPr lang="en-US" dirty="0">
                    <a:latin typeface="+mn-lt"/>
                  </a:rPr>
                  <a:t>, for the real and imaginary parts, respectively.</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a:blip r:embed="rId3"/>
                <a:stretch>
                  <a:fillRect l="-2815" t="-488" r="-593"/>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a:t>Calculate impedance in full model</a:t>
            </a:r>
            <a:endParaRPr lang="en-US" dirty="0"/>
          </a:p>
        </p:txBody>
      </p:sp>
      <p:pic>
        <p:nvPicPr>
          <p:cNvPr id="9" name="Picture 8">
            <a:extLst>
              <a:ext uri="{FF2B5EF4-FFF2-40B4-BE49-F238E27FC236}">
                <a16:creationId xmlns:a16="http://schemas.microsoft.com/office/drawing/2014/main" id="{75852F83-D674-47AE-A0C0-FCABD900B90F}"/>
              </a:ext>
            </a:extLst>
          </p:cNvPr>
          <p:cNvPicPr>
            <a:picLocks noChangeAspect="1"/>
          </p:cNvPicPr>
          <p:nvPr/>
        </p:nvPicPr>
        <p:blipFill>
          <a:blip r:embed="rId4"/>
          <a:stretch>
            <a:fillRect/>
          </a:stretch>
        </p:blipFill>
        <p:spPr>
          <a:xfrm>
            <a:off x="4823191" y="1504950"/>
            <a:ext cx="3686303" cy="2903371"/>
          </a:xfrm>
          <a:prstGeom prst="rect">
            <a:avLst/>
          </a:prstGeom>
        </p:spPr>
      </p:pic>
    </p:spTree>
    <p:extLst>
      <p:ext uri="{BB962C8B-B14F-4D97-AF65-F5344CB8AC3E}">
        <p14:creationId xmlns:p14="http://schemas.microsoft.com/office/powerpoint/2010/main" val="2556774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with Tabulated Impedance</a:t>
            </a:r>
          </a:p>
        </p:txBody>
      </p:sp>
      <p:sp>
        <p:nvSpPr>
          <p:cNvPr id="3" name="Content Placeholder 2"/>
          <p:cNvSpPr>
            <a:spLocks noGrp="1"/>
          </p:cNvSpPr>
          <p:nvPr>
            <p:ph sz="half" idx="10"/>
          </p:nvPr>
        </p:nvSpPr>
        <p:spPr/>
        <p:txBody>
          <a:bodyPr/>
          <a:lstStyle/>
          <a:p>
            <a:r>
              <a:rPr lang="en-US" dirty="0"/>
              <a:t>In Study 3 of the model the Helmholtz resonator and the narrow neck are replaced with an impedance boundary condition.</a:t>
            </a:r>
          </a:p>
          <a:p>
            <a:r>
              <a:rPr lang="en-US" dirty="0"/>
              <a:t>The impedance boundary condition (User defined) is set equal to the values given by the interpolation functions (the tabulated data):</a:t>
            </a:r>
            <a:br>
              <a:rPr lang="en-US" dirty="0"/>
            </a:br>
            <a:br>
              <a:rPr lang="en-US" dirty="0"/>
            </a:br>
            <a:r>
              <a:rPr lang="en-US" b="1" dirty="0" err="1">
                <a:latin typeface="+mn-lt"/>
                <a:cs typeface="Courier New" panose="02070309020205020404" pitchFamily="49" charset="0"/>
              </a:rPr>
              <a:t>Zfunc_real</a:t>
            </a:r>
            <a:r>
              <a:rPr lang="en-US" b="1" dirty="0">
                <a:latin typeface="+mn-lt"/>
                <a:cs typeface="Courier New" panose="02070309020205020404" pitchFamily="49" charset="0"/>
              </a:rPr>
              <a:t>(</a:t>
            </a:r>
            <a:r>
              <a:rPr lang="en-US" b="1" dirty="0" err="1">
                <a:latin typeface="+mn-lt"/>
                <a:cs typeface="Courier New" panose="02070309020205020404" pitchFamily="49" charset="0"/>
              </a:rPr>
              <a:t>freq</a:t>
            </a:r>
            <a:r>
              <a:rPr lang="en-US" b="1" dirty="0">
                <a:latin typeface="+mn-lt"/>
                <a:cs typeface="Courier New" panose="02070309020205020404" pitchFamily="49" charset="0"/>
              </a:rPr>
              <a:t>)+</a:t>
            </a:r>
            <a:r>
              <a:rPr lang="en-US" b="1" dirty="0" err="1">
                <a:latin typeface="+mn-lt"/>
                <a:cs typeface="Courier New" panose="02070309020205020404" pitchFamily="49" charset="0"/>
              </a:rPr>
              <a:t>i</a:t>
            </a:r>
            <a:r>
              <a:rPr lang="en-US" b="1" dirty="0">
                <a:latin typeface="+mn-lt"/>
                <a:cs typeface="Courier New" panose="02070309020205020404" pitchFamily="49" charset="0"/>
              </a:rPr>
              <a:t>*</a:t>
            </a:r>
            <a:r>
              <a:rPr lang="en-US" b="1" dirty="0" err="1">
                <a:latin typeface="+mn-lt"/>
                <a:cs typeface="Courier New" panose="02070309020205020404" pitchFamily="49" charset="0"/>
              </a:rPr>
              <a:t>Zfunc_imag</a:t>
            </a:r>
            <a:r>
              <a:rPr lang="en-US" b="1" dirty="0">
                <a:latin typeface="+mn-lt"/>
                <a:cs typeface="Courier New" panose="02070309020205020404" pitchFamily="49" charset="0"/>
              </a:rPr>
              <a:t>(</a:t>
            </a:r>
            <a:r>
              <a:rPr lang="en-US" b="1" dirty="0" err="1">
                <a:latin typeface="+mn-lt"/>
                <a:cs typeface="Courier New" panose="02070309020205020404" pitchFamily="49" charset="0"/>
              </a:rPr>
              <a:t>freq</a:t>
            </a:r>
            <a:r>
              <a:rPr lang="en-US" b="1" dirty="0">
                <a:latin typeface="+mn-lt"/>
                <a:cs typeface="Courier New" panose="02070309020205020404" pitchFamily="49" charset="0"/>
              </a:rPr>
              <a:t>)</a:t>
            </a:r>
          </a:p>
          <a:p>
            <a:r>
              <a:rPr lang="en-US" dirty="0"/>
              <a:t>This impedance condition mimics the actual system.</a:t>
            </a:r>
          </a:p>
        </p:txBody>
      </p:sp>
      <p:sp>
        <p:nvSpPr>
          <p:cNvPr id="8" name="Text Placeholder 7">
            <a:extLst>
              <a:ext uri="{FF2B5EF4-FFF2-40B4-BE49-F238E27FC236}">
                <a16:creationId xmlns:a16="http://schemas.microsoft.com/office/drawing/2014/main" id="{F09778C4-292D-CFFF-F246-6142176CF624}"/>
              </a:ext>
            </a:extLst>
          </p:cNvPr>
          <p:cNvSpPr>
            <a:spLocks noGrp="1"/>
          </p:cNvSpPr>
          <p:nvPr>
            <p:ph type="body" sz="quarter" idx="12"/>
          </p:nvPr>
        </p:nvSpPr>
        <p:spPr/>
        <p:txBody>
          <a:bodyPr/>
          <a:lstStyle/>
          <a:p>
            <a:endParaRPr lang="en-DK"/>
          </a:p>
        </p:txBody>
      </p:sp>
      <p:pic>
        <p:nvPicPr>
          <p:cNvPr id="13" name="Content Placeholder 12">
            <a:extLst>
              <a:ext uri="{FF2B5EF4-FFF2-40B4-BE49-F238E27FC236}">
                <a16:creationId xmlns:a16="http://schemas.microsoft.com/office/drawing/2014/main" id="{AAD859BE-FE65-165F-12ED-8ECF1EB2A1EA}"/>
              </a:ext>
            </a:extLst>
          </p:cNvPr>
          <p:cNvPicPr>
            <a:picLocks noGrp="1" noChangeAspect="1"/>
          </p:cNvPicPr>
          <p:nvPr>
            <p:ph sz="quarter" idx="11"/>
          </p:nvPr>
        </p:nvPicPr>
        <p:blipFill>
          <a:blip r:embed="rId2"/>
          <a:stretch>
            <a:fillRect/>
          </a:stretch>
        </p:blipFill>
        <p:spPr>
          <a:xfrm>
            <a:off x="6870700" y="209550"/>
            <a:ext cx="1574800" cy="4724400"/>
          </a:xfrm>
        </p:spPr>
      </p:pic>
    </p:spTree>
    <p:extLst>
      <p:ext uri="{BB962C8B-B14F-4D97-AF65-F5344CB8AC3E}">
        <p14:creationId xmlns:p14="http://schemas.microsoft.com/office/powerpoint/2010/main" val="335940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with Tabulated Impedance</a:t>
            </a:r>
          </a:p>
        </p:txBody>
      </p:sp>
      <p:pic>
        <p:nvPicPr>
          <p:cNvPr id="5" name="Picture 4">
            <a:extLst>
              <a:ext uri="{FF2B5EF4-FFF2-40B4-BE49-F238E27FC236}">
                <a16:creationId xmlns:a16="http://schemas.microsoft.com/office/drawing/2014/main" id="{D5E6428F-D9B0-069A-8A73-98A3DEB47652}"/>
              </a:ext>
            </a:extLst>
          </p:cNvPr>
          <p:cNvPicPr>
            <a:picLocks noChangeAspect="1"/>
          </p:cNvPicPr>
          <p:nvPr/>
        </p:nvPicPr>
        <p:blipFill>
          <a:blip r:embed="rId2"/>
          <a:stretch>
            <a:fillRect/>
          </a:stretch>
        </p:blipFill>
        <p:spPr>
          <a:xfrm>
            <a:off x="838200" y="1362029"/>
            <a:ext cx="3333750" cy="3333750"/>
          </a:xfrm>
          <a:prstGeom prst="rect">
            <a:avLst/>
          </a:prstGeom>
        </p:spPr>
      </p:pic>
      <p:pic>
        <p:nvPicPr>
          <p:cNvPr id="10" name="Picture 9">
            <a:extLst>
              <a:ext uri="{FF2B5EF4-FFF2-40B4-BE49-F238E27FC236}">
                <a16:creationId xmlns:a16="http://schemas.microsoft.com/office/drawing/2014/main" id="{A6CA25F5-F208-C88F-CD2E-0A36BDAF7DCC}"/>
              </a:ext>
            </a:extLst>
          </p:cNvPr>
          <p:cNvPicPr>
            <a:picLocks noChangeAspect="1"/>
          </p:cNvPicPr>
          <p:nvPr/>
        </p:nvPicPr>
        <p:blipFill>
          <a:blip r:embed="rId3"/>
          <a:stretch>
            <a:fillRect/>
          </a:stretch>
        </p:blipFill>
        <p:spPr>
          <a:xfrm>
            <a:off x="4972052" y="1362029"/>
            <a:ext cx="3333749" cy="3333749"/>
          </a:xfrm>
          <a:prstGeom prst="rect">
            <a:avLst/>
          </a:prstGeom>
        </p:spPr>
      </p:pic>
    </p:spTree>
    <p:extLst>
      <p:ext uri="{BB962C8B-B14F-4D97-AF65-F5344CB8AC3E}">
        <p14:creationId xmlns:p14="http://schemas.microsoft.com/office/powerpoint/2010/main" val="4068400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with Fitted RCL Impedance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A priori knowledge may suggest to use a special impedance models. In this case an RCL model seems reasonable: moving mass in the neck (L), compliance of the resonator volume (C), and the thermoviscous losses in the neck (R).</a:t>
                </a:r>
              </a:p>
              <a:p>
                <a:r>
                  <a:rPr lang="en-US" dirty="0"/>
                  <a:t>The parameters of the RCL models have physical meaning, so additional insight can </a:t>
                </a:r>
                <a:br>
                  <a:rPr lang="en-US" dirty="0"/>
                </a:br>
                <a:r>
                  <a:rPr lang="en-US" dirty="0"/>
                  <a:t>be derived.</a:t>
                </a:r>
              </a:p>
              <a:p>
                <a:r>
                  <a:rPr lang="en-US" dirty="0"/>
                  <a:t>The RCL impedance model is fitted to the tabulated data </a:t>
                </a:r>
                <a14:m>
                  <m:oMath xmlns:m="http://schemas.openxmlformats.org/officeDocument/2006/math">
                    <m:sSub>
                      <m:sSubPr>
                        <m:ctrlPr>
                          <a:rPr lang="en-US" i="1" smtClean="0">
                            <a:latin typeface="Cambria Math" panose="02040503050406030204" pitchFamily="18" charset="0"/>
                          </a:rPr>
                        </m:ctrlPr>
                      </m:sSubPr>
                      <m:e>
                        <m:r>
                          <a:rPr lang="en-US" smtClean="0">
                            <a:latin typeface="Cambria Math" panose="02040503050406030204" pitchFamily="18" charset="0"/>
                          </a:rPr>
                          <m:t>𝑍</m:t>
                        </m:r>
                      </m:e>
                      <m:sub>
                        <m:r>
                          <m:rPr>
                            <m:sty m:val="p"/>
                          </m:rPr>
                          <a:rPr lang="en-US" smtClean="0">
                            <a:latin typeface="Cambria Math" panose="02040503050406030204" pitchFamily="18" charset="0"/>
                          </a:rPr>
                          <m:t>func</m:t>
                        </m:r>
                      </m:sub>
                    </m:sSub>
                  </m:oMath>
                </a14:m>
                <a:r>
                  <a:rPr lang="en-US" dirty="0"/>
                  <a:t> derived before. This is carried out in Study 2, where a least square problem is solved. Here the RCL parameters are fitted to minimize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𝑍</m:t>
                        </m:r>
                      </m:e>
                      <m:sub>
                        <m:r>
                          <m:rPr>
                            <m:sty m:val="p"/>
                          </m:rPr>
                          <a:rPr lang="en-US">
                            <a:latin typeface="Cambria Math" panose="02040503050406030204" pitchFamily="18" charset="0"/>
                          </a:rPr>
                          <m:t>func</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𝑍</m:t>
                        </m:r>
                      </m:e>
                      <m:sub>
                        <m:r>
                          <m:rPr>
                            <m:sty m:val="p"/>
                          </m:rPr>
                          <a:rPr lang="en-US" b="0" i="0" smtClean="0">
                            <a:latin typeface="Cambria Math"/>
                          </a:rPr>
                          <m:t>theo</m:t>
                        </m:r>
                      </m:sub>
                    </m:sSub>
                  </m:oMath>
                </a14:m>
                <a:r>
                  <a:rPr lang="en-US" dirty="0"/>
                  <a:t>)</a:t>
                </a:r>
                <a:r>
                  <a:rPr lang="en-US" baseline="30000" dirty="0"/>
                  <a:t>2</a:t>
                </a:r>
                <a:r>
                  <a:rPr lang="en-US" dirty="0"/>
                  <a:t>.</a:t>
                </a:r>
              </a:p>
              <a:p>
                <a:r>
                  <a:rPr lang="en-US" dirty="0"/>
                  <a:t>Where the RCL model has the form:</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𝑍</m:t>
                          </m:r>
                        </m:e>
                        <m:sub>
                          <m:r>
                            <a:rPr lang="en-US">
                              <a:latin typeface="Cambria Math" panose="02040503050406030204" pitchFamily="18" charset="0"/>
                            </a:rPr>
                            <m:t>𝑡h𝑒𝑜</m:t>
                          </m:r>
                        </m:sub>
                      </m:sSub>
                      <m:r>
                        <a:rPr lang="en-US">
                          <a:latin typeface="Cambria Math" panose="02040503050406030204" pitchFamily="18" charset="0"/>
                        </a:rPr>
                        <m:t>=</m:t>
                      </m:r>
                      <m:r>
                        <a:rPr lang="en-US">
                          <a:latin typeface="Cambria Math" panose="02040503050406030204" pitchFamily="18" charset="0"/>
                        </a:rPr>
                        <m:t>𝑅</m:t>
                      </m:r>
                      <m:r>
                        <a:rPr lang="en-US">
                          <a:latin typeface="Cambria Math" panose="02040503050406030204" pitchFamily="18" charset="0"/>
                        </a:rPr>
                        <m:t>+</m:t>
                      </m:r>
                      <m:r>
                        <a:rPr lang="en-US">
                          <a:latin typeface="Cambria Math" panose="02040503050406030204" pitchFamily="18" charset="0"/>
                        </a:rPr>
                        <m:t>𝑖</m:t>
                      </m:r>
                      <m:r>
                        <a:rPr lang="en-US">
                          <a:latin typeface="Cambria Math" panose="02040503050406030204" pitchFamily="18" charset="0"/>
                        </a:rPr>
                        <m:t>2</m:t>
                      </m:r>
                      <m:r>
                        <a:rPr lang="en-US">
                          <a:latin typeface="Cambria Math" panose="02040503050406030204" pitchFamily="18" charset="0"/>
                        </a:rPr>
                        <m:t>𝜋</m:t>
                      </m:r>
                      <m:r>
                        <a:rPr lang="en-US">
                          <a:latin typeface="Cambria Math" panose="02040503050406030204" pitchFamily="18" charset="0"/>
                        </a:rPr>
                        <m:t>𝑓𝐿</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𝑖</m:t>
                          </m:r>
                          <m:r>
                            <a:rPr lang="en-US">
                              <a:latin typeface="Cambria Math" panose="02040503050406030204" pitchFamily="18" charset="0"/>
                            </a:rPr>
                            <m:t>2</m:t>
                          </m:r>
                          <m:r>
                            <a:rPr lang="en-US">
                              <a:latin typeface="Cambria Math" panose="02040503050406030204" pitchFamily="18" charset="0"/>
                            </a:rPr>
                            <m:t>𝜋</m:t>
                          </m:r>
                          <m:r>
                            <a:rPr lang="en-US">
                              <a:latin typeface="Cambria Math" panose="02040503050406030204" pitchFamily="18" charset="0"/>
                            </a:rPr>
                            <m:t>𝑓𝐶</m:t>
                          </m:r>
                        </m:den>
                      </m:f>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US">
                    <a:noFill/>
                  </a:rPr>
                  <a:t> </a:t>
                </a:r>
              </a:p>
            </p:txBody>
          </p:sp>
        </mc:Fallback>
      </mc:AlternateContent>
    </p:spTree>
    <p:extLst>
      <p:ext uri="{BB962C8B-B14F-4D97-AF65-F5344CB8AC3E}">
        <p14:creationId xmlns:p14="http://schemas.microsoft.com/office/powerpoint/2010/main" val="4144893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with Fitted RCL Impedance</a:t>
            </a:r>
            <a:endParaRPr lang="en-US" dirty="0"/>
          </a:p>
        </p:txBody>
      </p:sp>
      <p:sp>
        <p:nvSpPr>
          <p:cNvPr id="8" name="TextBox 7"/>
          <p:cNvSpPr txBox="1"/>
          <p:nvPr/>
        </p:nvSpPr>
        <p:spPr>
          <a:xfrm>
            <a:off x="5257800" y="1472981"/>
            <a:ext cx="2579153" cy="830997"/>
          </a:xfrm>
          <a:prstGeom prst="rect">
            <a:avLst/>
          </a:prstGeom>
          <a:noFill/>
          <a:effectLst/>
        </p:spPr>
        <p:txBody>
          <a:bodyPr wrap="square" rtlCol="0">
            <a:spAutoFit/>
          </a:bodyPr>
          <a:lstStyle/>
          <a:p>
            <a:r>
              <a:rPr lang="en-US" sz="1200" dirty="0">
                <a:latin typeface="Lato Light" panose="020F0302020204030203" pitchFamily="34" charset="0"/>
              </a:rPr>
              <a:t>Dots: fitted impedance model</a:t>
            </a:r>
          </a:p>
          <a:p>
            <a:endParaRPr lang="en-US" sz="1200" dirty="0">
              <a:latin typeface="Lato Light" panose="020F0302020204030203" pitchFamily="34" charset="0"/>
              <a:cs typeface="Courier New" panose="02070309020205020404" pitchFamily="49" charset="0"/>
            </a:endParaRPr>
          </a:p>
          <a:p>
            <a:r>
              <a:rPr lang="en-US" sz="1200" dirty="0">
                <a:latin typeface="Lato Light" panose="020F0302020204030203" pitchFamily="34" charset="0"/>
                <a:cs typeface="Courier New" panose="02070309020205020404" pitchFamily="49" charset="0"/>
              </a:rPr>
              <a:t>Lines: target computed from fully coupled model</a:t>
            </a:r>
          </a:p>
        </p:txBody>
      </p:sp>
      <p:pic>
        <p:nvPicPr>
          <p:cNvPr id="10" name="Picture 9">
            <a:extLst>
              <a:ext uri="{FF2B5EF4-FFF2-40B4-BE49-F238E27FC236}">
                <a16:creationId xmlns:a16="http://schemas.microsoft.com/office/drawing/2014/main" id="{28B47F18-D530-0DDC-1598-1C6889D3BCB0}"/>
              </a:ext>
            </a:extLst>
          </p:cNvPr>
          <p:cNvPicPr>
            <a:picLocks noChangeAspect="1"/>
          </p:cNvPicPr>
          <p:nvPr/>
        </p:nvPicPr>
        <p:blipFill>
          <a:blip r:embed="rId2"/>
          <a:stretch>
            <a:fillRect/>
          </a:stretch>
        </p:blipFill>
        <p:spPr>
          <a:xfrm>
            <a:off x="304800" y="1352550"/>
            <a:ext cx="4845627" cy="3535998"/>
          </a:xfrm>
          <a:prstGeom prst="rect">
            <a:avLst/>
          </a:prstGeom>
        </p:spPr>
      </p:pic>
    </p:spTree>
    <p:extLst>
      <p:ext uri="{BB962C8B-B14F-4D97-AF65-F5344CB8AC3E}">
        <p14:creationId xmlns:p14="http://schemas.microsoft.com/office/powerpoint/2010/main" val="375224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with RCL Impedance</a:t>
            </a:r>
          </a:p>
        </p:txBody>
      </p:sp>
      <p:sp>
        <p:nvSpPr>
          <p:cNvPr id="3" name="Content Placeholder 2"/>
          <p:cNvSpPr>
            <a:spLocks noGrp="1"/>
          </p:cNvSpPr>
          <p:nvPr>
            <p:ph idx="1"/>
          </p:nvPr>
        </p:nvSpPr>
        <p:spPr/>
        <p:txBody>
          <a:bodyPr/>
          <a:lstStyle/>
          <a:p>
            <a:r>
              <a:rPr lang="en-US" dirty="0"/>
              <a:t>Set up new Pressure Acoustics model (similar to first simplified model with the interpolated impedance)</a:t>
            </a:r>
          </a:p>
          <a:p>
            <a:r>
              <a:rPr lang="en-US" dirty="0"/>
              <a:t>Add an RCL impedance boundary condition and plug in the optimized parameter values</a:t>
            </a:r>
          </a:p>
          <a:p>
            <a:r>
              <a:rPr lang="en-US" dirty="0"/>
              <a:t>The values are evaluated in the las Evaluation Group of the model</a:t>
            </a:r>
          </a:p>
        </p:txBody>
      </p:sp>
    </p:spTree>
    <p:extLst>
      <p:ext uri="{BB962C8B-B14F-4D97-AF65-F5344CB8AC3E}">
        <p14:creationId xmlns:p14="http://schemas.microsoft.com/office/powerpoint/2010/main" val="143650777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05F194AA-276C-6341-991A-8D449EA3A14D}" vid="{0D5CAB8A-ED4A-0747-86B9-A77BF5798B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Slide-Template-2022(1)</Template>
  <TotalTime>98</TotalTime>
  <Words>555</Words>
  <Application>Microsoft Office PowerPoint</Application>
  <PresentationFormat>On-screen Show (16:9)</PresentationFormat>
  <Paragraphs>47</Paragraphs>
  <Slides>11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Lato Light</vt:lpstr>
      <vt:lpstr>Lato Black</vt:lpstr>
      <vt:lpstr>Arial</vt:lpstr>
      <vt:lpstr>Wingdings</vt:lpstr>
      <vt:lpstr>Cambria Math</vt:lpstr>
      <vt:lpstr>Lato</vt:lpstr>
      <vt:lpstr>comsol-slide-template-NEW</vt:lpstr>
      <vt:lpstr>Sub-Component Lumping in Acoustics Using the Impedance Boundary Condition</vt:lpstr>
      <vt:lpstr>Background and Motivation</vt:lpstr>
      <vt:lpstr>Geometry and Operating Conditions</vt:lpstr>
      <vt:lpstr>Calculate impedance in full model</vt:lpstr>
      <vt:lpstr>Model with Tabulated Impedance</vt:lpstr>
      <vt:lpstr>Model with Tabulated Impedance</vt:lpstr>
      <vt:lpstr>Model with Fitted RCL Impedance</vt:lpstr>
      <vt:lpstr>Model with Fitted RCL Impedance</vt:lpstr>
      <vt:lpstr>Model with RCL Impedance</vt:lpstr>
      <vt:lpstr>Results and Comparison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Sub-Component Lumping in Acoustics Using the Impedance Boundary Condition</dc:title>
  <dc:creator>Mads Herring Jensen</dc:creator>
  <cp:lastModifiedBy>Jonas Helboe Jørgensen</cp:lastModifiedBy>
  <cp:revision>4</cp:revision>
  <dcterms:created xsi:type="dcterms:W3CDTF">2022-03-07T12:38:26Z</dcterms:created>
  <dcterms:modified xsi:type="dcterms:W3CDTF">2024-10-09T10:53:03Z</dcterms:modified>
</cp:coreProperties>
</file>