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676" r:id="rId2"/>
  </p:sldMasterIdLst>
  <p:sldIdLst>
    <p:sldId id="256" r:id="rId3"/>
    <p:sldId id="257" r:id="rId4"/>
    <p:sldId id="287" r:id="rId5"/>
    <p:sldId id="266" r:id="rId6"/>
    <p:sldId id="267" r:id="rId7"/>
    <p:sldId id="261" r:id="rId8"/>
    <p:sldId id="275" r:id="rId9"/>
    <p:sldId id="278" r:id="rId10"/>
    <p:sldId id="283" r:id="rId11"/>
    <p:sldId id="258" r:id="rId12"/>
    <p:sldId id="265" r:id="rId13"/>
  </p:sldIdLst>
  <p:sldSz cx="9144000" cy="5143500" type="screen16x9"/>
  <p:notesSz cx="6858000" cy="9144000"/>
  <p:embeddedFontLst>
    <p:embeddedFont>
      <p:font typeface="Cambria Math" panose="02040503050406030204" pitchFamily="18" charset="0"/>
      <p:regular r:id="rId14"/>
    </p:embeddedFont>
    <p:embeddedFont>
      <p:font typeface="Lato" panose="020F0502020204030203" pitchFamily="34" charset="0"/>
      <p:regular r:id="rId15"/>
      <p:bold r:id="rId16"/>
      <p:italic r:id="rId17"/>
      <p:boldItalic r:id="rId18"/>
    </p:embeddedFont>
    <p:embeddedFont>
      <p:font typeface="Lato Black" panose="020F0502020204030203" pitchFamily="34" charset="0"/>
      <p:bold r:id="rId19"/>
      <p:boldItalic r:id="rId20"/>
    </p:embeddedFont>
    <p:embeddedFont>
      <p:font typeface="Lato Light" panose="020F05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12" autoAdjust="0"/>
    <p:restoredTop sz="94660"/>
  </p:normalViewPr>
  <p:slideViewPr>
    <p:cSldViewPr snapToGrid="0">
      <p:cViewPr varScale="1">
        <p:scale>
          <a:sx n="213" d="100"/>
          <a:sy n="213" d="100"/>
        </p:scale>
        <p:origin x="192" y="180"/>
      </p:cViewPr>
      <p:guideLst>
        <p:guide orient="horz" pos="162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8.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1.fntdata"/><Relationship Id="rId22" Type="http://schemas.openxmlformats.org/officeDocument/2006/relationships/font" Target="fonts/font9.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21542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2232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44978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90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637106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11891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736163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dirty="0"/>
              <a:t>Section subtitle</a:t>
            </a:r>
          </a:p>
        </p:txBody>
      </p:sp>
    </p:spTree>
    <p:extLst>
      <p:ext uri="{BB962C8B-B14F-4D97-AF65-F5344CB8AC3E}">
        <p14:creationId xmlns:p14="http://schemas.microsoft.com/office/powerpoint/2010/main" val="3651914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207533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164504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351603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448622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56280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413846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186889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63504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558968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8791065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9464184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316396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500"/>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3500"/>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32057825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9805699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2081845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16382058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181100"/>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8947267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520802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469719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52939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1783143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12059523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85053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626665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580241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5"/>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111152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8" y="1574620"/>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122019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20"/>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8608227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1"/>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777347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4" y="2886101"/>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4" y="819151"/>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330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3114804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036578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3"/>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1"/>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218848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2"/>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4"/>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5398169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1"/>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68643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39116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976357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15883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018723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5781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332498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150821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4402843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241940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94116735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39054000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4088993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0092909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920983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6"/>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1"/>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0950779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1"/>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7"/>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20641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016464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73106695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739263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image" Target="../media/image2.png"/><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slideLayout" Target="../slideLayouts/slideLayout45.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image" Target="../media/image8.emf"/><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image" Target="../media/image7.emf"/><Relationship Id="rId10" Type="http://schemas.openxmlformats.org/officeDocument/2006/relationships/slideLayout" Target="../slideLayouts/slideLayout26.xml"/><Relationship Id="rId19" Type="http://schemas.openxmlformats.org/officeDocument/2006/relationships/slideLayout" Target="../slideLayouts/slideLayout35.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theme" Target="../theme/theme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64" r:id="rId10"/>
    <p:sldLayoutId id="2147483675" r:id="rId11"/>
    <p:sldLayoutId id="2147483674" r:id="rId12"/>
    <p:sldLayoutId id="2147483669" r:id="rId13"/>
    <p:sldLayoutId id="2147483671" r:id="rId14"/>
    <p:sldLayoutId id="2147483672" r:id="rId15"/>
    <p:sldLayoutId id="2147483673"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7"/>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8"/>
          <a:stretch>
            <a:fillRect/>
          </a:stretch>
        </p:blipFill>
        <p:spPr>
          <a:xfrm>
            <a:off x="115779" y="223914"/>
            <a:ext cx="752320" cy="69658"/>
          </a:xfrm>
          <a:prstGeom prst="rect">
            <a:avLst/>
          </a:prstGeom>
        </p:spPr>
      </p:pic>
    </p:spTree>
    <p:extLst>
      <p:ext uri="{BB962C8B-B14F-4D97-AF65-F5344CB8AC3E}">
        <p14:creationId xmlns:p14="http://schemas.microsoft.com/office/powerpoint/2010/main" val="62376247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 id="2147483704" r:id="rId28"/>
    <p:sldLayoutId id="2147483705" r:id="rId29"/>
    <p:sldLayoutId id="2147483706" r:id="rId30"/>
    <p:sldLayoutId id="2147483707" r:id="rId31"/>
    <p:sldLayoutId id="2147483708" r:id="rId32"/>
    <p:sldLayoutId id="2147483709" r:id="rId33"/>
    <p:sldLayoutId id="2147483710" r:id="rId34"/>
    <p:sldLayoutId id="2147483711" r:id="rId35"/>
    <p:sldLayoutId id="2147483712" r:id="rId36"/>
    <p:sldLayoutId id="2147483713" r:id="rId37"/>
    <p:sldLayoutId id="2147483714" r:id="rId38"/>
    <p:sldLayoutId id="2147483715" r:id="rId39"/>
    <p:sldLayoutId id="2147483716" r:id="rId40"/>
    <p:sldLayoutId id="2147483717" r:id="rId41"/>
    <p:sldLayoutId id="2147483718" r:id="rId42"/>
    <p:sldLayoutId id="2147483719" r:id="rId43"/>
    <p:sldLayoutId id="2147483720" r:id="rId44"/>
    <p:sldLayoutId id="2147483721" r:id="rId45"/>
    <p:sldLayoutId id="2147483722" r:id="rId46"/>
    <p:sldLayoutId id="2147483723" r:id="rId47"/>
    <p:sldLayoutId id="2147483724" r:id="rId48"/>
    <p:sldLayoutId id="2147483725" r:id="rId49"/>
    <p:sldLayoutId id="2147483726" r:id="rId50"/>
    <p:sldLayoutId id="2147483727" r:id="rId51"/>
    <p:sldLayoutId id="2147483728" r:id="rId52"/>
    <p:sldLayoutId id="2147483729" r:id="rId53"/>
    <p:sldLayoutId id="2147483730" r:id="rId54"/>
    <p:sldLayoutId id="2147483731" r:id="rId55"/>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9"/>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6427D-AA89-4F44-B089-AF1C4089CDA1}"/>
              </a:ext>
            </a:extLst>
          </p:cNvPr>
          <p:cNvSpPr>
            <a:spLocks noGrp="1"/>
          </p:cNvSpPr>
          <p:nvPr>
            <p:ph type="title"/>
          </p:nvPr>
        </p:nvSpPr>
        <p:spPr/>
        <p:txBody>
          <a:bodyPr/>
          <a:lstStyle/>
          <a:p>
            <a:r>
              <a:rPr lang="en-US" dirty="0"/>
              <a:t>Transient Sound Pressure Levels</a:t>
            </a:r>
          </a:p>
        </p:txBody>
      </p:sp>
    </p:spTree>
    <p:extLst>
      <p:ext uri="{BB962C8B-B14F-4D97-AF65-F5344CB8AC3E}">
        <p14:creationId xmlns:p14="http://schemas.microsoft.com/office/powerpoint/2010/main" val="3710871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B4EF06-EF7E-46A1-83FC-3AA0D82483E9}"/>
              </a:ext>
            </a:extLst>
          </p:cNvPr>
          <p:cNvSpPr>
            <a:spLocks noGrp="1"/>
          </p:cNvSpPr>
          <p:nvPr>
            <p:ph type="title"/>
          </p:nvPr>
        </p:nvSpPr>
        <p:spPr/>
        <p:txBody>
          <a:bodyPr/>
          <a:lstStyle/>
          <a:p>
            <a:r>
              <a:rPr lang="en-US" dirty="0"/>
              <a:t>Gearbox Noise Example</a:t>
            </a:r>
          </a:p>
        </p:txBody>
      </p:sp>
      <p:sp>
        <p:nvSpPr>
          <p:cNvPr id="3" name="Content Placeholder 2">
            <a:extLst>
              <a:ext uri="{FF2B5EF4-FFF2-40B4-BE49-F238E27FC236}">
                <a16:creationId xmlns:a16="http://schemas.microsoft.com/office/drawing/2014/main" id="{86644CC1-CC63-58A3-7917-AC9F9C53268F}"/>
              </a:ext>
            </a:extLst>
          </p:cNvPr>
          <p:cNvSpPr>
            <a:spLocks noGrp="1"/>
          </p:cNvSpPr>
          <p:nvPr>
            <p:ph idx="1"/>
          </p:nvPr>
        </p:nvSpPr>
        <p:spPr/>
        <p:txBody>
          <a:bodyPr>
            <a:normAutofit/>
          </a:bodyPr>
          <a:lstStyle/>
          <a:p>
            <a:pPr marL="0" indent="0">
              <a:buNone/>
            </a:pPr>
            <a:r>
              <a:rPr lang="en-US" sz="1200" dirty="0"/>
              <a:t>This example uses the time dependent pressure from a virtual microphone located at (-0.75, 0, 0) in the </a:t>
            </a:r>
            <a:r>
              <a:rPr lang="en-US" sz="1200" b="1" dirty="0" err="1"/>
              <a:t>gearbox_vibration_noise.mph</a:t>
            </a:r>
            <a:r>
              <a:rPr lang="en-US" sz="1200" dirty="0"/>
              <a:t> model. This data is loaded and stored in an interpolation function. The metrics are computed in the same way as the sine verification example.</a:t>
            </a:r>
          </a:p>
          <a:p>
            <a:pPr marL="0" indent="0">
              <a:buNone/>
            </a:pPr>
            <a:endParaRPr lang="en-US" sz="1200" dirty="0"/>
          </a:p>
        </p:txBody>
      </p:sp>
      <p:pic>
        <p:nvPicPr>
          <p:cNvPr id="19" name="Picture 18">
            <a:extLst>
              <a:ext uri="{FF2B5EF4-FFF2-40B4-BE49-F238E27FC236}">
                <a16:creationId xmlns:a16="http://schemas.microsoft.com/office/drawing/2014/main" id="{1AD245DE-EA8B-4B4B-BF40-2889F92E0EA1}"/>
              </a:ext>
            </a:extLst>
          </p:cNvPr>
          <p:cNvPicPr>
            <a:picLocks noChangeAspect="1"/>
          </p:cNvPicPr>
          <p:nvPr/>
        </p:nvPicPr>
        <p:blipFill>
          <a:blip r:embed="rId2"/>
          <a:stretch>
            <a:fillRect/>
          </a:stretch>
        </p:blipFill>
        <p:spPr>
          <a:xfrm>
            <a:off x="1111841" y="1978073"/>
            <a:ext cx="3155087" cy="3155087"/>
          </a:xfrm>
          <a:prstGeom prst="rect">
            <a:avLst/>
          </a:prstGeom>
        </p:spPr>
      </p:pic>
      <p:pic>
        <p:nvPicPr>
          <p:cNvPr id="22" name="Picture 21">
            <a:extLst>
              <a:ext uri="{FF2B5EF4-FFF2-40B4-BE49-F238E27FC236}">
                <a16:creationId xmlns:a16="http://schemas.microsoft.com/office/drawing/2014/main" id="{CDD9FED1-43D6-4AFA-B0F7-39CA33A092A1}"/>
              </a:ext>
            </a:extLst>
          </p:cNvPr>
          <p:cNvPicPr>
            <a:picLocks noChangeAspect="1"/>
          </p:cNvPicPr>
          <p:nvPr/>
        </p:nvPicPr>
        <p:blipFill>
          <a:blip r:embed="rId3"/>
          <a:stretch>
            <a:fillRect/>
          </a:stretch>
        </p:blipFill>
        <p:spPr>
          <a:xfrm>
            <a:off x="4509176" y="1978073"/>
            <a:ext cx="3155087" cy="3155087"/>
          </a:xfrm>
          <a:prstGeom prst="rect">
            <a:avLst/>
          </a:prstGeom>
        </p:spPr>
      </p:pic>
    </p:spTree>
    <p:extLst>
      <p:ext uri="{BB962C8B-B14F-4D97-AF65-F5344CB8AC3E}">
        <p14:creationId xmlns:p14="http://schemas.microsoft.com/office/powerpoint/2010/main" val="3112742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DECE3-E2AA-492A-A7DE-294C1B359241}"/>
              </a:ext>
            </a:extLst>
          </p:cNvPr>
          <p:cNvSpPr>
            <a:spLocks noGrp="1"/>
          </p:cNvSpPr>
          <p:nvPr>
            <p:ph type="title"/>
          </p:nvPr>
        </p:nvSpPr>
        <p:spPr/>
        <p:txBody>
          <a:bodyPr/>
          <a:lstStyle/>
          <a:p>
            <a:r>
              <a:rPr lang="en-US" dirty="0"/>
              <a:t>All Metrics Comparison</a:t>
            </a:r>
          </a:p>
        </p:txBody>
      </p:sp>
      <p:pic>
        <p:nvPicPr>
          <p:cNvPr id="6" name="Picture 5">
            <a:extLst>
              <a:ext uri="{FF2B5EF4-FFF2-40B4-BE49-F238E27FC236}">
                <a16:creationId xmlns:a16="http://schemas.microsoft.com/office/drawing/2014/main" id="{7644378D-45BD-4A82-8934-0A083ED6B721}"/>
              </a:ext>
            </a:extLst>
          </p:cNvPr>
          <p:cNvPicPr>
            <a:picLocks noChangeAspect="1"/>
          </p:cNvPicPr>
          <p:nvPr/>
        </p:nvPicPr>
        <p:blipFill>
          <a:blip r:embed="rId2"/>
          <a:stretch>
            <a:fillRect/>
          </a:stretch>
        </p:blipFill>
        <p:spPr>
          <a:xfrm>
            <a:off x="1184706" y="1220990"/>
            <a:ext cx="3155087" cy="3155087"/>
          </a:xfrm>
          <a:prstGeom prst="rect">
            <a:avLst/>
          </a:prstGeom>
        </p:spPr>
      </p:pic>
      <p:pic>
        <p:nvPicPr>
          <p:cNvPr id="7" name="Picture 6">
            <a:extLst>
              <a:ext uri="{FF2B5EF4-FFF2-40B4-BE49-F238E27FC236}">
                <a16:creationId xmlns:a16="http://schemas.microsoft.com/office/drawing/2014/main" id="{C4F909BB-46A1-4927-A10E-6F7EB81DA8C1}"/>
              </a:ext>
            </a:extLst>
          </p:cNvPr>
          <p:cNvPicPr>
            <a:picLocks noChangeAspect="1"/>
          </p:cNvPicPr>
          <p:nvPr/>
        </p:nvPicPr>
        <p:blipFill>
          <a:blip r:embed="rId3"/>
          <a:stretch>
            <a:fillRect/>
          </a:stretch>
        </p:blipFill>
        <p:spPr>
          <a:xfrm>
            <a:off x="4721656" y="1220990"/>
            <a:ext cx="3155087" cy="3155087"/>
          </a:xfrm>
          <a:prstGeom prst="rect">
            <a:avLst/>
          </a:prstGeom>
        </p:spPr>
      </p:pic>
      <p:sp>
        <p:nvSpPr>
          <p:cNvPr id="8" name="TextBox 7">
            <a:extLst>
              <a:ext uri="{FF2B5EF4-FFF2-40B4-BE49-F238E27FC236}">
                <a16:creationId xmlns:a16="http://schemas.microsoft.com/office/drawing/2014/main" id="{F291B83A-B16D-4602-9048-679C6F30A501}"/>
              </a:ext>
            </a:extLst>
          </p:cNvPr>
          <p:cNvSpPr txBox="1"/>
          <p:nvPr/>
        </p:nvSpPr>
        <p:spPr>
          <a:xfrm>
            <a:off x="1184706" y="4459515"/>
            <a:ext cx="7165544" cy="261610"/>
          </a:xfrm>
          <a:prstGeom prst="rect">
            <a:avLst/>
          </a:prstGeom>
          <a:noFill/>
        </p:spPr>
        <p:txBody>
          <a:bodyPr wrap="square" rtlCol="0">
            <a:spAutoFit/>
          </a:bodyPr>
          <a:lstStyle/>
          <a:p>
            <a:r>
              <a:rPr lang="en-US" sz="1100" dirty="0">
                <a:latin typeface="Lato Light" panose="020F0302020204030203" pitchFamily="34" charset="0"/>
              </a:rPr>
              <a:t>Most of the energy in the signal is between 1000-3000 Hz, therefore the A-weighted pressure is slightly amplified.</a:t>
            </a:r>
          </a:p>
        </p:txBody>
      </p:sp>
    </p:spTree>
    <p:extLst>
      <p:ext uri="{BB962C8B-B14F-4D97-AF65-F5344CB8AC3E}">
        <p14:creationId xmlns:p14="http://schemas.microsoft.com/office/powerpoint/2010/main" val="1724232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8C684E1-A97E-4157-8302-05D41BF4B998}"/>
              </a:ext>
            </a:extLst>
          </p:cNvPr>
          <p:cNvSpPr>
            <a:spLocks noGrp="1"/>
          </p:cNvSpPr>
          <p:nvPr>
            <p:ph type="title"/>
          </p:nvPr>
        </p:nvSpPr>
        <p:spPr/>
        <p:txBody>
          <a:bodyPr/>
          <a:lstStyle/>
          <a:p>
            <a:r>
              <a:rPr lang="en-US" dirty="0"/>
              <a:t>Application Background</a:t>
            </a:r>
          </a:p>
        </p:txBody>
      </p:sp>
      <p:sp>
        <p:nvSpPr>
          <p:cNvPr id="8" name="Content Placeholder 7">
            <a:extLst>
              <a:ext uri="{FF2B5EF4-FFF2-40B4-BE49-F238E27FC236}">
                <a16:creationId xmlns:a16="http://schemas.microsoft.com/office/drawing/2014/main" id="{9EDE3F4A-9D69-484E-BFEF-97A61BD62EAC}"/>
              </a:ext>
            </a:extLst>
          </p:cNvPr>
          <p:cNvSpPr>
            <a:spLocks noGrp="1"/>
          </p:cNvSpPr>
          <p:nvPr>
            <p:ph idx="1"/>
          </p:nvPr>
        </p:nvSpPr>
        <p:spPr/>
        <p:txBody>
          <a:bodyPr>
            <a:normAutofit/>
          </a:bodyPr>
          <a:lstStyle/>
          <a:p>
            <a:r>
              <a:rPr lang="en-US" dirty="0"/>
              <a:t>For transient acoustic problems, there are different sound pressure level metrics that have been defined in the literature and in measurement standards. These metrics are important to know when comparing results from a transient acoustic simulation to measurements from a sound level meter or when trying to make results from a transient simulation easier to interpret on a logarithmic scale. </a:t>
            </a:r>
          </a:p>
          <a:p>
            <a:r>
              <a:rPr lang="en-US" dirty="0"/>
              <a:t>This application demonstrates the following:</a:t>
            </a:r>
          </a:p>
          <a:p>
            <a:pPr lvl="1">
              <a:buFont typeface="Arial" panose="020B0604020202020204" pitchFamily="34" charset="0"/>
              <a:buChar char="•"/>
            </a:pPr>
            <a:r>
              <a:rPr lang="en-US" dirty="0"/>
              <a:t>Step I: Compute the </a:t>
            </a:r>
            <a:r>
              <a:rPr lang="en-US" i="1" dirty="0"/>
              <a:t>Frequency Weighted</a:t>
            </a:r>
            <a:r>
              <a:rPr lang="en-US" dirty="0"/>
              <a:t> pressure for a transient signal using a window function</a:t>
            </a:r>
          </a:p>
          <a:p>
            <a:pPr lvl="1">
              <a:buFont typeface="Arial" panose="020B0604020202020204" pitchFamily="34" charset="0"/>
              <a:buChar char="•"/>
            </a:pPr>
            <a:r>
              <a:rPr lang="en-US" dirty="0"/>
              <a:t>Step II: Compute the </a:t>
            </a:r>
            <a:r>
              <a:rPr lang="en-US" i="1" dirty="0"/>
              <a:t>Time Weighted Sound Level </a:t>
            </a:r>
            <a:r>
              <a:rPr lang="en-US" dirty="0"/>
              <a:t>using a convolution in the time domain</a:t>
            </a:r>
          </a:p>
          <a:p>
            <a:pPr lvl="1">
              <a:buFont typeface="Arial" panose="020B0604020202020204" pitchFamily="34" charset="0"/>
              <a:buChar char="•"/>
            </a:pPr>
            <a:r>
              <a:rPr lang="en-US" dirty="0"/>
              <a:t>Step III: Compute </a:t>
            </a:r>
            <a:r>
              <a:rPr lang="en-US" i="1" dirty="0"/>
              <a:t>Time Average Sound Level</a:t>
            </a:r>
            <a:r>
              <a:rPr lang="en-US" dirty="0"/>
              <a:t> over a user defined time period using a parametric sweep</a:t>
            </a:r>
          </a:p>
          <a:p>
            <a:pPr marL="292100" lvl="1" indent="0">
              <a:buNone/>
            </a:pPr>
            <a:endParaRPr lang="en-US" dirty="0"/>
          </a:p>
          <a:p>
            <a:pPr fontAlgn="base"/>
            <a:r>
              <a:rPr lang="en-US" dirty="0"/>
              <a:t>Reference: </a:t>
            </a:r>
            <a:r>
              <a:rPr lang="en-US" b="1" dirty="0"/>
              <a:t>IEC 61672-1:2013 </a:t>
            </a:r>
            <a:r>
              <a:rPr lang="en-US" dirty="0"/>
              <a:t>Electroacoustics - Sound level meters - Part 1: Specifications</a:t>
            </a:r>
          </a:p>
          <a:p>
            <a:pPr lvl="1">
              <a:buFont typeface="Wingdings" panose="05000000000000000000" pitchFamily="2" charset="2"/>
              <a:buChar char="§"/>
            </a:pPr>
            <a:endParaRPr lang="en-US" dirty="0"/>
          </a:p>
          <a:p>
            <a:pPr marL="292100" lvl="1" indent="0">
              <a:buNone/>
            </a:pPr>
            <a:endParaRPr lang="en-US" dirty="0"/>
          </a:p>
        </p:txBody>
      </p:sp>
    </p:spTree>
    <p:extLst>
      <p:ext uri="{BB962C8B-B14F-4D97-AF65-F5344CB8AC3E}">
        <p14:creationId xmlns:p14="http://schemas.microsoft.com/office/powerpoint/2010/main" val="97475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B2E53-7D3E-4AA3-833A-E03E2A0D7DB3}"/>
              </a:ext>
            </a:extLst>
          </p:cNvPr>
          <p:cNvSpPr>
            <a:spLocks noGrp="1"/>
          </p:cNvSpPr>
          <p:nvPr>
            <p:ph type="title"/>
          </p:nvPr>
        </p:nvSpPr>
        <p:spPr/>
        <p:txBody>
          <a:bodyPr/>
          <a:lstStyle/>
          <a:p>
            <a:r>
              <a:rPr lang="en-US" dirty="0"/>
              <a:t>Application Background</a:t>
            </a:r>
          </a:p>
        </p:txBody>
      </p:sp>
      <p:sp>
        <p:nvSpPr>
          <p:cNvPr id="3" name="Content Placeholder 2">
            <a:extLst>
              <a:ext uri="{FF2B5EF4-FFF2-40B4-BE49-F238E27FC236}">
                <a16:creationId xmlns:a16="http://schemas.microsoft.com/office/drawing/2014/main" id="{12B30D72-9196-4445-B0F6-ACAA2F3957C5}"/>
              </a:ext>
            </a:extLst>
          </p:cNvPr>
          <p:cNvSpPr>
            <a:spLocks noGrp="1"/>
          </p:cNvSpPr>
          <p:nvPr>
            <p:ph idx="1"/>
          </p:nvPr>
        </p:nvSpPr>
        <p:spPr/>
        <p:txBody>
          <a:bodyPr>
            <a:normAutofit/>
          </a:bodyPr>
          <a:lstStyle/>
          <a:p>
            <a:pPr marL="0" indent="0">
              <a:buNone/>
            </a:pPr>
            <a:r>
              <a:rPr lang="en-US" sz="1400" dirty="0"/>
              <a:t>This application contains two models:</a:t>
            </a:r>
          </a:p>
          <a:p>
            <a:pPr marL="342900" indent="-342900">
              <a:buAutoNum type="arabicParenR"/>
            </a:pPr>
            <a:r>
              <a:rPr lang="en-US" sz="1400" b="1" dirty="0" err="1"/>
              <a:t>transient_SPL_sine.mph</a:t>
            </a:r>
            <a:r>
              <a:rPr lang="en-US" sz="1400" b="1" dirty="0"/>
              <a:t> </a:t>
            </a:r>
            <a:r>
              <a:rPr lang="en-US" sz="1400" dirty="0"/>
              <a:t>is a verification example using a sinusoidal waveform as the noise source. </a:t>
            </a:r>
          </a:p>
          <a:p>
            <a:pPr marL="342900" indent="-342900">
              <a:buAutoNum type="arabicParenR"/>
            </a:pPr>
            <a:r>
              <a:rPr lang="en-US" sz="1400" b="1" dirty="0" err="1"/>
              <a:t>transient_SPL_gearbox.mph</a:t>
            </a:r>
            <a:r>
              <a:rPr lang="en-US" sz="1400" b="1" dirty="0"/>
              <a:t> </a:t>
            </a:r>
            <a:r>
              <a:rPr lang="en-US" sz="1400" dirty="0"/>
              <a:t>is a model that uses a more realistic noise source from a gearbox</a:t>
            </a:r>
          </a:p>
          <a:p>
            <a:pPr marL="342900" indent="-342900">
              <a:buAutoNum type="arabicParenR"/>
            </a:pPr>
            <a:endParaRPr lang="en-US" sz="1400" dirty="0"/>
          </a:p>
          <a:p>
            <a:endParaRPr lang="en-US" sz="1400" dirty="0"/>
          </a:p>
          <a:p>
            <a:pPr marL="0" indent="0">
              <a:buNone/>
            </a:pPr>
            <a:endParaRPr lang="en-US" sz="1400" dirty="0"/>
          </a:p>
        </p:txBody>
      </p:sp>
    </p:spTree>
    <p:extLst>
      <p:ext uri="{BB962C8B-B14F-4D97-AF65-F5344CB8AC3E}">
        <p14:creationId xmlns:p14="http://schemas.microsoft.com/office/powerpoint/2010/main" val="3101466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C7F6-6CC4-42D7-9BCB-AE65504E243B}"/>
              </a:ext>
            </a:extLst>
          </p:cNvPr>
          <p:cNvSpPr>
            <a:spLocks noGrp="1"/>
          </p:cNvSpPr>
          <p:nvPr>
            <p:ph type="title"/>
          </p:nvPr>
        </p:nvSpPr>
        <p:spPr/>
        <p:txBody>
          <a:bodyPr/>
          <a:lstStyle/>
          <a:p>
            <a:r>
              <a:rPr lang="en-US" dirty="0"/>
              <a:t>Step I: Frequency Weighting</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3024FAF-03CD-4A5C-83B0-1A10DBC56977}"/>
                  </a:ext>
                </a:extLst>
              </p:cNvPr>
              <p:cNvSpPr>
                <a:spLocks noGrp="1"/>
              </p:cNvSpPr>
              <p:nvPr>
                <p:ph idx="1"/>
              </p:nvPr>
            </p:nvSpPr>
            <p:spPr/>
            <p:txBody>
              <a:bodyPr>
                <a:normAutofit lnSpcReduction="10000"/>
              </a:bodyPr>
              <a:lstStyle/>
              <a:p>
                <a:pPr marL="0" indent="0">
                  <a:buNone/>
                </a:pPr>
                <a:r>
                  <a:rPr lang="en-US" sz="1400" b="1" dirty="0"/>
                  <a:t>Goal: Given a pressure signal </a:t>
                </a:r>
                <a14:m>
                  <m:oMath xmlns:m="http://schemas.openxmlformats.org/officeDocument/2006/math">
                    <m:r>
                      <a:rPr lang="en-US" sz="1400" b="1" i="1">
                        <a:latin typeface="Cambria Math" panose="02040503050406030204" pitchFamily="18" charset="0"/>
                      </a:rPr>
                      <m:t>𝑷</m:t>
                    </m:r>
                    <m:r>
                      <a:rPr lang="en-US" sz="1400" b="1" i="1">
                        <a:latin typeface="Cambria Math" panose="02040503050406030204" pitchFamily="18" charset="0"/>
                      </a:rPr>
                      <m:t>(</m:t>
                    </m:r>
                    <m:r>
                      <a:rPr lang="en-US" sz="1400" b="1" i="1">
                        <a:latin typeface="Cambria Math" panose="02040503050406030204" pitchFamily="18" charset="0"/>
                      </a:rPr>
                      <m:t>𝒕</m:t>
                    </m:r>
                    <m:r>
                      <a:rPr lang="en-US" sz="1400" b="1" i="1">
                        <a:latin typeface="Cambria Math" panose="02040503050406030204" pitchFamily="18" charset="0"/>
                      </a:rPr>
                      <m:t>)</m:t>
                    </m:r>
                  </m:oMath>
                </a14:m>
                <a:r>
                  <a:rPr lang="en-US" sz="1400" b="1" dirty="0"/>
                  <a:t>, compute the A weighted pressure </a:t>
                </a:r>
                <a14:m>
                  <m:oMath xmlns:m="http://schemas.openxmlformats.org/officeDocument/2006/math">
                    <m:sSub>
                      <m:sSubPr>
                        <m:ctrlPr>
                          <a:rPr lang="en-US" sz="1400" b="1" i="1">
                            <a:latin typeface="Cambria Math" panose="02040503050406030204" pitchFamily="18" charset="0"/>
                          </a:rPr>
                        </m:ctrlPr>
                      </m:sSubPr>
                      <m:e>
                        <m:r>
                          <a:rPr lang="en-US" sz="1400" b="1" i="1">
                            <a:latin typeface="Cambria Math" panose="02040503050406030204" pitchFamily="18" charset="0"/>
                          </a:rPr>
                          <m:t>𝑷</m:t>
                        </m:r>
                      </m:e>
                      <m:sub>
                        <m:r>
                          <a:rPr lang="en-US" sz="1400" b="1" i="1">
                            <a:latin typeface="Cambria Math" panose="02040503050406030204" pitchFamily="18" charset="0"/>
                          </a:rPr>
                          <m:t>𝑨</m:t>
                        </m:r>
                      </m:sub>
                    </m:sSub>
                    <m:r>
                      <a:rPr lang="en-US" sz="1400" b="1" i="1">
                        <a:latin typeface="Cambria Math" panose="02040503050406030204" pitchFamily="18" charset="0"/>
                      </a:rPr>
                      <m:t>(</m:t>
                    </m:r>
                    <m:r>
                      <a:rPr lang="en-US" sz="1400" b="1" i="1">
                        <a:latin typeface="Cambria Math" panose="02040503050406030204" pitchFamily="18" charset="0"/>
                      </a:rPr>
                      <m:t>𝒕</m:t>
                    </m:r>
                    <m:r>
                      <a:rPr lang="en-US" sz="1400" b="1" i="1">
                        <a:latin typeface="Cambria Math" panose="02040503050406030204" pitchFamily="18" charset="0"/>
                      </a:rPr>
                      <m:t>)</m:t>
                    </m:r>
                  </m:oMath>
                </a14:m>
                <a:r>
                  <a:rPr lang="en-US" sz="1400" b="1" dirty="0"/>
                  <a:t>.</a:t>
                </a:r>
                <a:endParaRPr lang="en-US" sz="1400" dirty="0"/>
              </a:p>
              <a:p>
                <a:pPr marL="0" indent="0">
                  <a:buNone/>
                </a:pPr>
                <a:r>
                  <a:rPr lang="en-US" sz="1400" dirty="0"/>
                  <a:t>Standard IEC 61672-1:2013  defines frequency weighting functions which are used to modify a signal in a way which accounts for the frequency dependent perception of the ear.</a:t>
                </a:r>
              </a:p>
              <a:p>
                <a:pPr marL="0" indent="0">
                  <a:buNone/>
                </a:pPr>
                <a:r>
                  <a:rPr lang="en-US" sz="1400" dirty="0"/>
                  <a:t>The A-weighted gain function in dB is given in IEC 61672-1:2013.</a:t>
                </a:r>
              </a:p>
              <a:p>
                <a:endParaRPr lang="en-US" sz="1400" dirty="0"/>
              </a:p>
              <a:p>
                <a:endParaRPr lang="en-US" sz="1400" dirty="0"/>
              </a:p>
              <a:p>
                <a:pPr marL="0" indent="0">
                  <a:buNone/>
                </a:pPr>
                <a:r>
                  <a:rPr lang="en-US" sz="1400" dirty="0"/>
                  <a:t>For weighting a signal amplitude, use the transfer function definition </a:t>
                </a:r>
                <a14:m>
                  <m:oMath xmlns:m="http://schemas.openxmlformats.org/officeDocument/2006/math">
                    <m:r>
                      <a:rPr lang="en-US" sz="1400" b="0" i="1" smtClean="0">
                        <a:latin typeface="Cambria Math" panose="02040503050406030204" pitchFamily="18" charset="0"/>
                      </a:rPr>
                      <m:t>𝐻</m:t>
                    </m:r>
                    <m:r>
                      <a:rPr lang="en-US" sz="1400" b="0" i="1" smtClean="0">
                        <a:latin typeface="Cambria Math" panose="02040503050406030204" pitchFamily="18" charset="0"/>
                      </a:rPr>
                      <m:t>(</m:t>
                    </m:r>
                    <m:r>
                      <a:rPr lang="en-US" sz="1400" b="0" i="1" smtClean="0">
                        <a:latin typeface="Cambria Math" panose="02040503050406030204" pitchFamily="18" charset="0"/>
                      </a:rPr>
                      <m:t>𝑓</m:t>
                    </m:r>
                    <m:r>
                      <a:rPr lang="en-US" sz="1400" b="0" i="1" smtClean="0">
                        <a:latin typeface="Cambria Math" panose="02040503050406030204" pitchFamily="18" charset="0"/>
                      </a:rPr>
                      <m:t>)</m:t>
                    </m:r>
                  </m:oMath>
                </a14:m>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r>
                  <a:rPr lang="en-US" sz="1400" dirty="0"/>
                  <a:t>Here, </a:t>
                </a:r>
                <a14:m>
                  <m:oMath xmlns:m="http://schemas.openxmlformats.org/officeDocument/2006/math">
                    <m:r>
                      <a:rPr lang="en-US" sz="1400" i="1">
                        <a:latin typeface="Cambria Math" panose="02040503050406030204" pitchFamily="18" charset="0"/>
                      </a:rPr>
                      <m:t>𝑓</m:t>
                    </m:r>
                  </m:oMath>
                </a14:m>
                <a:r>
                  <a:rPr lang="en-US" sz="1400" dirty="0"/>
                  <a:t> is the frequency and constants </a:t>
                </a:r>
                <a14:m>
                  <m:oMath xmlns:m="http://schemas.openxmlformats.org/officeDocument/2006/math">
                    <m:r>
                      <a:rPr lang="en-US" sz="1400" i="1">
                        <a:latin typeface="Cambria Math" panose="02040503050406030204" pitchFamily="18" charset="0"/>
                      </a:rPr>
                      <m:t>𝑓</m:t>
                    </m:r>
                    <m:r>
                      <a:rPr lang="en-US" sz="1400" i="1">
                        <a:latin typeface="Cambria Math" panose="02040503050406030204" pitchFamily="18" charset="0"/>
                      </a:rPr>
                      <m:t>1=20.6 </m:t>
                    </m:r>
                    <m:r>
                      <m:rPr>
                        <m:sty m:val="p"/>
                      </m:rPr>
                      <a:rPr lang="en-US" sz="1400" b="0" i="0" smtClean="0">
                        <a:latin typeface="Cambria Math" panose="02040503050406030204" pitchFamily="18" charset="0"/>
                      </a:rPr>
                      <m:t>Hz</m:t>
                    </m:r>
                    <m:r>
                      <a:rPr lang="en-US" sz="1400" i="1">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𝑓</m:t>
                        </m:r>
                      </m:e>
                      <m:sub>
                        <m:r>
                          <a:rPr lang="en-US" sz="1400" i="1">
                            <a:latin typeface="Cambria Math" panose="02040503050406030204" pitchFamily="18" charset="0"/>
                          </a:rPr>
                          <m:t>2</m:t>
                        </m:r>
                      </m:sub>
                    </m:sSub>
                    <m:r>
                      <a:rPr lang="en-US" sz="1400" i="1">
                        <a:latin typeface="Cambria Math" panose="02040503050406030204" pitchFamily="18" charset="0"/>
                      </a:rPr>
                      <m:t>=107.7</m:t>
                    </m:r>
                    <m:r>
                      <a:rPr lang="en-US" sz="1400" b="0" i="0" smtClean="0">
                        <a:latin typeface="Cambria Math" panose="02040503050406030204" pitchFamily="18" charset="0"/>
                      </a:rPr>
                      <m:t> </m:t>
                    </m:r>
                    <m:r>
                      <m:rPr>
                        <m:sty m:val="p"/>
                      </m:rPr>
                      <a:rPr lang="en-US" sz="1400">
                        <a:latin typeface="Cambria Math" panose="02040503050406030204" pitchFamily="18" charset="0"/>
                      </a:rPr>
                      <m:t>Hz</m:t>
                    </m:r>
                    <m:r>
                      <a:rPr lang="en-US" sz="1400" b="0" i="0" smtClean="0">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𝑓</m:t>
                        </m:r>
                      </m:e>
                      <m:sub>
                        <m:r>
                          <a:rPr lang="en-US" sz="1400" i="1">
                            <a:latin typeface="Cambria Math" panose="02040503050406030204" pitchFamily="18" charset="0"/>
                          </a:rPr>
                          <m:t>3</m:t>
                        </m:r>
                      </m:sub>
                    </m:sSub>
                    <m:r>
                      <a:rPr lang="en-US" sz="1400" i="1">
                        <a:latin typeface="Cambria Math" panose="02040503050406030204" pitchFamily="18" charset="0"/>
                      </a:rPr>
                      <m:t>=737.9</m:t>
                    </m:r>
                    <m:r>
                      <a:rPr lang="en-US" sz="1400" b="0" i="1" smtClean="0">
                        <a:latin typeface="Cambria Math" panose="02040503050406030204" pitchFamily="18" charset="0"/>
                      </a:rPr>
                      <m:t> </m:t>
                    </m:r>
                    <m:r>
                      <m:rPr>
                        <m:sty m:val="p"/>
                      </m:rPr>
                      <a:rPr lang="en-US" sz="1400">
                        <a:latin typeface="Cambria Math" panose="02040503050406030204" pitchFamily="18" charset="0"/>
                      </a:rPr>
                      <m:t>Hz</m:t>
                    </m:r>
                    <m:r>
                      <a:rPr lang="en-US" sz="1400" i="1">
                        <a:latin typeface="Cambria Math" panose="02040503050406030204" pitchFamily="18" charset="0"/>
                      </a:rPr>
                      <m:t>, </m:t>
                    </m:r>
                  </m:oMath>
                </a14:m>
                <a:r>
                  <a:rPr lang="en-US" sz="1400" dirty="0"/>
                  <a:t>and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𝑓</m:t>
                        </m:r>
                      </m:e>
                      <m:sub>
                        <m:r>
                          <a:rPr lang="en-US" sz="1400" i="1">
                            <a:latin typeface="Cambria Math" panose="02040503050406030204" pitchFamily="18" charset="0"/>
                          </a:rPr>
                          <m:t>4</m:t>
                        </m:r>
                      </m:sub>
                    </m:sSub>
                    <m:r>
                      <a:rPr lang="en-US" sz="1400" i="1">
                        <a:latin typeface="Cambria Math" panose="02040503050406030204" pitchFamily="18" charset="0"/>
                      </a:rPr>
                      <m:t>=12194</m:t>
                    </m:r>
                  </m:oMath>
                </a14:m>
                <a:r>
                  <a:rPr lang="en-US" sz="1400" dirty="0"/>
                  <a:t> </a:t>
                </a:r>
                <a14:m>
                  <m:oMath xmlns:m="http://schemas.openxmlformats.org/officeDocument/2006/math">
                    <m:r>
                      <m:rPr>
                        <m:sty m:val="p"/>
                      </m:rPr>
                      <a:rPr lang="en-US" sz="1400">
                        <a:latin typeface="Cambria Math" panose="02040503050406030204" pitchFamily="18" charset="0"/>
                      </a:rPr>
                      <m:t>Hz</m:t>
                    </m:r>
                  </m:oMath>
                </a14:m>
                <a:r>
                  <a:rPr lang="en-US" sz="1400" dirty="0"/>
                  <a:t>. The function is defined to have 0 dB gain (</a:t>
                </a:r>
                <a14:m>
                  <m:oMath xmlns:m="http://schemas.openxmlformats.org/officeDocument/2006/math">
                    <m:r>
                      <a:rPr lang="en-US" sz="1400" b="0" i="1" smtClean="0">
                        <a:latin typeface="Cambria Math" panose="02040503050406030204" pitchFamily="18" charset="0"/>
                      </a:rPr>
                      <m:t>𝐻</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𝑓</m:t>
                        </m:r>
                      </m:e>
                    </m:d>
                    <m:r>
                      <a:rPr lang="en-US" sz="1400" b="0" i="1" smtClean="0">
                        <a:latin typeface="Cambria Math" panose="02040503050406030204" pitchFamily="18" charset="0"/>
                      </a:rPr>
                      <m:t>=1</m:t>
                    </m:r>
                  </m:oMath>
                </a14:m>
                <a:r>
                  <a:rPr lang="en-US" sz="1400" dirty="0"/>
                  <a:t>) at 1000 Hz.</a:t>
                </a:r>
              </a:p>
              <a:p>
                <a:endParaRPr lang="en-US" sz="1400" dirty="0"/>
              </a:p>
            </p:txBody>
          </p:sp>
        </mc:Choice>
        <mc:Fallback>
          <p:sp>
            <p:nvSpPr>
              <p:cNvPr id="3" name="Content Placeholder 2">
                <a:extLst>
                  <a:ext uri="{FF2B5EF4-FFF2-40B4-BE49-F238E27FC236}">
                    <a16:creationId xmlns:a16="http://schemas.microsoft.com/office/drawing/2014/main" id="{33024FAF-03CD-4A5C-83B0-1A10DBC56977}"/>
                  </a:ext>
                </a:extLst>
              </p:cNvPr>
              <p:cNvSpPr>
                <a:spLocks noGrp="1" noRot="1" noChangeAspect="1" noMove="1" noResize="1" noEditPoints="1" noAdjustHandles="1" noChangeArrowheads="1" noChangeShapeType="1" noTextEdit="1"/>
              </p:cNvSpPr>
              <p:nvPr>
                <p:ph idx="1"/>
              </p:nvPr>
            </p:nvSpPr>
            <p:spPr>
              <a:blipFill>
                <a:blip r:embed="rId2"/>
                <a:stretch>
                  <a:fillRect l="-1321" t="-976"/>
                </a:stretch>
              </a:blipFill>
            </p:spPr>
            <p:txBody>
              <a:bodyPr/>
              <a:lstStyle/>
              <a:p>
                <a:r>
                  <a:rPr lang="en-DK">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B26FF5E8-F613-467F-933F-2535EE6CE537}"/>
                  </a:ext>
                </a:extLst>
              </p:cNvPr>
              <p:cNvSpPr/>
              <p:nvPr/>
            </p:nvSpPr>
            <p:spPr>
              <a:xfrm>
                <a:off x="69849" y="2399608"/>
                <a:ext cx="8331959" cy="5118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rPr>
                        <m:t>𝐴</m:t>
                      </m:r>
                      <m:d>
                        <m:dPr>
                          <m:ctrlPr>
                            <a:rPr lang="en-US" sz="1000" i="1">
                              <a:latin typeface="Cambria Math" panose="02040503050406030204" pitchFamily="18" charset="0"/>
                            </a:rPr>
                          </m:ctrlPr>
                        </m:dPr>
                        <m:e>
                          <m:r>
                            <a:rPr lang="en-US" sz="1000" i="1">
                              <a:latin typeface="Cambria Math" panose="02040503050406030204" pitchFamily="18" charset="0"/>
                            </a:rPr>
                            <m:t>𝑓</m:t>
                          </m:r>
                        </m:e>
                      </m:d>
                      <m:r>
                        <a:rPr lang="en-US" sz="1000">
                          <a:latin typeface="Cambria Math" panose="02040503050406030204" pitchFamily="18" charset="0"/>
                        </a:rPr>
                        <m:t>=20</m:t>
                      </m:r>
                      <m:func>
                        <m:funcPr>
                          <m:ctrlPr>
                            <a:rPr lang="en-US" sz="1000" i="1">
                              <a:latin typeface="Cambria Math" panose="02040503050406030204" pitchFamily="18" charset="0"/>
                            </a:rPr>
                          </m:ctrlPr>
                        </m:funcPr>
                        <m:fName>
                          <m:sSub>
                            <m:sSubPr>
                              <m:ctrlPr>
                                <a:rPr lang="en-US" sz="1000" b="0" i="1" smtClean="0">
                                  <a:latin typeface="Cambria Math" panose="02040503050406030204" pitchFamily="18" charset="0"/>
                                </a:rPr>
                              </m:ctrlPr>
                            </m:sSubPr>
                            <m:e>
                              <m:r>
                                <m:rPr>
                                  <m:sty m:val="p"/>
                                </m:rPr>
                                <a:rPr lang="en-US" sz="1000">
                                  <a:latin typeface="Cambria Math" panose="02040503050406030204" pitchFamily="18" charset="0"/>
                                </a:rPr>
                                <m:t>log</m:t>
                              </m:r>
                            </m:e>
                            <m:sub>
                              <m:r>
                                <a:rPr lang="en-US" sz="1000" b="0" i="1" smtClean="0">
                                  <a:latin typeface="Cambria Math" panose="02040503050406030204" pitchFamily="18" charset="0"/>
                                </a:rPr>
                                <m:t>10</m:t>
                              </m:r>
                            </m:sub>
                          </m:sSub>
                        </m:fName>
                        <m:e>
                          <m:d>
                            <m:dPr>
                              <m:begChr m:val="["/>
                              <m:endChr m:val="]"/>
                              <m:ctrlPr>
                                <a:rPr lang="en-US" sz="1000" i="1">
                                  <a:latin typeface="Cambria Math" panose="02040503050406030204" pitchFamily="18" charset="0"/>
                                </a:rPr>
                              </m:ctrlPr>
                            </m:dPr>
                            <m:e>
                              <m:f>
                                <m:fPr>
                                  <m:ctrlPr>
                                    <a:rPr lang="en-US" sz="1000" i="1">
                                      <a:latin typeface="Cambria Math" panose="02040503050406030204" pitchFamily="18" charset="0"/>
                                    </a:rPr>
                                  </m:ctrlPr>
                                </m:fPr>
                                <m:num>
                                  <m:sSubSup>
                                    <m:sSubSupPr>
                                      <m:ctrlPr>
                                        <a:rPr lang="en-US" sz="1000" i="1">
                                          <a:latin typeface="Cambria Math" panose="02040503050406030204" pitchFamily="18" charset="0"/>
                                        </a:rPr>
                                      </m:ctrlPr>
                                    </m:sSubSupPr>
                                    <m:e>
                                      <m:r>
                                        <a:rPr lang="en-US" sz="1000" i="1">
                                          <a:latin typeface="Cambria Math" panose="02040503050406030204" pitchFamily="18" charset="0"/>
                                        </a:rPr>
                                        <m:t>𝑓</m:t>
                                      </m:r>
                                    </m:e>
                                    <m:sub>
                                      <m:r>
                                        <a:rPr lang="en-US" sz="1000">
                                          <a:latin typeface="Cambria Math" panose="02040503050406030204" pitchFamily="18" charset="0"/>
                                        </a:rPr>
                                        <m:t>4</m:t>
                                      </m:r>
                                    </m:sub>
                                    <m:sup>
                                      <m:r>
                                        <a:rPr lang="en-US" sz="1000">
                                          <a:latin typeface="Cambria Math" panose="02040503050406030204" pitchFamily="18" charset="0"/>
                                        </a:rPr>
                                        <m:t>2</m:t>
                                      </m:r>
                                    </m:sup>
                                  </m:sSubSup>
                                  <m:sSup>
                                    <m:sSupPr>
                                      <m:ctrlPr>
                                        <a:rPr lang="en-US" sz="1000" i="1">
                                          <a:latin typeface="Cambria Math" panose="02040503050406030204" pitchFamily="18" charset="0"/>
                                        </a:rPr>
                                      </m:ctrlPr>
                                    </m:sSupPr>
                                    <m:e>
                                      <m:r>
                                        <a:rPr lang="en-US" sz="1000" i="1">
                                          <a:latin typeface="Cambria Math" panose="02040503050406030204" pitchFamily="18" charset="0"/>
                                        </a:rPr>
                                        <m:t>𝑓</m:t>
                                      </m:r>
                                    </m:e>
                                    <m:sup>
                                      <m:r>
                                        <a:rPr lang="en-US" sz="1000">
                                          <a:latin typeface="Cambria Math" panose="02040503050406030204" pitchFamily="18" charset="0"/>
                                        </a:rPr>
                                        <m:t>2</m:t>
                                      </m:r>
                                    </m:sup>
                                  </m:sSup>
                                </m:num>
                                <m:den>
                                  <m:d>
                                    <m:dPr>
                                      <m:begChr m:val=""/>
                                      <m:ctrlPr>
                                        <a:rPr lang="en-US" sz="1000" i="1">
                                          <a:latin typeface="Cambria Math" panose="02040503050406030204" pitchFamily="18" charset="0"/>
                                        </a:rPr>
                                      </m:ctrlPr>
                                    </m:dPr>
                                    <m:e>
                                      <m:sSup>
                                        <m:sSupPr>
                                          <m:ctrlPr>
                                            <a:rPr lang="en-US" sz="1000" i="1">
                                              <a:latin typeface="Cambria Math" panose="02040503050406030204" pitchFamily="18" charset="0"/>
                                            </a:rPr>
                                          </m:ctrlPr>
                                        </m:sSupPr>
                                        <m:e>
                                          <m:d>
                                            <m:dPr>
                                              <m:endChr m:val=""/>
                                              <m:ctrlPr>
                                                <a:rPr lang="en-US" sz="1000" i="1">
                                                  <a:latin typeface="Cambria Math" panose="02040503050406030204" pitchFamily="18" charset="0"/>
                                                </a:rPr>
                                              </m:ctrlPr>
                                            </m:dPr>
                                            <m:e>
                                              <m:r>
                                                <a:rPr lang="en-US" sz="1000" i="1">
                                                  <a:latin typeface="Cambria Math" panose="02040503050406030204" pitchFamily="18" charset="0"/>
                                                </a:rPr>
                                                <m:t>𝑓</m:t>
                                              </m:r>
                                            </m:e>
                                          </m:d>
                                        </m:e>
                                        <m:sup>
                                          <m:r>
                                            <a:rPr lang="en-US" sz="1000">
                                              <a:latin typeface="Cambria Math" panose="02040503050406030204" pitchFamily="18" charset="0"/>
                                            </a:rPr>
                                            <m:t>2</m:t>
                                          </m:r>
                                        </m:sup>
                                      </m:sSup>
                                      <m:r>
                                        <a:rPr lang="en-US" sz="1000">
                                          <a:latin typeface="Cambria Math" panose="02040503050406030204" pitchFamily="18" charset="0"/>
                                        </a:rPr>
                                        <m:t>+</m:t>
                                      </m:r>
                                      <m:sSubSup>
                                        <m:sSubSupPr>
                                          <m:ctrlPr>
                                            <a:rPr lang="en-US" sz="1000" i="1">
                                              <a:latin typeface="Cambria Math" panose="02040503050406030204" pitchFamily="18" charset="0"/>
                                            </a:rPr>
                                          </m:ctrlPr>
                                        </m:sSubSupPr>
                                        <m:e>
                                          <m:r>
                                            <a:rPr lang="en-US" sz="1000" i="1">
                                              <a:latin typeface="Cambria Math" panose="02040503050406030204" pitchFamily="18" charset="0"/>
                                            </a:rPr>
                                            <m:t>𝑓</m:t>
                                          </m:r>
                                        </m:e>
                                        <m:sub>
                                          <m:r>
                                            <a:rPr lang="en-US" sz="1000">
                                              <a:latin typeface="Cambria Math" panose="02040503050406030204" pitchFamily="18" charset="0"/>
                                            </a:rPr>
                                            <m:t>1</m:t>
                                          </m:r>
                                        </m:sub>
                                        <m:sup>
                                          <m:r>
                                            <a:rPr lang="en-US" sz="1000">
                                              <a:latin typeface="Cambria Math" panose="02040503050406030204" pitchFamily="18" charset="0"/>
                                            </a:rPr>
                                            <m:t>2</m:t>
                                          </m:r>
                                        </m:sup>
                                      </m:sSubSup>
                                      <m:r>
                                        <a:rPr lang="en-US" sz="1000">
                                          <a:latin typeface="Cambria Math" panose="02040503050406030204" pitchFamily="18" charset="0"/>
                                        </a:rPr>
                                        <m:t>)</m:t>
                                      </m:r>
                                      <m:sSup>
                                        <m:sSupPr>
                                          <m:ctrlPr>
                                            <a:rPr lang="en-US" sz="1000" i="1">
                                              <a:latin typeface="Cambria Math" panose="02040503050406030204" pitchFamily="18" charset="0"/>
                                            </a:rPr>
                                          </m:ctrlPr>
                                        </m:sSupPr>
                                        <m:e>
                                          <m:d>
                                            <m:dPr>
                                              <m:ctrlPr>
                                                <a:rPr lang="en-US" sz="1000" i="1">
                                                  <a:latin typeface="Cambria Math" panose="02040503050406030204" pitchFamily="18" charset="0"/>
                                                </a:rPr>
                                              </m:ctrlPr>
                                            </m:dPr>
                                            <m:e>
                                              <m:sSup>
                                                <m:sSupPr>
                                                  <m:ctrlPr>
                                                    <a:rPr lang="en-US" sz="1000" i="1">
                                                      <a:latin typeface="Cambria Math" panose="02040503050406030204" pitchFamily="18" charset="0"/>
                                                    </a:rPr>
                                                  </m:ctrlPr>
                                                </m:sSupPr>
                                                <m:e>
                                                  <m:r>
                                                    <a:rPr lang="en-US" sz="1000" i="1">
                                                      <a:latin typeface="Cambria Math" panose="02040503050406030204" pitchFamily="18" charset="0"/>
                                                    </a:rPr>
                                                    <m:t>𝑓</m:t>
                                                  </m:r>
                                                </m:e>
                                                <m:sup>
                                                  <m:r>
                                                    <a:rPr lang="en-US" sz="1000">
                                                      <a:latin typeface="Cambria Math" panose="02040503050406030204" pitchFamily="18" charset="0"/>
                                                    </a:rPr>
                                                    <m:t>2</m:t>
                                                  </m:r>
                                                </m:sup>
                                              </m:sSup>
                                              <m:r>
                                                <a:rPr lang="en-US" sz="1000">
                                                  <a:latin typeface="Cambria Math" panose="02040503050406030204" pitchFamily="18" charset="0"/>
                                                </a:rPr>
                                                <m:t>+</m:t>
                                              </m:r>
                                              <m:sSubSup>
                                                <m:sSubSupPr>
                                                  <m:ctrlPr>
                                                    <a:rPr lang="en-US" sz="1000" i="1">
                                                      <a:latin typeface="Cambria Math" panose="02040503050406030204" pitchFamily="18" charset="0"/>
                                                    </a:rPr>
                                                  </m:ctrlPr>
                                                </m:sSubSupPr>
                                                <m:e>
                                                  <m:r>
                                                    <a:rPr lang="en-US" sz="1000" i="1">
                                                      <a:latin typeface="Cambria Math" panose="02040503050406030204" pitchFamily="18" charset="0"/>
                                                    </a:rPr>
                                                    <m:t>𝑓</m:t>
                                                  </m:r>
                                                </m:e>
                                                <m:sub>
                                                  <m:r>
                                                    <a:rPr lang="en-US" sz="1000">
                                                      <a:latin typeface="Cambria Math" panose="02040503050406030204" pitchFamily="18" charset="0"/>
                                                    </a:rPr>
                                                    <m:t>2</m:t>
                                                  </m:r>
                                                </m:sub>
                                                <m:sup>
                                                  <m:r>
                                                    <a:rPr lang="en-US" sz="1000">
                                                      <a:latin typeface="Cambria Math" panose="02040503050406030204" pitchFamily="18" charset="0"/>
                                                    </a:rPr>
                                                    <m:t>2</m:t>
                                                  </m:r>
                                                </m:sup>
                                              </m:sSubSup>
                                            </m:e>
                                          </m:d>
                                        </m:e>
                                        <m:sup>
                                          <m:f>
                                            <m:fPr>
                                              <m:ctrlPr>
                                                <a:rPr lang="en-US" sz="1000" i="1">
                                                  <a:latin typeface="Cambria Math" panose="02040503050406030204" pitchFamily="18" charset="0"/>
                                                </a:rPr>
                                              </m:ctrlPr>
                                            </m:fPr>
                                            <m:num>
                                              <m:r>
                                                <a:rPr lang="en-US" sz="1000">
                                                  <a:latin typeface="Cambria Math" panose="02040503050406030204" pitchFamily="18" charset="0"/>
                                                </a:rPr>
                                                <m:t>1</m:t>
                                              </m:r>
                                            </m:num>
                                            <m:den>
                                              <m:r>
                                                <a:rPr lang="en-US" sz="1000">
                                                  <a:latin typeface="Cambria Math" panose="02040503050406030204" pitchFamily="18" charset="0"/>
                                                </a:rPr>
                                                <m:t>2</m:t>
                                              </m:r>
                                            </m:den>
                                          </m:f>
                                        </m:sup>
                                      </m:sSup>
                                      <m:sSup>
                                        <m:sSupPr>
                                          <m:ctrlPr>
                                            <a:rPr lang="en-US" sz="1000" i="1">
                                              <a:latin typeface="Cambria Math" panose="02040503050406030204" pitchFamily="18" charset="0"/>
                                            </a:rPr>
                                          </m:ctrlPr>
                                        </m:sSupPr>
                                        <m:e>
                                          <m:d>
                                            <m:dPr>
                                              <m:ctrlPr>
                                                <a:rPr lang="en-US" sz="1000" i="1">
                                                  <a:latin typeface="Cambria Math" panose="02040503050406030204" pitchFamily="18" charset="0"/>
                                                </a:rPr>
                                              </m:ctrlPr>
                                            </m:dPr>
                                            <m:e>
                                              <m:sSup>
                                                <m:sSupPr>
                                                  <m:ctrlPr>
                                                    <a:rPr lang="en-US" sz="1000" i="1">
                                                      <a:latin typeface="Cambria Math" panose="02040503050406030204" pitchFamily="18" charset="0"/>
                                                    </a:rPr>
                                                  </m:ctrlPr>
                                                </m:sSupPr>
                                                <m:e>
                                                  <m:r>
                                                    <a:rPr lang="en-US" sz="1000" i="1">
                                                      <a:latin typeface="Cambria Math" panose="02040503050406030204" pitchFamily="18" charset="0"/>
                                                    </a:rPr>
                                                    <m:t>𝑓</m:t>
                                                  </m:r>
                                                </m:e>
                                                <m:sup>
                                                  <m:r>
                                                    <a:rPr lang="en-US" sz="1000">
                                                      <a:latin typeface="Cambria Math" panose="02040503050406030204" pitchFamily="18" charset="0"/>
                                                    </a:rPr>
                                                    <m:t>2</m:t>
                                                  </m:r>
                                                </m:sup>
                                              </m:sSup>
                                              <m:r>
                                                <a:rPr lang="en-US" sz="1000">
                                                  <a:latin typeface="Cambria Math" panose="02040503050406030204" pitchFamily="18" charset="0"/>
                                                </a:rPr>
                                                <m:t>+</m:t>
                                              </m:r>
                                              <m:sSubSup>
                                                <m:sSubSupPr>
                                                  <m:ctrlPr>
                                                    <a:rPr lang="en-US" sz="1000" i="1">
                                                      <a:latin typeface="Cambria Math" panose="02040503050406030204" pitchFamily="18" charset="0"/>
                                                    </a:rPr>
                                                  </m:ctrlPr>
                                                </m:sSubSupPr>
                                                <m:e>
                                                  <m:r>
                                                    <a:rPr lang="en-US" sz="1000" i="1">
                                                      <a:latin typeface="Cambria Math" panose="02040503050406030204" pitchFamily="18" charset="0"/>
                                                    </a:rPr>
                                                    <m:t>𝑓</m:t>
                                                  </m:r>
                                                </m:e>
                                                <m:sub>
                                                  <m:r>
                                                    <a:rPr lang="en-US" sz="1000">
                                                      <a:latin typeface="Cambria Math" panose="02040503050406030204" pitchFamily="18" charset="0"/>
                                                    </a:rPr>
                                                    <m:t>3</m:t>
                                                  </m:r>
                                                </m:sub>
                                                <m:sup>
                                                  <m:r>
                                                    <a:rPr lang="en-US" sz="1000">
                                                      <a:latin typeface="Cambria Math" panose="02040503050406030204" pitchFamily="18" charset="0"/>
                                                    </a:rPr>
                                                    <m:t>2</m:t>
                                                  </m:r>
                                                </m:sup>
                                              </m:sSubSup>
                                            </m:e>
                                          </m:d>
                                        </m:e>
                                        <m:sup>
                                          <m:f>
                                            <m:fPr>
                                              <m:ctrlPr>
                                                <a:rPr lang="en-US" sz="1000" i="1">
                                                  <a:latin typeface="Cambria Math" panose="02040503050406030204" pitchFamily="18" charset="0"/>
                                                </a:rPr>
                                              </m:ctrlPr>
                                            </m:fPr>
                                            <m:num>
                                              <m:r>
                                                <a:rPr lang="en-US" sz="1000">
                                                  <a:latin typeface="Cambria Math" panose="02040503050406030204" pitchFamily="18" charset="0"/>
                                                </a:rPr>
                                                <m:t>1</m:t>
                                              </m:r>
                                            </m:num>
                                            <m:den>
                                              <m:r>
                                                <a:rPr lang="en-US" sz="1000">
                                                  <a:latin typeface="Cambria Math" panose="02040503050406030204" pitchFamily="18" charset="0"/>
                                                </a:rPr>
                                                <m:t>2</m:t>
                                              </m:r>
                                            </m:den>
                                          </m:f>
                                        </m:sup>
                                      </m:sSup>
                                      <m:sSup>
                                        <m:sSupPr>
                                          <m:ctrlPr>
                                            <a:rPr lang="en-US" sz="1000" i="1">
                                              <a:latin typeface="Cambria Math" panose="02040503050406030204" pitchFamily="18" charset="0"/>
                                            </a:rPr>
                                          </m:ctrlPr>
                                        </m:sSupPr>
                                        <m:e>
                                          <m:d>
                                            <m:dPr>
                                              <m:endChr m:val=""/>
                                              <m:ctrlPr>
                                                <a:rPr lang="en-US" sz="1000" i="1">
                                                  <a:latin typeface="Cambria Math" panose="02040503050406030204" pitchFamily="18" charset="0"/>
                                                </a:rPr>
                                              </m:ctrlPr>
                                            </m:dPr>
                                            <m:e>
                                              <m:r>
                                                <a:rPr lang="en-US" sz="1000" i="1">
                                                  <a:latin typeface="Cambria Math" panose="02040503050406030204" pitchFamily="18" charset="0"/>
                                                </a:rPr>
                                                <m:t>𝑓</m:t>
                                              </m:r>
                                            </m:e>
                                          </m:d>
                                        </m:e>
                                        <m:sup>
                                          <m:r>
                                            <a:rPr lang="en-US" sz="1000">
                                              <a:latin typeface="Cambria Math" panose="02040503050406030204" pitchFamily="18" charset="0"/>
                                            </a:rPr>
                                            <m:t>2</m:t>
                                          </m:r>
                                        </m:sup>
                                      </m:sSup>
                                      <m:r>
                                        <a:rPr lang="en-US" sz="1000">
                                          <a:latin typeface="Cambria Math" panose="02040503050406030204" pitchFamily="18" charset="0"/>
                                        </a:rPr>
                                        <m:t>+</m:t>
                                      </m:r>
                                      <m:sSubSup>
                                        <m:sSubSupPr>
                                          <m:ctrlPr>
                                            <a:rPr lang="en-US" sz="1000" i="1">
                                              <a:latin typeface="Cambria Math" panose="02040503050406030204" pitchFamily="18" charset="0"/>
                                            </a:rPr>
                                          </m:ctrlPr>
                                        </m:sSubSupPr>
                                        <m:e>
                                          <m:r>
                                            <a:rPr lang="en-US" sz="1000" i="1">
                                              <a:latin typeface="Cambria Math" panose="02040503050406030204" pitchFamily="18" charset="0"/>
                                            </a:rPr>
                                            <m:t>𝑓</m:t>
                                          </m:r>
                                        </m:e>
                                        <m:sub>
                                          <m:r>
                                            <a:rPr lang="en-US" sz="1000">
                                              <a:latin typeface="Cambria Math" panose="02040503050406030204" pitchFamily="18" charset="0"/>
                                            </a:rPr>
                                            <m:t>4</m:t>
                                          </m:r>
                                        </m:sub>
                                        <m:sup>
                                          <m:r>
                                            <a:rPr lang="en-US" sz="1000">
                                              <a:latin typeface="Cambria Math" panose="02040503050406030204" pitchFamily="18" charset="0"/>
                                            </a:rPr>
                                            <m:t>2</m:t>
                                          </m:r>
                                        </m:sup>
                                      </m:sSubSup>
                                    </m:e>
                                  </m:d>
                                </m:den>
                              </m:f>
                            </m:e>
                          </m:d>
                          <m:r>
                            <a:rPr lang="en-US" sz="1000" b="0" i="1" smtClean="0">
                              <a:latin typeface="Cambria Math" panose="02040503050406030204" pitchFamily="18" charset="0"/>
                            </a:rPr>
                            <m:t> −</m:t>
                          </m:r>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𝐴</m:t>
                              </m:r>
                            </m:e>
                            <m:sub>
                              <m:r>
                                <a:rPr lang="en-US" sz="1000" b="0" i="1" smtClean="0">
                                  <a:latin typeface="Cambria Math" panose="02040503050406030204" pitchFamily="18" charset="0"/>
                                </a:rPr>
                                <m:t>1000</m:t>
                              </m:r>
                            </m:sub>
                          </m:sSub>
                        </m:e>
                      </m:func>
                    </m:oMath>
                  </m:oMathPara>
                </a14:m>
                <a:endParaRPr lang="en-US" sz="1600" dirty="0"/>
              </a:p>
            </p:txBody>
          </p:sp>
        </mc:Choice>
        <mc:Fallback xmlns="">
          <p:sp>
            <p:nvSpPr>
              <p:cNvPr id="5" name="Rectangle 4">
                <a:extLst>
                  <a:ext uri="{FF2B5EF4-FFF2-40B4-BE49-F238E27FC236}">
                    <a16:creationId xmlns:a16="http://schemas.microsoft.com/office/drawing/2014/main" id="{B26FF5E8-F613-467F-933F-2535EE6CE537}"/>
                  </a:ext>
                </a:extLst>
              </p:cNvPr>
              <p:cNvSpPr>
                <a:spLocks noRot="1" noChangeAspect="1" noMove="1" noResize="1" noEditPoints="1" noAdjustHandles="1" noChangeArrowheads="1" noChangeShapeType="1" noTextEdit="1"/>
              </p:cNvSpPr>
              <p:nvPr/>
            </p:nvSpPr>
            <p:spPr>
              <a:xfrm>
                <a:off x="69849" y="2399608"/>
                <a:ext cx="8331959" cy="511807"/>
              </a:xfrm>
              <a:prstGeom prst="rect">
                <a:avLst/>
              </a:prstGeom>
              <a:blipFill>
                <a:blip r:embed="rId3"/>
                <a:stretch>
                  <a:fillRect t="-59524" b="-14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7B1DECDD-36DA-4C72-AF6C-654D32234A33}"/>
                  </a:ext>
                </a:extLst>
              </p:cNvPr>
              <p:cNvSpPr/>
              <p:nvPr/>
            </p:nvSpPr>
            <p:spPr>
              <a:xfrm>
                <a:off x="69849" y="2928385"/>
                <a:ext cx="8331959" cy="25391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000" i="1" smtClean="0">
                          <a:latin typeface="Cambria Math" panose="02040503050406030204" pitchFamily="18" charset="0"/>
                        </a:rPr>
                        <m:t>𝐴</m:t>
                      </m:r>
                      <m:d>
                        <m:dPr>
                          <m:ctrlPr>
                            <a:rPr lang="en-US" sz="1000" i="1">
                              <a:latin typeface="Cambria Math" panose="02040503050406030204" pitchFamily="18" charset="0"/>
                            </a:rPr>
                          </m:ctrlPr>
                        </m:dPr>
                        <m:e>
                          <m:r>
                            <a:rPr lang="en-US" sz="1000" i="1">
                              <a:latin typeface="Cambria Math" panose="02040503050406030204" pitchFamily="18" charset="0"/>
                            </a:rPr>
                            <m:t>𝑓</m:t>
                          </m:r>
                        </m:e>
                      </m:d>
                      <m:r>
                        <a:rPr lang="en-US" sz="1000">
                          <a:latin typeface="Cambria Math" panose="02040503050406030204" pitchFamily="18" charset="0"/>
                        </a:rPr>
                        <m:t>=</m:t>
                      </m:r>
                      <m:func>
                        <m:funcPr>
                          <m:ctrlPr>
                            <a:rPr lang="en-US" sz="1000" i="1">
                              <a:latin typeface="Cambria Math" panose="02040503050406030204" pitchFamily="18" charset="0"/>
                            </a:rPr>
                          </m:ctrlPr>
                        </m:funcPr>
                        <m:fName>
                          <m:r>
                            <a:rPr lang="en-US" sz="1000">
                              <a:latin typeface="Cambria Math" panose="02040503050406030204" pitchFamily="18" charset="0"/>
                            </a:rPr>
                            <m:t>20</m:t>
                          </m:r>
                          <m:sSub>
                            <m:sSubPr>
                              <m:ctrlPr>
                                <a:rPr lang="en-US" sz="1000" b="0" i="1" smtClean="0">
                                  <a:latin typeface="Cambria Math" panose="02040503050406030204" pitchFamily="18" charset="0"/>
                                </a:rPr>
                              </m:ctrlPr>
                            </m:sSubPr>
                            <m:e>
                              <m:r>
                                <m:rPr>
                                  <m:sty m:val="p"/>
                                </m:rPr>
                                <a:rPr lang="en-US" sz="1000">
                                  <a:latin typeface="Cambria Math" panose="02040503050406030204" pitchFamily="18" charset="0"/>
                                </a:rPr>
                                <m:t>log</m:t>
                              </m:r>
                            </m:e>
                            <m:sub>
                              <m:r>
                                <a:rPr lang="en-US" sz="1000" b="0" i="1" smtClean="0">
                                  <a:latin typeface="Cambria Math" panose="02040503050406030204" pitchFamily="18" charset="0"/>
                                </a:rPr>
                                <m:t>10</m:t>
                              </m:r>
                            </m:sub>
                          </m:sSub>
                        </m:fName>
                        <m:e>
                          <m:d>
                            <m:dPr>
                              <m:begChr m:val="["/>
                              <m:endChr m:val="]"/>
                              <m:ctrlPr>
                                <a:rPr lang="en-US" sz="1000" i="1">
                                  <a:latin typeface="Cambria Math" panose="02040503050406030204" pitchFamily="18" charset="0"/>
                                </a:rPr>
                              </m:ctrlPr>
                            </m:dPr>
                            <m:e>
                              <m:r>
                                <a:rPr lang="en-US" sz="1000" i="1">
                                  <a:latin typeface="Cambria Math" panose="02040503050406030204" pitchFamily="18" charset="0"/>
                                </a:rPr>
                                <m:t>𝐻</m:t>
                              </m:r>
                              <m:d>
                                <m:dPr>
                                  <m:ctrlPr>
                                    <a:rPr lang="en-US" sz="1000" i="1">
                                      <a:latin typeface="Cambria Math" panose="02040503050406030204" pitchFamily="18" charset="0"/>
                                    </a:rPr>
                                  </m:ctrlPr>
                                </m:dPr>
                                <m:e>
                                  <m:r>
                                    <a:rPr lang="en-US" sz="1000" i="1">
                                      <a:latin typeface="Cambria Math" panose="02040503050406030204" pitchFamily="18" charset="0"/>
                                    </a:rPr>
                                    <m:t>𝑓</m:t>
                                  </m:r>
                                </m:e>
                              </m:d>
                            </m:e>
                          </m:d>
                          <m:r>
                            <a:rPr lang="en-US" sz="1000">
                              <a:latin typeface="Cambria Math" panose="02040503050406030204" pitchFamily="18" charset="0"/>
                            </a:rPr>
                            <m:t> </m:t>
                          </m:r>
                        </m:e>
                      </m:func>
                    </m:oMath>
                  </m:oMathPara>
                </a14:m>
                <a:endParaRPr lang="en-US" sz="1600" dirty="0"/>
              </a:p>
            </p:txBody>
          </p:sp>
        </mc:Choice>
        <mc:Fallback xmlns="">
          <p:sp>
            <p:nvSpPr>
              <p:cNvPr id="6" name="Rectangle 5">
                <a:extLst>
                  <a:ext uri="{FF2B5EF4-FFF2-40B4-BE49-F238E27FC236}">
                    <a16:creationId xmlns:a16="http://schemas.microsoft.com/office/drawing/2014/main" id="{7B1DECDD-36DA-4C72-AF6C-654D32234A33}"/>
                  </a:ext>
                </a:extLst>
              </p:cNvPr>
              <p:cNvSpPr>
                <a:spLocks noRot="1" noChangeAspect="1" noMove="1" noResize="1" noEditPoints="1" noAdjustHandles="1" noChangeArrowheads="1" noChangeShapeType="1" noTextEdit="1"/>
              </p:cNvSpPr>
              <p:nvPr/>
            </p:nvSpPr>
            <p:spPr>
              <a:xfrm>
                <a:off x="69849" y="2928385"/>
                <a:ext cx="8331959" cy="25391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27B99066-3C68-4F48-90B8-9CD44CACD061}"/>
                  </a:ext>
                </a:extLst>
              </p:cNvPr>
              <p:cNvSpPr/>
              <p:nvPr/>
            </p:nvSpPr>
            <p:spPr>
              <a:xfrm>
                <a:off x="-113699" y="3369700"/>
                <a:ext cx="8331959" cy="55380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050" b="0" i="1" smtClean="0">
                          <a:latin typeface="Cambria Math" panose="02040503050406030204" pitchFamily="18" charset="0"/>
                        </a:rPr>
                        <m:t>𝐻</m:t>
                      </m:r>
                      <m:d>
                        <m:dPr>
                          <m:ctrlPr>
                            <a:rPr lang="en-US" sz="1050" b="0" i="1" smtClean="0">
                              <a:latin typeface="Cambria Math" panose="02040503050406030204" pitchFamily="18" charset="0"/>
                            </a:rPr>
                          </m:ctrlPr>
                        </m:dPr>
                        <m:e>
                          <m:r>
                            <a:rPr lang="en-US" sz="1050" b="0" i="1" smtClean="0">
                              <a:latin typeface="Cambria Math" panose="02040503050406030204" pitchFamily="18" charset="0"/>
                            </a:rPr>
                            <m:t>𝑓</m:t>
                          </m:r>
                        </m:e>
                      </m:d>
                      <m:r>
                        <a:rPr lang="en-US" sz="1050" b="0" i="1" smtClean="0">
                          <a:latin typeface="Cambria Math" panose="02040503050406030204" pitchFamily="18" charset="0"/>
                        </a:rPr>
                        <m:t>=</m:t>
                      </m:r>
                      <m:f>
                        <m:fPr>
                          <m:ctrlPr>
                            <a:rPr lang="en-US" sz="1050" i="1">
                              <a:latin typeface="Cambria Math" panose="02040503050406030204" pitchFamily="18" charset="0"/>
                            </a:rPr>
                          </m:ctrlPr>
                        </m:fPr>
                        <m:num>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4</m:t>
                              </m:r>
                            </m:sub>
                            <m:sup>
                              <m:r>
                                <a:rPr lang="en-US" sz="1050">
                                  <a:latin typeface="Cambria Math" panose="02040503050406030204" pitchFamily="18" charset="0"/>
                                </a:rPr>
                                <m:t>2</m:t>
                              </m:r>
                            </m:sup>
                          </m:sSubSup>
                          <m:sSup>
                            <m:sSupPr>
                              <m:ctrlPr>
                                <a:rPr lang="en-US" sz="1050" i="1">
                                  <a:latin typeface="Cambria Math" panose="02040503050406030204" pitchFamily="18" charset="0"/>
                                </a:rPr>
                              </m:ctrlPr>
                            </m:sSupPr>
                            <m:e>
                              <m:r>
                                <a:rPr lang="en-US" sz="1050" i="1">
                                  <a:latin typeface="Cambria Math" panose="02040503050406030204" pitchFamily="18" charset="0"/>
                                </a:rPr>
                                <m:t>𝑓</m:t>
                              </m:r>
                            </m:e>
                            <m:sup>
                              <m:r>
                                <a:rPr lang="en-US" sz="1050">
                                  <a:latin typeface="Cambria Math" panose="02040503050406030204" pitchFamily="18" charset="0"/>
                                </a:rPr>
                                <m:t>2</m:t>
                              </m:r>
                            </m:sup>
                          </m:sSup>
                        </m:num>
                        <m:den>
                          <m:d>
                            <m:dPr>
                              <m:begChr m:val=""/>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d>
                                    <m:dPr>
                                      <m:endChr m:val=""/>
                                      <m:ctrlPr>
                                        <a:rPr lang="en-US" sz="1050" i="1">
                                          <a:latin typeface="Cambria Math" panose="02040503050406030204" pitchFamily="18" charset="0"/>
                                        </a:rPr>
                                      </m:ctrlPr>
                                    </m:dPr>
                                    <m:e>
                                      <m:r>
                                        <a:rPr lang="en-US" sz="1050" i="1">
                                          <a:latin typeface="Cambria Math" panose="02040503050406030204" pitchFamily="18" charset="0"/>
                                        </a:rPr>
                                        <m:t>𝑓</m:t>
                                      </m:r>
                                    </m:e>
                                  </m:d>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1</m:t>
                                  </m:r>
                                </m:sub>
                                <m:sup>
                                  <m:r>
                                    <a:rPr lang="en-US" sz="1050">
                                      <a:latin typeface="Cambria Math" panose="02040503050406030204" pitchFamily="18" charset="0"/>
                                    </a:rPr>
                                    <m:t>2</m:t>
                                  </m:r>
                                </m:sup>
                              </m:sSubSup>
                              <m:r>
                                <a:rPr lang="en-US" sz="1050">
                                  <a:latin typeface="Cambria Math" panose="02040503050406030204" pitchFamily="18" charset="0"/>
                                </a:rPr>
                                <m:t>)</m:t>
                              </m:r>
                              <m:sSup>
                                <m:sSupPr>
                                  <m:ctrlPr>
                                    <a:rPr lang="en-US" sz="1050" i="1">
                                      <a:latin typeface="Cambria Math" panose="02040503050406030204" pitchFamily="18" charset="0"/>
                                    </a:rPr>
                                  </m:ctrlPr>
                                </m:sSupPr>
                                <m:e>
                                  <m:d>
                                    <m:dPr>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r>
                                            <a:rPr lang="en-US" sz="1050" i="1">
                                              <a:latin typeface="Cambria Math" panose="02040503050406030204" pitchFamily="18" charset="0"/>
                                            </a:rPr>
                                            <m:t>𝑓</m:t>
                                          </m:r>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2</m:t>
                                          </m:r>
                                        </m:sub>
                                        <m:sup>
                                          <m:r>
                                            <a:rPr lang="en-US" sz="1050">
                                              <a:latin typeface="Cambria Math" panose="02040503050406030204" pitchFamily="18" charset="0"/>
                                            </a:rPr>
                                            <m:t>2</m:t>
                                          </m:r>
                                        </m:sup>
                                      </m:sSubSup>
                                    </m:e>
                                  </m:d>
                                </m:e>
                                <m:sup>
                                  <m:f>
                                    <m:fPr>
                                      <m:ctrlPr>
                                        <a:rPr lang="en-US" sz="1050" i="1">
                                          <a:latin typeface="Cambria Math" panose="02040503050406030204" pitchFamily="18" charset="0"/>
                                        </a:rPr>
                                      </m:ctrlPr>
                                    </m:fPr>
                                    <m:num>
                                      <m:r>
                                        <a:rPr lang="en-US" sz="1050">
                                          <a:latin typeface="Cambria Math" panose="02040503050406030204" pitchFamily="18" charset="0"/>
                                        </a:rPr>
                                        <m:t>1</m:t>
                                      </m:r>
                                    </m:num>
                                    <m:den>
                                      <m:r>
                                        <a:rPr lang="en-US" sz="1050">
                                          <a:latin typeface="Cambria Math" panose="02040503050406030204" pitchFamily="18" charset="0"/>
                                        </a:rPr>
                                        <m:t>2</m:t>
                                      </m:r>
                                    </m:den>
                                  </m:f>
                                </m:sup>
                              </m:sSup>
                              <m:sSup>
                                <m:sSupPr>
                                  <m:ctrlPr>
                                    <a:rPr lang="en-US" sz="1050" i="1">
                                      <a:latin typeface="Cambria Math" panose="02040503050406030204" pitchFamily="18" charset="0"/>
                                    </a:rPr>
                                  </m:ctrlPr>
                                </m:sSupPr>
                                <m:e>
                                  <m:d>
                                    <m:dPr>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r>
                                            <a:rPr lang="en-US" sz="1050" i="1">
                                              <a:latin typeface="Cambria Math" panose="02040503050406030204" pitchFamily="18" charset="0"/>
                                            </a:rPr>
                                            <m:t>𝑓</m:t>
                                          </m:r>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3</m:t>
                                          </m:r>
                                        </m:sub>
                                        <m:sup>
                                          <m:r>
                                            <a:rPr lang="en-US" sz="1050">
                                              <a:latin typeface="Cambria Math" panose="02040503050406030204" pitchFamily="18" charset="0"/>
                                            </a:rPr>
                                            <m:t>2</m:t>
                                          </m:r>
                                        </m:sup>
                                      </m:sSubSup>
                                    </m:e>
                                  </m:d>
                                </m:e>
                                <m:sup>
                                  <m:f>
                                    <m:fPr>
                                      <m:ctrlPr>
                                        <a:rPr lang="en-US" sz="1050" i="1">
                                          <a:latin typeface="Cambria Math" panose="02040503050406030204" pitchFamily="18" charset="0"/>
                                        </a:rPr>
                                      </m:ctrlPr>
                                    </m:fPr>
                                    <m:num>
                                      <m:r>
                                        <a:rPr lang="en-US" sz="1050">
                                          <a:latin typeface="Cambria Math" panose="02040503050406030204" pitchFamily="18" charset="0"/>
                                        </a:rPr>
                                        <m:t>1</m:t>
                                      </m:r>
                                    </m:num>
                                    <m:den>
                                      <m:r>
                                        <a:rPr lang="en-US" sz="1050">
                                          <a:latin typeface="Cambria Math" panose="02040503050406030204" pitchFamily="18" charset="0"/>
                                        </a:rPr>
                                        <m:t>2</m:t>
                                      </m:r>
                                    </m:den>
                                  </m:f>
                                </m:sup>
                              </m:sSup>
                              <m:sSup>
                                <m:sSupPr>
                                  <m:ctrlPr>
                                    <a:rPr lang="en-US" sz="1050" i="1">
                                      <a:latin typeface="Cambria Math" panose="02040503050406030204" pitchFamily="18" charset="0"/>
                                    </a:rPr>
                                  </m:ctrlPr>
                                </m:sSupPr>
                                <m:e>
                                  <m:d>
                                    <m:dPr>
                                      <m:endChr m:val=""/>
                                      <m:ctrlPr>
                                        <a:rPr lang="en-US" sz="1050" i="1">
                                          <a:latin typeface="Cambria Math" panose="02040503050406030204" pitchFamily="18" charset="0"/>
                                        </a:rPr>
                                      </m:ctrlPr>
                                    </m:dPr>
                                    <m:e>
                                      <m:r>
                                        <a:rPr lang="en-US" sz="1050" i="1">
                                          <a:latin typeface="Cambria Math" panose="02040503050406030204" pitchFamily="18" charset="0"/>
                                        </a:rPr>
                                        <m:t>𝑓</m:t>
                                      </m:r>
                                    </m:e>
                                  </m:d>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4</m:t>
                                  </m:r>
                                </m:sub>
                                <m:sup>
                                  <m:r>
                                    <a:rPr lang="en-US" sz="1050">
                                      <a:latin typeface="Cambria Math" panose="02040503050406030204" pitchFamily="18" charset="0"/>
                                    </a:rPr>
                                    <m:t>2</m:t>
                                  </m:r>
                                </m:sup>
                              </m:sSubSup>
                            </m:e>
                          </m:d>
                        </m:den>
                      </m:f>
                      <m:sSub>
                        <m:sSubPr>
                          <m:ctrlPr>
                            <a:rPr lang="en-US" sz="1050" b="0" i="1" smtClean="0">
                              <a:latin typeface="Cambria Math" panose="02040503050406030204" pitchFamily="18" charset="0"/>
                            </a:rPr>
                          </m:ctrlPr>
                        </m:sSubPr>
                        <m:e>
                          <m:r>
                            <a:rPr lang="en-US" sz="1050" b="0" i="1" smtClean="0">
                              <a:latin typeface="Cambria Math" panose="02040503050406030204" pitchFamily="18" charset="0"/>
                            </a:rPr>
                            <m:t>𝐻</m:t>
                          </m:r>
                        </m:e>
                        <m:sub>
                          <m:r>
                            <a:rPr lang="en-US" sz="1050" b="0" i="1" smtClean="0">
                              <a:latin typeface="Cambria Math" panose="02040503050406030204" pitchFamily="18" charset="0"/>
                            </a:rPr>
                            <m:t>1000</m:t>
                          </m:r>
                        </m:sub>
                      </m:sSub>
                    </m:oMath>
                  </m:oMathPara>
                </a14:m>
                <a:endParaRPr lang="en-US" sz="1600" dirty="0"/>
              </a:p>
            </p:txBody>
          </p:sp>
        </mc:Choice>
        <mc:Fallback xmlns="">
          <p:sp>
            <p:nvSpPr>
              <p:cNvPr id="7" name="Rectangle 6">
                <a:extLst>
                  <a:ext uri="{FF2B5EF4-FFF2-40B4-BE49-F238E27FC236}">
                    <a16:creationId xmlns:a16="http://schemas.microsoft.com/office/drawing/2014/main" id="{27B99066-3C68-4F48-90B8-9CD44CACD061}"/>
                  </a:ext>
                </a:extLst>
              </p:cNvPr>
              <p:cNvSpPr>
                <a:spLocks noRot="1" noChangeAspect="1" noMove="1" noResize="1" noEditPoints="1" noAdjustHandles="1" noChangeArrowheads="1" noChangeShapeType="1" noTextEdit="1"/>
              </p:cNvSpPr>
              <p:nvPr/>
            </p:nvSpPr>
            <p:spPr>
              <a:xfrm>
                <a:off x="-113699" y="3369700"/>
                <a:ext cx="8331959" cy="553806"/>
              </a:xfrm>
              <a:prstGeom prst="rect">
                <a:avLst/>
              </a:prstGeom>
              <a:blipFill>
                <a:blip r:embed="rId5"/>
                <a:stretch>
                  <a:fillRect t="-56044" b="-12967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5CBFBCC7-64B3-40E4-930F-15F79CD8DA8A}"/>
                  </a:ext>
                </a:extLst>
              </p:cNvPr>
              <p:cNvSpPr/>
              <p:nvPr/>
            </p:nvSpPr>
            <p:spPr>
              <a:xfrm>
                <a:off x="238347" y="3923506"/>
                <a:ext cx="8079477" cy="55361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050" i="1">
                              <a:latin typeface="Cambria Math" panose="02040503050406030204" pitchFamily="18" charset="0"/>
                            </a:rPr>
                          </m:ctrlPr>
                        </m:sSubPr>
                        <m:e>
                          <m:r>
                            <a:rPr lang="en-US" sz="1050" i="1">
                              <a:latin typeface="Cambria Math" panose="02040503050406030204" pitchFamily="18" charset="0"/>
                            </a:rPr>
                            <m:t>𝐻</m:t>
                          </m:r>
                        </m:e>
                        <m:sub>
                          <m:r>
                            <a:rPr lang="en-US" sz="1050" i="1">
                              <a:latin typeface="Cambria Math" panose="02040503050406030204" pitchFamily="18" charset="0"/>
                            </a:rPr>
                            <m:t>1000</m:t>
                          </m:r>
                        </m:sub>
                      </m:sSub>
                      <m:r>
                        <a:rPr lang="en-US" sz="1050" i="1">
                          <a:latin typeface="Cambria Math" panose="02040503050406030204" pitchFamily="18" charset="0"/>
                        </a:rPr>
                        <m:t>=</m:t>
                      </m:r>
                      <m:f>
                        <m:fPr>
                          <m:ctrlPr>
                            <a:rPr lang="en-US" sz="1050" i="1">
                              <a:latin typeface="Cambria Math" panose="02040503050406030204" pitchFamily="18" charset="0"/>
                            </a:rPr>
                          </m:ctrlPr>
                        </m:fPr>
                        <m:num>
                          <m:d>
                            <m:dPr>
                              <m:begChr m:val=""/>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d>
                                    <m:dPr>
                                      <m:endChr m:val=""/>
                                      <m:ctrlPr>
                                        <a:rPr lang="en-US" sz="1050" i="1">
                                          <a:latin typeface="Cambria Math" panose="02040503050406030204" pitchFamily="18" charset="0"/>
                                        </a:rPr>
                                      </m:ctrlPr>
                                    </m:dPr>
                                    <m:e>
                                      <m:r>
                                        <a:rPr lang="en-US" sz="1050">
                                          <a:latin typeface="Cambria Math" panose="02040503050406030204" pitchFamily="18" charset="0"/>
                                        </a:rPr>
                                        <m:t>1000</m:t>
                                      </m:r>
                                    </m:e>
                                  </m:d>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1</m:t>
                                  </m:r>
                                </m:sub>
                                <m:sup>
                                  <m:r>
                                    <a:rPr lang="en-US" sz="1050">
                                      <a:latin typeface="Cambria Math" panose="02040503050406030204" pitchFamily="18" charset="0"/>
                                    </a:rPr>
                                    <m:t>2</m:t>
                                  </m:r>
                                </m:sup>
                              </m:sSubSup>
                              <m:r>
                                <a:rPr lang="en-US" sz="1050">
                                  <a:latin typeface="Cambria Math" panose="02040503050406030204" pitchFamily="18" charset="0"/>
                                </a:rPr>
                                <m:t>)</m:t>
                              </m:r>
                              <m:sSup>
                                <m:sSupPr>
                                  <m:ctrlPr>
                                    <a:rPr lang="en-US" sz="1050" i="1">
                                      <a:latin typeface="Cambria Math" panose="02040503050406030204" pitchFamily="18" charset="0"/>
                                    </a:rPr>
                                  </m:ctrlPr>
                                </m:sSupPr>
                                <m:e>
                                  <m:d>
                                    <m:dPr>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r>
                                            <a:rPr lang="en-US" sz="1050">
                                              <a:latin typeface="Cambria Math" panose="02040503050406030204" pitchFamily="18" charset="0"/>
                                            </a:rPr>
                                            <m:t>1000</m:t>
                                          </m:r>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2</m:t>
                                          </m:r>
                                        </m:sub>
                                        <m:sup>
                                          <m:r>
                                            <a:rPr lang="en-US" sz="1050">
                                              <a:latin typeface="Cambria Math" panose="02040503050406030204" pitchFamily="18" charset="0"/>
                                            </a:rPr>
                                            <m:t>2</m:t>
                                          </m:r>
                                        </m:sup>
                                      </m:sSubSup>
                                    </m:e>
                                  </m:d>
                                </m:e>
                                <m:sup>
                                  <m:f>
                                    <m:fPr>
                                      <m:ctrlPr>
                                        <a:rPr lang="en-US" sz="1050" i="1">
                                          <a:latin typeface="Cambria Math" panose="02040503050406030204" pitchFamily="18" charset="0"/>
                                        </a:rPr>
                                      </m:ctrlPr>
                                    </m:fPr>
                                    <m:num>
                                      <m:r>
                                        <a:rPr lang="en-US" sz="1050">
                                          <a:latin typeface="Cambria Math" panose="02040503050406030204" pitchFamily="18" charset="0"/>
                                        </a:rPr>
                                        <m:t>1</m:t>
                                      </m:r>
                                    </m:num>
                                    <m:den>
                                      <m:r>
                                        <a:rPr lang="en-US" sz="1050">
                                          <a:latin typeface="Cambria Math" panose="02040503050406030204" pitchFamily="18" charset="0"/>
                                        </a:rPr>
                                        <m:t>2</m:t>
                                      </m:r>
                                    </m:den>
                                  </m:f>
                                </m:sup>
                              </m:sSup>
                              <m:sSup>
                                <m:sSupPr>
                                  <m:ctrlPr>
                                    <a:rPr lang="en-US" sz="1050" i="1">
                                      <a:latin typeface="Cambria Math" panose="02040503050406030204" pitchFamily="18" charset="0"/>
                                    </a:rPr>
                                  </m:ctrlPr>
                                </m:sSupPr>
                                <m:e>
                                  <m:d>
                                    <m:dPr>
                                      <m:ctrlPr>
                                        <a:rPr lang="en-US" sz="1050" i="1">
                                          <a:latin typeface="Cambria Math" panose="02040503050406030204" pitchFamily="18" charset="0"/>
                                        </a:rPr>
                                      </m:ctrlPr>
                                    </m:dPr>
                                    <m:e>
                                      <m:sSup>
                                        <m:sSupPr>
                                          <m:ctrlPr>
                                            <a:rPr lang="en-US" sz="1050" i="1">
                                              <a:latin typeface="Cambria Math" panose="02040503050406030204" pitchFamily="18" charset="0"/>
                                            </a:rPr>
                                          </m:ctrlPr>
                                        </m:sSupPr>
                                        <m:e>
                                          <m:r>
                                            <a:rPr lang="en-US" sz="1050">
                                              <a:latin typeface="Cambria Math" panose="02040503050406030204" pitchFamily="18" charset="0"/>
                                            </a:rPr>
                                            <m:t>1000</m:t>
                                          </m:r>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3</m:t>
                                          </m:r>
                                        </m:sub>
                                        <m:sup>
                                          <m:r>
                                            <a:rPr lang="en-US" sz="1050">
                                              <a:latin typeface="Cambria Math" panose="02040503050406030204" pitchFamily="18" charset="0"/>
                                            </a:rPr>
                                            <m:t>2</m:t>
                                          </m:r>
                                        </m:sup>
                                      </m:sSubSup>
                                    </m:e>
                                  </m:d>
                                </m:e>
                                <m:sup>
                                  <m:f>
                                    <m:fPr>
                                      <m:ctrlPr>
                                        <a:rPr lang="en-US" sz="1050" i="1">
                                          <a:latin typeface="Cambria Math" panose="02040503050406030204" pitchFamily="18" charset="0"/>
                                        </a:rPr>
                                      </m:ctrlPr>
                                    </m:fPr>
                                    <m:num>
                                      <m:r>
                                        <a:rPr lang="en-US" sz="1050">
                                          <a:latin typeface="Cambria Math" panose="02040503050406030204" pitchFamily="18" charset="0"/>
                                        </a:rPr>
                                        <m:t>1</m:t>
                                      </m:r>
                                    </m:num>
                                    <m:den>
                                      <m:r>
                                        <a:rPr lang="en-US" sz="1050">
                                          <a:latin typeface="Cambria Math" panose="02040503050406030204" pitchFamily="18" charset="0"/>
                                        </a:rPr>
                                        <m:t>2</m:t>
                                      </m:r>
                                    </m:den>
                                  </m:f>
                                </m:sup>
                              </m:sSup>
                              <m:sSup>
                                <m:sSupPr>
                                  <m:ctrlPr>
                                    <a:rPr lang="en-US" sz="1050" i="1">
                                      <a:latin typeface="Cambria Math" panose="02040503050406030204" pitchFamily="18" charset="0"/>
                                    </a:rPr>
                                  </m:ctrlPr>
                                </m:sSupPr>
                                <m:e>
                                  <m:d>
                                    <m:dPr>
                                      <m:endChr m:val=""/>
                                      <m:ctrlPr>
                                        <a:rPr lang="en-US" sz="1050" i="1">
                                          <a:latin typeface="Cambria Math" panose="02040503050406030204" pitchFamily="18" charset="0"/>
                                        </a:rPr>
                                      </m:ctrlPr>
                                    </m:dPr>
                                    <m:e>
                                      <m:r>
                                        <a:rPr lang="en-US" sz="1050">
                                          <a:latin typeface="Cambria Math" panose="02040503050406030204" pitchFamily="18" charset="0"/>
                                        </a:rPr>
                                        <m:t>1000</m:t>
                                      </m:r>
                                    </m:e>
                                  </m:d>
                                </m:e>
                                <m:sup>
                                  <m:r>
                                    <a:rPr lang="en-US" sz="1050">
                                      <a:latin typeface="Cambria Math" panose="02040503050406030204" pitchFamily="18" charset="0"/>
                                    </a:rPr>
                                    <m:t>2</m:t>
                                  </m:r>
                                </m:sup>
                              </m:sSup>
                              <m:r>
                                <a:rPr lang="en-US" sz="1050">
                                  <a:latin typeface="Cambria Math" panose="02040503050406030204" pitchFamily="18" charset="0"/>
                                </a:rPr>
                                <m:t>+</m:t>
                              </m:r>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4</m:t>
                                  </m:r>
                                </m:sub>
                                <m:sup>
                                  <m:r>
                                    <a:rPr lang="en-US" sz="1050">
                                      <a:latin typeface="Cambria Math" panose="02040503050406030204" pitchFamily="18" charset="0"/>
                                    </a:rPr>
                                    <m:t>2</m:t>
                                  </m:r>
                                </m:sup>
                              </m:sSubSup>
                            </m:e>
                          </m:d>
                        </m:num>
                        <m:den>
                          <m:sSubSup>
                            <m:sSubSupPr>
                              <m:ctrlPr>
                                <a:rPr lang="en-US" sz="1050" i="1">
                                  <a:latin typeface="Cambria Math" panose="02040503050406030204" pitchFamily="18" charset="0"/>
                                </a:rPr>
                              </m:ctrlPr>
                            </m:sSubSupPr>
                            <m:e>
                              <m:r>
                                <a:rPr lang="en-US" sz="1050" i="1">
                                  <a:latin typeface="Cambria Math" panose="02040503050406030204" pitchFamily="18" charset="0"/>
                                </a:rPr>
                                <m:t>𝑓</m:t>
                              </m:r>
                            </m:e>
                            <m:sub>
                              <m:r>
                                <a:rPr lang="en-US" sz="1050">
                                  <a:latin typeface="Cambria Math" panose="02040503050406030204" pitchFamily="18" charset="0"/>
                                </a:rPr>
                                <m:t>4</m:t>
                              </m:r>
                            </m:sub>
                            <m:sup>
                              <m:r>
                                <a:rPr lang="en-US" sz="1050">
                                  <a:latin typeface="Cambria Math" panose="02040503050406030204" pitchFamily="18" charset="0"/>
                                </a:rPr>
                                <m:t>2</m:t>
                              </m:r>
                            </m:sup>
                          </m:sSubSup>
                          <m:sSup>
                            <m:sSupPr>
                              <m:ctrlPr>
                                <a:rPr lang="en-US" sz="1050" i="1">
                                  <a:latin typeface="Cambria Math" panose="02040503050406030204" pitchFamily="18" charset="0"/>
                                </a:rPr>
                              </m:ctrlPr>
                            </m:sSupPr>
                            <m:e>
                              <m:r>
                                <a:rPr lang="en-US" sz="1050">
                                  <a:latin typeface="Cambria Math" panose="02040503050406030204" pitchFamily="18" charset="0"/>
                                </a:rPr>
                                <m:t>1000</m:t>
                              </m:r>
                            </m:e>
                            <m:sup>
                              <m:r>
                                <a:rPr lang="en-US" sz="1050">
                                  <a:latin typeface="Cambria Math" panose="02040503050406030204" pitchFamily="18" charset="0"/>
                                </a:rPr>
                                <m:t>2</m:t>
                              </m:r>
                            </m:sup>
                          </m:sSup>
                        </m:den>
                      </m:f>
                    </m:oMath>
                  </m:oMathPara>
                </a14:m>
                <a:endParaRPr lang="en-US" sz="1600" dirty="0"/>
              </a:p>
            </p:txBody>
          </p:sp>
        </mc:Choice>
        <mc:Fallback xmlns="">
          <p:sp>
            <p:nvSpPr>
              <p:cNvPr id="8" name="Rectangle 7">
                <a:extLst>
                  <a:ext uri="{FF2B5EF4-FFF2-40B4-BE49-F238E27FC236}">
                    <a16:creationId xmlns:a16="http://schemas.microsoft.com/office/drawing/2014/main" id="{5CBFBCC7-64B3-40E4-930F-15F79CD8DA8A}"/>
                  </a:ext>
                </a:extLst>
              </p:cNvPr>
              <p:cNvSpPr>
                <a:spLocks noRot="1" noChangeAspect="1" noMove="1" noResize="1" noEditPoints="1" noAdjustHandles="1" noChangeArrowheads="1" noChangeShapeType="1" noTextEdit="1"/>
              </p:cNvSpPr>
              <p:nvPr/>
            </p:nvSpPr>
            <p:spPr>
              <a:xfrm>
                <a:off x="238347" y="3923506"/>
                <a:ext cx="8079477" cy="553613"/>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737380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659F0-EDB7-45EF-9D85-3BF6600596C4}"/>
              </a:ext>
            </a:extLst>
          </p:cNvPr>
          <p:cNvSpPr>
            <a:spLocks noGrp="1"/>
          </p:cNvSpPr>
          <p:nvPr>
            <p:ph type="title"/>
          </p:nvPr>
        </p:nvSpPr>
        <p:spPr/>
        <p:txBody>
          <a:bodyPr/>
          <a:lstStyle/>
          <a:p>
            <a:r>
              <a:rPr lang="en-US" dirty="0"/>
              <a:t>Step I: Frequency Weighting</a:t>
            </a:r>
          </a:p>
        </p:txBody>
      </p:sp>
      <p:sp>
        <p:nvSpPr>
          <p:cNvPr id="7" name="Content Placeholder 6">
            <a:extLst>
              <a:ext uri="{FF2B5EF4-FFF2-40B4-BE49-F238E27FC236}">
                <a16:creationId xmlns:a16="http://schemas.microsoft.com/office/drawing/2014/main" id="{7E54B958-3471-44BC-B2F7-56F25B398000}"/>
              </a:ext>
            </a:extLst>
          </p:cNvPr>
          <p:cNvSpPr>
            <a:spLocks noGrp="1"/>
          </p:cNvSpPr>
          <p:nvPr>
            <p:ph idx="1"/>
          </p:nvPr>
        </p:nvSpPr>
        <p:spPr/>
        <p:txBody>
          <a:bodyPr>
            <a:normAutofit/>
          </a:bodyPr>
          <a:lstStyle/>
          <a:p>
            <a:r>
              <a:rPr lang="en-US" sz="1400" dirty="0"/>
              <a:t>The transfer function </a:t>
            </a:r>
            <a:r>
              <a:rPr lang="en-US" sz="1400" i="1" dirty="0"/>
              <a:t>H(f)</a:t>
            </a:r>
            <a:r>
              <a:rPr lang="en-US" sz="1400" dirty="0"/>
              <a:t> is defined in an analytic function</a:t>
            </a:r>
          </a:p>
          <a:p>
            <a:r>
              <a:rPr lang="en-US" sz="1400" dirty="0"/>
              <a:t>A global ODE is used for 3 studies</a:t>
            </a:r>
          </a:p>
          <a:p>
            <a:pPr marL="342900" indent="-342900">
              <a:buAutoNum type="arabicParenR"/>
            </a:pPr>
            <a:r>
              <a:rPr lang="en-US" sz="1400" dirty="0"/>
              <a:t>Time dependent (store the signal to a dependent variable)</a:t>
            </a:r>
          </a:p>
          <a:p>
            <a:pPr marL="342900" indent="-342900">
              <a:buAutoNum type="arabicParenR"/>
            </a:pPr>
            <a:r>
              <a:rPr lang="en-US" sz="1400" dirty="0"/>
              <a:t>Time to frequency FFT</a:t>
            </a:r>
          </a:p>
          <a:p>
            <a:pPr marL="342900" indent="-342900">
              <a:buAutoNum type="arabicParenR"/>
            </a:pPr>
            <a:r>
              <a:rPr lang="en-US" sz="1400" dirty="0"/>
              <a:t>Frequency to time FFT</a:t>
            </a:r>
          </a:p>
          <a:p>
            <a:pPr marL="0" indent="0">
              <a:buNone/>
            </a:pPr>
            <a:r>
              <a:rPr lang="en-US" sz="1400" dirty="0"/>
              <a:t>In 3) the transfer function </a:t>
            </a:r>
            <a:r>
              <a:rPr lang="en-US" sz="1400" i="1" dirty="0"/>
              <a:t>H(f)</a:t>
            </a:r>
            <a:r>
              <a:rPr lang="en-US" sz="1400" dirty="0"/>
              <a:t> is used in a user defined window function</a:t>
            </a:r>
          </a:p>
        </p:txBody>
      </p:sp>
    </p:spTree>
    <p:extLst>
      <p:ext uri="{BB962C8B-B14F-4D97-AF65-F5344CB8AC3E}">
        <p14:creationId xmlns:p14="http://schemas.microsoft.com/office/powerpoint/2010/main" val="3543380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DC537-D6CB-4A94-AA67-C9EEBCA355A6}"/>
              </a:ext>
            </a:extLst>
          </p:cNvPr>
          <p:cNvSpPr>
            <a:spLocks noGrp="1"/>
          </p:cNvSpPr>
          <p:nvPr>
            <p:ph type="title"/>
          </p:nvPr>
        </p:nvSpPr>
        <p:spPr/>
        <p:txBody>
          <a:bodyPr/>
          <a:lstStyle/>
          <a:p>
            <a:r>
              <a:rPr lang="en-US" dirty="0"/>
              <a:t>Step II: Time Weighted Sound Level</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8BC366A-1C39-42E2-A040-27C497B08061}"/>
                  </a:ext>
                </a:extLst>
              </p:cNvPr>
              <p:cNvSpPr>
                <a:spLocks noGrp="1"/>
              </p:cNvSpPr>
              <p:nvPr>
                <p:ph idx="1"/>
              </p:nvPr>
            </p:nvSpPr>
            <p:spPr/>
            <p:txBody>
              <a:bodyPr>
                <a:normAutofit/>
              </a:bodyPr>
              <a:lstStyle/>
              <a:p>
                <a:pPr marL="0" indent="0">
                  <a:buNone/>
                </a:pPr>
                <a:r>
                  <a:rPr lang="en-US" sz="1400" b="1" dirty="0"/>
                  <a:t>Goal: Given a frequency weighted signal </a:t>
                </a:r>
                <a14:m>
                  <m:oMath xmlns:m="http://schemas.openxmlformats.org/officeDocument/2006/math">
                    <m:sSub>
                      <m:sSubPr>
                        <m:ctrlPr>
                          <a:rPr lang="en-US" sz="1400" b="1" i="1">
                            <a:latin typeface="Cambria Math" panose="02040503050406030204" pitchFamily="18" charset="0"/>
                          </a:rPr>
                        </m:ctrlPr>
                      </m:sSubPr>
                      <m:e>
                        <m:r>
                          <a:rPr lang="en-US" sz="1400" b="1" i="1">
                            <a:latin typeface="Cambria Math" panose="02040503050406030204" pitchFamily="18" charset="0"/>
                          </a:rPr>
                          <m:t>𝑷</m:t>
                        </m:r>
                      </m:e>
                      <m:sub>
                        <m:r>
                          <a:rPr lang="en-US" sz="1400" b="1" i="1">
                            <a:latin typeface="Cambria Math" panose="02040503050406030204" pitchFamily="18" charset="0"/>
                          </a:rPr>
                          <m:t>𝑨</m:t>
                        </m:r>
                      </m:sub>
                    </m:sSub>
                    <m:d>
                      <m:dPr>
                        <m:ctrlPr>
                          <a:rPr lang="en-US" sz="1400" b="1" i="1">
                            <a:latin typeface="Cambria Math" panose="02040503050406030204" pitchFamily="18" charset="0"/>
                          </a:rPr>
                        </m:ctrlPr>
                      </m:dPr>
                      <m:e>
                        <m:r>
                          <a:rPr lang="en-US" sz="1400" b="1" i="1">
                            <a:latin typeface="Cambria Math" panose="02040503050406030204" pitchFamily="18" charset="0"/>
                          </a:rPr>
                          <m:t>𝒕</m:t>
                        </m:r>
                      </m:e>
                    </m:d>
                    <m:r>
                      <a:rPr lang="en-US" sz="1400" b="1" i="0" smtClean="0">
                        <a:latin typeface="Cambria Math" panose="02040503050406030204" pitchFamily="18" charset="0"/>
                      </a:rPr>
                      <m:t>,</m:t>
                    </m:r>
                  </m:oMath>
                </a14:m>
                <a:r>
                  <a:rPr lang="en-US" sz="1400" b="1" dirty="0"/>
                  <a:t> compute the time weighted pressure </a:t>
                </a: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𝑷</m:t>
                        </m:r>
                      </m:e>
                      <m:sub>
                        <m:r>
                          <a:rPr lang="en-US" sz="1400" b="1" i="1" smtClean="0">
                            <a:latin typeface="Cambria Math" panose="02040503050406030204" pitchFamily="18" charset="0"/>
                          </a:rPr>
                          <m:t>𝑨</m:t>
                        </m:r>
                        <m:r>
                          <a:rPr lang="en-US" sz="1400" b="1" i="1" smtClean="0">
                            <a:latin typeface="Cambria Math" panose="02040503050406030204" pitchFamily="18" charset="0"/>
                          </a:rPr>
                          <m:t>𝝉</m:t>
                        </m:r>
                      </m:sub>
                    </m:sSub>
                    <m:r>
                      <a:rPr lang="en-US" sz="1400" b="1" i="1" smtClean="0">
                        <a:latin typeface="Cambria Math" panose="02040503050406030204" pitchFamily="18" charset="0"/>
                      </a:rPr>
                      <m:t>(</m:t>
                    </m:r>
                    <m:r>
                      <a:rPr lang="en-US" sz="1400" b="1" i="1" smtClean="0">
                        <a:latin typeface="Cambria Math" panose="02040503050406030204" pitchFamily="18" charset="0"/>
                      </a:rPr>
                      <m:t>𝒕</m:t>
                    </m:r>
                    <m:r>
                      <a:rPr lang="en-US" sz="1400" b="1" i="1" smtClean="0">
                        <a:latin typeface="Cambria Math" panose="02040503050406030204" pitchFamily="18" charset="0"/>
                      </a:rPr>
                      <m:t>)</m:t>
                    </m:r>
                  </m:oMath>
                </a14:m>
                <a:r>
                  <a:rPr lang="en-US" sz="1400" b="1" dirty="0"/>
                  <a:t> and time weighted sound level </a:t>
                </a: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𝑳</m:t>
                        </m:r>
                      </m:e>
                      <m:sub>
                        <m:r>
                          <a:rPr lang="en-US" sz="1400" b="1" i="1" smtClean="0">
                            <a:latin typeface="Cambria Math" panose="02040503050406030204" pitchFamily="18" charset="0"/>
                          </a:rPr>
                          <m:t>𝑨</m:t>
                        </m:r>
                        <m:r>
                          <a:rPr lang="en-US" sz="1400" b="1" i="1" smtClean="0">
                            <a:latin typeface="Cambria Math" panose="02040503050406030204" pitchFamily="18" charset="0"/>
                          </a:rPr>
                          <m:t>𝝉</m:t>
                        </m:r>
                      </m:sub>
                    </m:sSub>
                    <m:r>
                      <a:rPr lang="en-US" sz="1400" b="1" i="1" smtClean="0">
                        <a:latin typeface="Cambria Math" panose="02040503050406030204" pitchFamily="18" charset="0"/>
                      </a:rPr>
                      <m:t>(</m:t>
                    </m:r>
                    <m:r>
                      <a:rPr lang="en-US" sz="1400" b="1" i="1" smtClean="0">
                        <a:latin typeface="Cambria Math" panose="02040503050406030204" pitchFamily="18" charset="0"/>
                      </a:rPr>
                      <m:t>𝒕</m:t>
                    </m:r>
                    <m:r>
                      <a:rPr lang="en-US" sz="1400" b="1" i="1" smtClean="0">
                        <a:latin typeface="Cambria Math" panose="02040503050406030204" pitchFamily="18" charset="0"/>
                      </a:rPr>
                      <m:t>)</m:t>
                    </m:r>
                  </m:oMath>
                </a14:m>
                <a:r>
                  <a:rPr lang="en-US" sz="1400" b="1" dirty="0"/>
                  <a:t>.</a:t>
                </a:r>
              </a:p>
              <a:p>
                <a:r>
                  <a:rPr lang="en-US" sz="1400" dirty="0"/>
                  <a:t>Many Sound Level Meters use time weighted sound level</a:t>
                </a:r>
              </a:p>
              <a:p>
                <a:r>
                  <a:rPr lang="en-US" sz="1400" dirty="0"/>
                  <a:t>The definition is (from IEC 61672-1:2013) </a:t>
                </a:r>
              </a:p>
              <a:p>
                <a:pPr marL="0" indent="0">
                  <a:buNone/>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𝐴</m:t>
                          </m:r>
                          <m:r>
                            <a:rPr lang="en-US" sz="1400" i="1">
                              <a:latin typeface="Cambria Math" panose="02040503050406030204" pitchFamily="18" charset="0"/>
                            </a:rPr>
                            <m:t>𝜏</m:t>
                          </m:r>
                        </m:sub>
                      </m:sSub>
                      <m:r>
                        <a:rPr lang="en-US" sz="1400" i="1">
                          <a:latin typeface="Cambria Math" panose="02040503050406030204" pitchFamily="18" charset="0"/>
                        </a:rPr>
                        <m:t>=20</m:t>
                      </m:r>
                      <m:func>
                        <m:funcPr>
                          <m:ctrlPr>
                            <a:rPr lang="en-US" sz="1400" i="1">
                              <a:latin typeface="Cambria Math" panose="02040503050406030204" pitchFamily="18" charset="0"/>
                            </a:rPr>
                          </m:ctrlPr>
                        </m:funcPr>
                        <m:fName>
                          <m:r>
                            <m:rPr>
                              <m:sty m:val="p"/>
                            </m:rPr>
                            <a:rPr lang="en-US" sz="1400">
                              <a:latin typeface="Cambria Math" panose="02040503050406030204" pitchFamily="18" charset="0"/>
                            </a:rPr>
                            <m:t>log</m:t>
                          </m:r>
                        </m:fName>
                        <m:e>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1</m:t>
                                  </m:r>
                                </m:num>
                                <m:den>
                                  <m:r>
                                    <a:rPr lang="en-US" sz="1400" i="1">
                                      <a:latin typeface="Cambria Math" panose="02040503050406030204" pitchFamily="18" charset="0"/>
                                    </a:rPr>
                                    <m:t>𝜏</m:t>
                                  </m:r>
                                </m:den>
                              </m:f>
                              <m:nary>
                                <m:naryPr>
                                  <m:limLoc m:val="subSup"/>
                                  <m:ctrlPr>
                                    <a:rPr lang="en-US" sz="1400" i="1">
                                      <a:latin typeface="Cambria Math" panose="02040503050406030204" pitchFamily="18" charset="0"/>
                                    </a:rPr>
                                  </m:ctrlPr>
                                </m:naryPr>
                                <m:sub>
                                  <m:r>
                                    <a:rPr lang="en-US" sz="1400" b="0" i="1" smtClean="0">
                                      <a:latin typeface="Cambria Math" panose="02040503050406030204" pitchFamily="18" charset="0"/>
                                    </a:rPr>
                                    <m:t>−∞</m:t>
                                  </m:r>
                                </m:sub>
                                <m:sup>
                                  <m:r>
                                    <a:rPr lang="en-US" sz="1400" i="1">
                                      <a:latin typeface="Cambria Math" panose="02040503050406030204" pitchFamily="18" charset="0"/>
                                    </a:rPr>
                                    <m:t>𝑡</m:t>
                                  </m:r>
                                </m:sup>
                                <m:e>
                                  <m:sSub>
                                    <m:sSubPr>
                                      <m:ctrlPr>
                                        <a:rPr lang="en-US" sz="1400" i="1">
                                          <a:latin typeface="Cambria Math" panose="02040503050406030204" pitchFamily="18" charset="0"/>
                                        </a:rPr>
                                      </m:ctrlPr>
                                    </m:sSubPr>
                                    <m:e>
                                      <m:r>
                                        <a:rPr lang="en-US" sz="1400" i="1">
                                          <a:latin typeface="Cambria Math" panose="02040503050406030204" pitchFamily="18" charset="0"/>
                                        </a:rPr>
                                        <m:t>𝑝</m:t>
                                      </m:r>
                                    </m:e>
                                    <m:sub>
                                      <m:r>
                                        <a:rPr lang="en-US" sz="1400" i="1">
                                          <a:latin typeface="Cambria Math" panose="02040503050406030204" pitchFamily="18" charset="0"/>
                                        </a:rPr>
                                        <m:t>𝐴</m:t>
                                      </m:r>
                                    </m:sub>
                                  </m:sSub>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r>
                                            <a:rPr lang="en-US" sz="1400" i="1">
                                              <a:latin typeface="Cambria Math" panose="02040503050406030204" pitchFamily="18" charset="0"/>
                                            </a:rPr>
                                            <m:t>𝜁</m:t>
                                          </m:r>
                                        </m:e>
                                      </m:d>
                                    </m:e>
                                    <m:sup>
                                      <m:r>
                                        <a:rPr lang="en-US" sz="1400" i="1">
                                          <a:latin typeface="Cambria Math" panose="02040503050406030204" pitchFamily="18" charset="0"/>
                                        </a:rPr>
                                        <m:t>2</m:t>
                                      </m:r>
                                    </m:sup>
                                  </m:sSup>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m:t>
                                      </m:r>
                                      <m:d>
                                        <m:dPr>
                                          <m:ctrlPr>
                                            <a:rPr lang="en-US" sz="1400" i="1">
                                              <a:latin typeface="Cambria Math" panose="02040503050406030204" pitchFamily="18" charset="0"/>
                                            </a:rPr>
                                          </m:ctrlPr>
                                        </m:dPr>
                                        <m:e>
                                          <m:r>
                                            <a:rPr lang="en-US" sz="1400" i="1">
                                              <a:latin typeface="Cambria Math" panose="02040503050406030204" pitchFamily="18" charset="0"/>
                                            </a:rPr>
                                            <m:t>𝑡</m:t>
                                          </m:r>
                                          <m:r>
                                            <a:rPr lang="en-US" sz="1400" i="1">
                                              <a:latin typeface="Cambria Math" panose="02040503050406030204" pitchFamily="18" charset="0"/>
                                            </a:rPr>
                                            <m:t>−</m:t>
                                          </m:r>
                                          <m:r>
                                            <a:rPr lang="en-US" sz="1400" i="1">
                                              <a:latin typeface="Cambria Math" panose="02040503050406030204" pitchFamily="18" charset="0"/>
                                            </a:rPr>
                                            <m:t>𝜁</m:t>
                                          </m:r>
                                        </m:e>
                                      </m:d>
                                      <m:r>
                                        <a:rPr lang="en-US" sz="1400" i="1">
                                          <a:latin typeface="Cambria Math" panose="02040503050406030204" pitchFamily="18" charset="0"/>
                                        </a:rPr>
                                        <m:t>/</m:t>
                                      </m:r>
                                      <m:r>
                                        <a:rPr lang="en-US" sz="1400" i="1">
                                          <a:latin typeface="Cambria Math" panose="02040503050406030204" pitchFamily="18" charset="0"/>
                                        </a:rPr>
                                        <m:t>𝜏</m:t>
                                      </m:r>
                                    </m:sup>
                                  </m:sSup>
                                  <m:r>
                                    <a:rPr lang="en-US" sz="1400" i="1">
                                      <a:latin typeface="Cambria Math" panose="02040503050406030204" pitchFamily="18" charset="0"/>
                                    </a:rPr>
                                    <m:t> </m:t>
                                  </m:r>
                                  <m:r>
                                    <a:rPr lang="en-US" sz="1400" i="1">
                                      <a:latin typeface="Cambria Math" panose="02040503050406030204" pitchFamily="18" charset="0"/>
                                    </a:rPr>
                                    <m:t>𝑑</m:t>
                                  </m:r>
                                  <m:r>
                                    <a:rPr lang="en-US" sz="1400" i="1">
                                      <a:latin typeface="Cambria Math" panose="02040503050406030204" pitchFamily="18" charset="0"/>
                                    </a:rPr>
                                    <m:t>𝜁</m:t>
                                  </m:r>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𝑟𝑒𝑓</m:t>
                                      </m:r>
                                    </m:sub>
                                  </m:sSub>
                                </m:e>
                              </m:nary>
                            </m:e>
                          </m:d>
                        </m:e>
                      </m:func>
                    </m:oMath>
                  </m:oMathPara>
                </a14:m>
                <a:endParaRPr lang="en-US" sz="1400" dirty="0"/>
              </a:p>
              <a:p>
                <a:r>
                  <a:rPr lang="en-US" sz="1400" dirty="0"/>
                  <a:t>The time weighted pressure is </a:t>
                </a:r>
                <a14:m>
                  <m:oMath xmlns:m="http://schemas.openxmlformats.org/officeDocument/2006/math">
                    <m:r>
                      <a:rPr lang="en-US" sz="1400" b="0" i="0" smtClean="0">
                        <a:latin typeface="Cambria Math" panose="02040503050406030204" pitchFamily="18" charset="0"/>
                      </a:rPr>
                      <m:t> </m:t>
                    </m:r>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𝐴</m:t>
                        </m:r>
                        <m:r>
                          <a:rPr lang="en-US" sz="1400" i="1">
                            <a:latin typeface="Cambria Math" panose="02040503050406030204" pitchFamily="18" charset="0"/>
                          </a:rPr>
                          <m:t>𝜏</m:t>
                        </m:r>
                        <m:r>
                          <a:rPr lang="en-US" sz="1400" i="1">
                            <a:latin typeface="Cambria Math" panose="02040503050406030204" pitchFamily="18" charset="0"/>
                          </a:rPr>
                          <m:t> </m:t>
                        </m:r>
                      </m:sub>
                    </m:sSub>
                    <m:r>
                      <a:rPr lang="en-US" sz="1400" i="1">
                        <a:latin typeface="Cambria Math" panose="02040503050406030204" pitchFamily="18" charset="0"/>
                      </a:rPr>
                      <m:t>=</m:t>
                    </m:r>
                    <m:rad>
                      <m:radPr>
                        <m:degHide m:val="on"/>
                        <m:ctrlPr>
                          <a:rPr lang="en-US" sz="1400" i="1">
                            <a:latin typeface="Cambria Math" panose="02040503050406030204" pitchFamily="18" charset="0"/>
                          </a:rPr>
                        </m:ctrlPr>
                      </m:radPr>
                      <m:deg/>
                      <m:e>
                        <m:f>
                          <m:fPr>
                            <m:ctrlPr>
                              <a:rPr lang="en-US" sz="1400" i="1">
                                <a:latin typeface="Cambria Math" panose="02040503050406030204" pitchFamily="18" charset="0"/>
                              </a:rPr>
                            </m:ctrlPr>
                          </m:fPr>
                          <m:num>
                            <m:r>
                              <a:rPr lang="en-US" sz="1400" i="1">
                                <a:latin typeface="Cambria Math" panose="02040503050406030204" pitchFamily="18" charset="0"/>
                              </a:rPr>
                              <m:t>1</m:t>
                            </m:r>
                          </m:num>
                          <m:den>
                            <m:r>
                              <a:rPr lang="en-US" sz="1400" i="1">
                                <a:latin typeface="Cambria Math" panose="02040503050406030204" pitchFamily="18" charset="0"/>
                              </a:rPr>
                              <m:t>𝜏</m:t>
                            </m:r>
                          </m:den>
                        </m:f>
                        <m:nary>
                          <m:naryPr>
                            <m:limLoc m:val="subSup"/>
                            <m:ctrlPr>
                              <a:rPr lang="en-US" sz="1400" i="1">
                                <a:latin typeface="Cambria Math" panose="02040503050406030204" pitchFamily="18" charset="0"/>
                              </a:rPr>
                            </m:ctrlPr>
                          </m:naryPr>
                          <m:sub>
                            <m:r>
                              <m:rPr>
                                <m:brk m:alnAt="1"/>
                              </m:rPr>
                              <a:rPr lang="en-US" sz="1400" b="0" i="1" smtClean="0">
                                <a:latin typeface="Cambria Math" panose="02040503050406030204" pitchFamily="18" charset="0"/>
                              </a:rPr>
                              <m:t>−</m:t>
                            </m:r>
                            <m:r>
                              <a:rPr lang="en-US" sz="1400" b="0" i="1" smtClean="0">
                                <a:latin typeface="Cambria Math" panose="02040503050406030204" pitchFamily="18" charset="0"/>
                              </a:rPr>
                              <m:t>∞</m:t>
                            </m:r>
                          </m:sub>
                          <m:sup>
                            <m:r>
                              <a:rPr lang="en-US" sz="1400" i="1">
                                <a:latin typeface="Cambria Math" panose="02040503050406030204" pitchFamily="18" charset="0"/>
                              </a:rPr>
                              <m:t>𝑡</m:t>
                            </m:r>
                          </m:sup>
                          <m:e>
                            <m:sSub>
                              <m:sSubPr>
                                <m:ctrlPr>
                                  <a:rPr lang="en-US" sz="1400" i="1">
                                    <a:latin typeface="Cambria Math" panose="02040503050406030204" pitchFamily="18" charset="0"/>
                                  </a:rPr>
                                </m:ctrlPr>
                              </m:sSubPr>
                              <m:e>
                                <m:r>
                                  <a:rPr lang="en-US" sz="1400" i="1">
                                    <a:latin typeface="Cambria Math" panose="02040503050406030204" pitchFamily="18" charset="0"/>
                                  </a:rPr>
                                  <m:t>𝑝</m:t>
                                </m:r>
                              </m:e>
                              <m:sub>
                                <m:r>
                                  <a:rPr lang="en-US" sz="1400" i="1">
                                    <a:latin typeface="Cambria Math" panose="02040503050406030204" pitchFamily="18" charset="0"/>
                                  </a:rPr>
                                  <m:t>𝐴</m:t>
                                </m:r>
                              </m:sub>
                            </m:sSub>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r>
                                      <a:rPr lang="en-US" sz="1400" i="1">
                                        <a:latin typeface="Cambria Math" panose="02040503050406030204" pitchFamily="18" charset="0"/>
                                      </a:rPr>
                                      <m:t>𝜁</m:t>
                                    </m:r>
                                  </m:e>
                                </m:d>
                              </m:e>
                              <m:sup>
                                <m:r>
                                  <a:rPr lang="en-US" sz="1400" i="1">
                                    <a:latin typeface="Cambria Math" panose="02040503050406030204" pitchFamily="18" charset="0"/>
                                  </a:rPr>
                                  <m:t>2</m:t>
                                </m:r>
                              </m:sup>
                            </m:sSup>
                            <m:sSup>
                              <m:sSupPr>
                                <m:ctrlPr>
                                  <a:rPr lang="en-US" sz="1400" i="1">
                                    <a:latin typeface="Cambria Math" panose="02040503050406030204" pitchFamily="18" charset="0"/>
                                  </a:rPr>
                                </m:ctrlPr>
                              </m:sSupPr>
                              <m:e>
                                <m:r>
                                  <a:rPr lang="en-US" sz="1400" i="1">
                                    <a:latin typeface="Cambria Math" panose="02040503050406030204" pitchFamily="18" charset="0"/>
                                  </a:rPr>
                                  <m:t>𝑒</m:t>
                                </m:r>
                              </m:e>
                              <m:sup>
                                <m:r>
                                  <a:rPr lang="en-US" sz="1400" i="1">
                                    <a:latin typeface="Cambria Math" panose="02040503050406030204" pitchFamily="18" charset="0"/>
                                  </a:rPr>
                                  <m:t>−</m:t>
                                </m:r>
                                <m:d>
                                  <m:dPr>
                                    <m:ctrlPr>
                                      <a:rPr lang="en-US" sz="1400" i="1">
                                        <a:latin typeface="Cambria Math" panose="02040503050406030204" pitchFamily="18" charset="0"/>
                                      </a:rPr>
                                    </m:ctrlPr>
                                  </m:dPr>
                                  <m:e>
                                    <m:r>
                                      <a:rPr lang="en-US" sz="1400" i="1">
                                        <a:latin typeface="Cambria Math" panose="02040503050406030204" pitchFamily="18" charset="0"/>
                                      </a:rPr>
                                      <m:t>𝑡</m:t>
                                    </m:r>
                                    <m:r>
                                      <a:rPr lang="en-US" sz="1400" i="1">
                                        <a:latin typeface="Cambria Math" panose="02040503050406030204" pitchFamily="18" charset="0"/>
                                      </a:rPr>
                                      <m:t>−</m:t>
                                    </m:r>
                                    <m:r>
                                      <a:rPr lang="en-US" sz="1400" i="1">
                                        <a:latin typeface="Cambria Math" panose="02040503050406030204" pitchFamily="18" charset="0"/>
                                      </a:rPr>
                                      <m:t>𝜁</m:t>
                                    </m:r>
                                  </m:e>
                                </m:d>
                                <m:r>
                                  <a:rPr lang="en-US" sz="1400" i="1">
                                    <a:latin typeface="Cambria Math" panose="02040503050406030204" pitchFamily="18" charset="0"/>
                                  </a:rPr>
                                  <m:t>/</m:t>
                                </m:r>
                                <m:r>
                                  <a:rPr lang="en-US" sz="1400" i="1">
                                    <a:latin typeface="Cambria Math" panose="02040503050406030204" pitchFamily="18" charset="0"/>
                                  </a:rPr>
                                  <m:t>𝜏</m:t>
                                </m:r>
                              </m:sup>
                            </m:sSup>
                            <m:r>
                              <a:rPr lang="en-US" sz="1400" i="1">
                                <a:latin typeface="Cambria Math" panose="02040503050406030204" pitchFamily="18" charset="0"/>
                              </a:rPr>
                              <m:t> </m:t>
                            </m:r>
                            <m:r>
                              <a:rPr lang="en-US" sz="1400" i="1">
                                <a:latin typeface="Cambria Math" panose="02040503050406030204" pitchFamily="18" charset="0"/>
                              </a:rPr>
                              <m:t>𝑑</m:t>
                            </m:r>
                            <m:r>
                              <a:rPr lang="en-US" sz="1400" i="1">
                                <a:latin typeface="Cambria Math" panose="02040503050406030204" pitchFamily="18" charset="0"/>
                              </a:rPr>
                              <m:t>𝜁</m:t>
                            </m:r>
                          </m:e>
                        </m:nary>
                      </m:e>
                    </m:rad>
                  </m:oMath>
                </a14:m>
                <a:endParaRPr lang="en-US" sz="1400" dirty="0"/>
              </a:p>
              <a:p>
                <a14:m>
                  <m:oMath xmlns:m="http://schemas.openxmlformats.org/officeDocument/2006/math">
                    <m:r>
                      <a:rPr lang="en-US" sz="1400" b="0" i="1" smtClean="0">
                        <a:latin typeface="Cambria Math" panose="02040503050406030204" pitchFamily="18" charset="0"/>
                      </a:rPr>
                      <m:t>𝜏</m:t>
                    </m:r>
                  </m:oMath>
                </a14:m>
                <a:r>
                  <a:rPr lang="en-US" sz="1400" dirty="0"/>
                  <a:t> is defined to be 1s for SLOW and 0.125s for FAST time weighting</a:t>
                </a:r>
              </a:p>
              <a:p>
                <a14:m>
                  <m:oMath xmlns:m="http://schemas.openxmlformats.org/officeDocument/2006/math">
                    <m:r>
                      <a:rPr lang="en-US" sz="1400" b="0" i="1" smtClean="0">
                        <a:latin typeface="Cambria Math" panose="02040503050406030204" pitchFamily="18" charset="0"/>
                      </a:rPr>
                      <m:t>𝜁</m:t>
                    </m:r>
                  </m:oMath>
                </a14:m>
                <a:r>
                  <a:rPr lang="en-US" sz="1400" dirty="0"/>
                  <a:t> is an intermediate value used for convolution</a:t>
                </a:r>
              </a:p>
              <a:p>
                <a:r>
                  <a:rPr lang="en-US" sz="1400" dirty="0"/>
                  <a:t>The time weighting function is an exponential </a:t>
                </a:r>
                <a14:m>
                  <m:oMath xmlns:m="http://schemas.openxmlformats.org/officeDocument/2006/math">
                    <m:r>
                      <a:rPr lang="en-US" sz="1400" b="0" i="1" smtClean="0">
                        <a:latin typeface="Cambria Math" panose="02040503050406030204" pitchFamily="18" charset="0"/>
                      </a:rPr>
                      <m:t>𝑓</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𝑡</m:t>
                        </m:r>
                      </m:e>
                    </m:d>
                    <m:r>
                      <a:rPr lang="en-US" sz="1400" b="0" i="1" smtClean="0">
                        <a:latin typeface="Cambria Math" panose="02040503050406030204" pitchFamily="18" charset="0"/>
                      </a:rPr>
                      <m:t>=</m:t>
                    </m:r>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𝑒</m:t>
                        </m:r>
                      </m:e>
                      <m:sup>
                        <m:r>
                          <a:rPr lang="en-US" sz="1400" b="0" i="1" smtClean="0">
                            <a:latin typeface="Cambria Math" panose="02040503050406030204" pitchFamily="18" charset="0"/>
                          </a:rPr>
                          <m:t>−</m:t>
                        </m:r>
                        <m:r>
                          <a:rPr lang="en-US" sz="1400" b="0" i="1" smtClean="0">
                            <a:latin typeface="Cambria Math" panose="02040503050406030204" pitchFamily="18" charset="0"/>
                          </a:rPr>
                          <m:t>𝑡</m:t>
                        </m:r>
                        <m:r>
                          <a:rPr lang="en-US" sz="1400" b="0" i="1" smtClean="0">
                            <a:latin typeface="Cambria Math" panose="02040503050406030204" pitchFamily="18" charset="0"/>
                          </a:rPr>
                          <m:t>/</m:t>
                        </m:r>
                        <m:r>
                          <a:rPr lang="en-US" sz="1400" b="0" i="1" smtClean="0">
                            <a:latin typeface="Cambria Math" panose="02040503050406030204" pitchFamily="18" charset="0"/>
                          </a:rPr>
                          <m:t>𝜏</m:t>
                        </m:r>
                      </m:sup>
                    </m:sSup>
                  </m:oMath>
                </a14:m>
                <a:endParaRPr lang="en-US" sz="1400" dirty="0"/>
              </a:p>
              <a:p>
                <a:pPr marL="0" indent="0">
                  <a:buNone/>
                </a:pPr>
                <a:endParaRPr lang="en-US" sz="1400" dirty="0"/>
              </a:p>
            </p:txBody>
          </p:sp>
        </mc:Choice>
        <mc:Fallback xmlns="">
          <p:sp>
            <p:nvSpPr>
              <p:cNvPr id="3" name="Content Placeholder 2">
                <a:extLst>
                  <a:ext uri="{FF2B5EF4-FFF2-40B4-BE49-F238E27FC236}">
                    <a16:creationId xmlns:a16="http://schemas.microsoft.com/office/drawing/2014/main" id="{78BC366A-1C39-42E2-A040-27C497B08061}"/>
                  </a:ext>
                </a:extLst>
              </p:cNvPr>
              <p:cNvSpPr>
                <a:spLocks noGrp="1" noRot="1" noChangeAspect="1" noMove="1" noResize="1" noEditPoints="1" noAdjustHandles="1" noChangeArrowheads="1" noChangeShapeType="1" noTextEdit="1"/>
              </p:cNvSpPr>
              <p:nvPr>
                <p:ph idx="1"/>
              </p:nvPr>
            </p:nvSpPr>
            <p:spPr>
              <a:blipFill>
                <a:blip r:embed="rId2"/>
                <a:stretch>
                  <a:fillRect l="-1321" t="-325"/>
                </a:stretch>
              </a:blipFill>
            </p:spPr>
            <p:txBody>
              <a:bodyPr/>
              <a:lstStyle/>
              <a:p>
                <a:r>
                  <a:rPr lang="en-US">
                    <a:noFill/>
                  </a:rPr>
                  <a:t> </a:t>
                </a:r>
              </a:p>
            </p:txBody>
          </p:sp>
        </mc:Fallback>
      </mc:AlternateContent>
    </p:spTree>
    <p:extLst>
      <p:ext uri="{BB962C8B-B14F-4D97-AF65-F5344CB8AC3E}">
        <p14:creationId xmlns:p14="http://schemas.microsoft.com/office/powerpoint/2010/main" val="2253824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B84B0-DCC1-4937-A1F8-C595FD3A1143}"/>
              </a:ext>
            </a:extLst>
          </p:cNvPr>
          <p:cNvSpPr>
            <a:spLocks noGrp="1"/>
          </p:cNvSpPr>
          <p:nvPr>
            <p:ph type="title"/>
          </p:nvPr>
        </p:nvSpPr>
        <p:spPr/>
        <p:txBody>
          <a:bodyPr/>
          <a:lstStyle/>
          <a:p>
            <a:r>
              <a:rPr lang="en-US" dirty="0"/>
              <a:t>Step II: Time Weighting</a:t>
            </a:r>
          </a:p>
        </p:txBody>
      </p:sp>
      <p:sp>
        <p:nvSpPr>
          <p:cNvPr id="3" name="Content Placeholder 2">
            <a:extLst>
              <a:ext uri="{FF2B5EF4-FFF2-40B4-BE49-F238E27FC236}">
                <a16:creationId xmlns:a16="http://schemas.microsoft.com/office/drawing/2014/main" id="{6D3712CC-5FAF-4A9B-A9E4-4EEE31665528}"/>
              </a:ext>
            </a:extLst>
          </p:cNvPr>
          <p:cNvSpPr>
            <a:spLocks noGrp="1"/>
          </p:cNvSpPr>
          <p:nvPr>
            <p:ph idx="1"/>
          </p:nvPr>
        </p:nvSpPr>
        <p:spPr/>
        <p:txBody>
          <a:bodyPr>
            <a:normAutofit lnSpcReduction="10000"/>
          </a:bodyPr>
          <a:lstStyle/>
          <a:p>
            <a:r>
              <a:rPr lang="en-US" sz="1400" dirty="0"/>
              <a:t>A Line Graph is used to compute the convolution using the Grid 1D data set.</a:t>
            </a:r>
          </a:p>
          <a:p>
            <a:r>
              <a:rPr lang="en-US" sz="1400" dirty="0" err="1"/>
              <a:t>P_A_func</a:t>
            </a:r>
            <a:r>
              <a:rPr lang="en-US" sz="1400" dirty="0"/>
              <a:t> is the A-weighted pressure from step 1, stored in an interpolation function</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endParaRPr lang="en-US" sz="1400" dirty="0"/>
          </a:p>
          <a:p>
            <a:r>
              <a:rPr lang="en-US" sz="1400" dirty="0"/>
              <a:t>In the expression, </a:t>
            </a:r>
            <a:r>
              <a:rPr lang="en-US" sz="1400" b="1" dirty="0"/>
              <a:t>zeta</a:t>
            </a:r>
            <a:r>
              <a:rPr lang="en-US" sz="1400" dirty="0"/>
              <a:t> is the integration variable coordinate defined by the grid. “t” is a new variable introduced for the shifting of the exponential weighting function. The primary expression in </a:t>
            </a:r>
            <a:r>
              <a:rPr lang="en-US" sz="1400" b="1" dirty="0" err="1"/>
              <a:t>substval</a:t>
            </a:r>
            <a:r>
              <a:rPr lang="en-US" sz="1400" b="1" dirty="0"/>
              <a:t>()</a:t>
            </a:r>
            <a:r>
              <a:rPr lang="en-US" sz="1400" dirty="0"/>
              <a:t> is </a:t>
            </a:r>
            <a:r>
              <a:rPr lang="en-US" sz="1400" b="1" dirty="0"/>
              <a:t>integrate(</a:t>
            </a:r>
            <a:r>
              <a:rPr lang="en-US" sz="1400" b="1" dirty="0" err="1"/>
              <a:t>P_A_func</a:t>
            </a:r>
            <a:r>
              <a:rPr lang="en-US" sz="1400" b="1" dirty="0"/>
              <a:t>(zeta)^2*f(t-zeta),zeta,0,t,1e-8)</a:t>
            </a:r>
            <a:r>
              <a:rPr lang="en-US" sz="1400" dirty="0"/>
              <a:t>. This defines an integration over zeta from 0 to some varying quantity t, with an integration tolerance of 1e-8. </a:t>
            </a:r>
            <a:r>
              <a:rPr lang="en-US" sz="1400" b="1" dirty="0" err="1"/>
              <a:t>substval</a:t>
            </a:r>
            <a:r>
              <a:rPr lang="en-US" sz="1400" b="1" dirty="0"/>
              <a:t>()</a:t>
            </a:r>
            <a:r>
              <a:rPr lang="en-US" sz="1400" dirty="0"/>
              <a:t> replaces </a:t>
            </a:r>
            <a:r>
              <a:rPr lang="en-US" sz="1400" b="1" dirty="0"/>
              <a:t>t</a:t>
            </a:r>
            <a:r>
              <a:rPr lang="en-US" sz="1400" dirty="0"/>
              <a:t> with a current value of </a:t>
            </a:r>
            <a:r>
              <a:rPr lang="en-US" sz="1400" b="1" dirty="0"/>
              <a:t>zeta</a:t>
            </a:r>
            <a:r>
              <a:rPr lang="en-US" sz="1400" dirty="0"/>
              <a:t>, which allows the convolution to be computed.</a:t>
            </a:r>
          </a:p>
        </p:txBody>
      </p:sp>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3BC62C8-65E7-40CE-BC42-6C7B7E1B9242}"/>
                  </a:ext>
                </a:extLst>
              </p:cNvPr>
              <p:cNvSpPr/>
              <p:nvPr/>
            </p:nvSpPr>
            <p:spPr>
              <a:xfrm>
                <a:off x="5397027" y="2390085"/>
                <a:ext cx="3076099" cy="81984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𝑃</m:t>
                          </m:r>
                        </m:e>
                        <m:sub>
                          <m:r>
                            <a:rPr lang="en-US" sz="1600" i="1">
                              <a:latin typeface="Cambria Math" panose="02040503050406030204" pitchFamily="18" charset="0"/>
                            </a:rPr>
                            <m:t>𝐴</m:t>
                          </m:r>
                          <m:r>
                            <a:rPr lang="en-US" sz="1600" i="1">
                              <a:latin typeface="Cambria Math" panose="02040503050406030204" pitchFamily="18" charset="0"/>
                            </a:rPr>
                            <m:t>𝜏</m:t>
                          </m:r>
                          <m:r>
                            <a:rPr lang="en-US" sz="1600" i="1">
                              <a:latin typeface="Cambria Math" panose="02040503050406030204" pitchFamily="18" charset="0"/>
                            </a:rPr>
                            <m:t> </m:t>
                          </m:r>
                        </m:sub>
                      </m:sSub>
                      <m:r>
                        <a:rPr lang="en-US" sz="1600" i="1">
                          <a:latin typeface="Cambria Math" panose="02040503050406030204" pitchFamily="18" charset="0"/>
                        </a:rPr>
                        <m:t>=</m:t>
                      </m:r>
                      <m:rad>
                        <m:radPr>
                          <m:degHide m:val="on"/>
                          <m:ctrlPr>
                            <a:rPr lang="en-US" sz="1600" i="1">
                              <a:latin typeface="Cambria Math" panose="02040503050406030204" pitchFamily="18" charset="0"/>
                            </a:rPr>
                          </m:ctrlPr>
                        </m:radPr>
                        <m:deg/>
                        <m:e>
                          <m:f>
                            <m:fPr>
                              <m:ctrlPr>
                                <a:rPr lang="en-US" sz="1600" i="1">
                                  <a:latin typeface="Cambria Math" panose="02040503050406030204" pitchFamily="18" charset="0"/>
                                </a:rPr>
                              </m:ctrlPr>
                            </m:fPr>
                            <m:num>
                              <m:r>
                                <a:rPr lang="en-US" sz="1600" i="1">
                                  <a:latin typeface="Cambria Math" panose="02040503050406030204" pitchFamily="18" charset="0"/>
                                </a:rPr>
                                <m:t>1</m:t>
                              </m:r>
                            </m:num>
                            <m:den>
                              <m:r>
                                <a:rPr lang="en-US" sz="1600" i="1">
                                  <a:latin typeface="Cambria Math" panose="02040503050406030204" pitchFamily="18" charset="0"/>
                                </a:rPr>
                                <m:t>𝜏</m:t>
                              </m:r>
                            </m:den>
                          </m:f>
                          <m:nary>
                            <m:naryPr>
                              <m:limLoc m:val="subSup"/>
                              <m:ctrlPr>
                                <a:rPr lang="en-US" sz="1600" i="1">
                                  <a:latin typeface="Cambria Math" panose="02040503050406030204" pitchFamily="18" charset="0"/>
                                </a:rPr>
                              </m:ctrlPr>
                            </m:naryPr>
                            <m:sub>
                              <m:r>
                                <m:rPr>
                                  <m:brk m:alnAt="1"/>
                                </m:rPr>
                                <a:rPr lang="en-US" sz="1600" i="1">
                                  <a:latin typeface="Cambria Math" panose="02040503050406030204" pitchFamily="18" charset="0"/>
                                </a:rPr>
                                <m:t>−</m:t>
                              </m:r>
                              <m:r>
                                <a:rPr lang="en-US" sz="1600" i="1">
                                  <a:latin typeface="Cambria Math" panose="02040503050406030204" pitchFamily="18" charset="0"/>
                                </a:rPr>
                                <m:t>∞</m:t>
                              </m:r>
                            </m:sub>
                            <m:sup>
                              <m:r>
                                <a:rPr lang="en-US" sz="1600" i="1">
                                  <a:latin typeface="Cambria Math" panose="02040503050406030204" pitchFamily="18" charset="0"/>
                                </a:rPr>
                                <m:t>𝑡</m:t>
                              </m:r>
                            </m:sup>
                            <m:e>
                              <m:sSub>
                                <m:sSubPr>
                                  <m:ctrlPr>
                                    <a:rPr lang="en-US" sz="1600" i="1">
                                      <a:latin typeface="Cambria Math" panose="02040503050406030204" pitchFamily="18" charset="0"/>
                                    </a:rPr>
                                  </m:ctrlPr>
                                </m:sSubPr>
                                <m:e>
                                  <m:r>
                                    <a:rPr lang="en-US" sz="1600" i="1">
                                      <a:latin typeface="Cambria Math" panose="02040503050406030204" pitchFamily="18" charset="0"/>
                                    </a:rPr>
                                    <m:t>𝑝</m:t>
                                  </m:r>
                                </m:e>
                                <m:sub>
                                  <m:r>
                                    <a:rPr lang="en-US" sz="1600" i="1">
                                      <a:latin typeface="Cambria Math" panose="02040503050406030204" pitchFamily="18" charset="0"/>
                                    </a:rPr>
                                    <m:t>𝐴</m:t>
                                  </m:r>
                                </m:sub>
                              </m:sSub>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r>
                                        <a:rPr lang="en-US" sz="1600" i="1">
                                          <a:latin typeface="Cambria Math" panose="02040503050406030204" pitchFamily="18" charset="0"/>
                                        </a:rPr>
                                        <m:t>𝜁</m:t>
                                      </m:r>
                                    </m:e>
                                  </m:d>
                                </m:e>
                                <m:sup>
                                  <m:r>
                                    <a:rPr lang="en-US" sz="1600" i="1">
                                      <a:latin typeface="Cambria Math" panose="02040503050406030204" pitchFamily="18" charset="0"/>
                                    </a:rPr>
                                    <m:t>2</m:t>
                                  </m:r>
                                </m:sup>
                              </m:sSup>
                              <m:sSup>
                                <m:sSupPr>
                                  <m:ctrlPr>
                                    <a:rPr lang="en-US" sz="1600" i="1">
                                      <a:latin typeface="Cambria Math" panose="02040503050406030204" pitchFamily="18" charset="0"/>
                                    </a:rPr>
                                  </m:ctrlPr>
                                </m:sSupPr>
                                <m:e>
                                  <m:r>
                                    <a:rPr lang="en-US" sz="1600" i="1">
                                      <a:latin typeface="Cambria Math" panose="02040503050406030204" pitchFamily="18" charset="0"/>
                                    </a:rPr>
                                    <m:t>𝑒</m:t>
                                  </m:r>
                                </m:e>
                                <m:sup>
                                  <m:r>
                                    <a:rPr lang="en-US" sz="1600" i="1">
                                      <a:latin typeface="Cambria Math" panose="02040503050406030204" pitchFamily="18" charset="0"/>
                                    </a:rPr>
                                    <m:t>−</m:t>
                                  </m:r>
                                  <m:d>
                                    <m:dPr>
                                      <m:ctrlPr>
                                        <a:rPr lang="en-US" sz="1600" i="1">
                                          <a:latin typeface="Cambria Math" panose="02040503050406030204" pitchFamily="18" charset="0"/>
                                        </a:rPr>
                                      </m:ctrlPr>
                                    </m:dPr>
                                    <m:e>
                                      <m:r>
                                        <a:rPr lang="en-US" sz="1600" i="1">
                                          <a:latin typeface="Cambria Math" panose="02040503050406030204" pitchFamily="18" charset="0"/>
                                        </a:rPr>
                                        <m:t>𝑡</m:t>
                                      </m:r>
                                      <m:r>
                                        <a:rPr lang="en-US" sz="1600" i="1">
                                          <a:latin typeface="Cambria Math" panose="02040503050406030204" pitchFamily="18" charset="0"/>
                                        </a:rPr>
                                        <m:t>−</m:t>
                                      </m:r>
                                      <m:r>
                                        <a:rPr lang="en-US" sz="1600" i="1">
                                          <a:latin typeface="Cambria Math" panose="02040503050406030204" pitchFamily="18" charset="0"/>
                                        </a:rPr>
                                        <m:t>𝜁</m:t>
                                      </m:r>
                                    </m:e>
                                  </m:d>
                                  <m:r>
                                    <a:rPr lang="en-US" sz="1600" i="1">
                                      <a:latin typeface="Cambria Math" panose="02040503050406030204" pitchFamily="18" charset="0"/>
                                    </a:rPr>
                                    <m:t>/</m:t>
                                  </m:r>
                                  <m:r>
                                    <a:rPr lang="en-US" sz="1600" i="1">
                                      <a:latin typeface="Cambria Math" panose="02040503050406030204" pitchFamily="18" charset="0"/>
                                    </a:rPr>
                                    <m:t>𝜏</m:t>
                                  </m:r>
                                </m:sup>
                              </m:sSup>
                              <m:r>
                                <a:rPr lang="en-US" sz="1600" i="1">
                                  <a:latin typeface="Cambria Math" panose="02040503050406030204" pitchFamily="18" charset="0"/>
                                </a:rPr>
                                <m:t> </m:t>
                              </m:r>
                              <m:r>
                                <a:rPr lang="en-US" sz="1600" i="1">
                                  <a:latin typeface="Cambria Math" panose="02040503050406030204" pitchFamily="18" charset="0"/>
                                </a:rPr>
                                <m:t>𝑑</m:t>
                              </m:r>
                              <m:r>
                                <a:rPr lang="en-US" sz="1600" i="1">
                                  <a:latin typeface="Cambria Math" panose="02040503050406030204" pitchFamily="18" charset="0"/>
                                </a:rPr>
                                <m:t>𝜁</m:t>
                              </m:r>
                            </m:e>
                          </m:nary>
                        </m:e>
                      </m:rad>
                    </m:oMath>
                  </m:oMathPara>
                </a14:m>
                <a:endParaRPr lang="en-US" sz="1600" dirty="0"/>
              </a:p>
            </p:txBody>
          </p:sp>
        </mc:Choice>
        <mc:Fallback xmlns="">
          <p:sp>
            <p:nvSpPr>
              <p:cNvPr id="5" name="Rectangle 4">
                <a:extLst>
                  <a:ext uri="{FF2B5EF4-FFF2-40B4-BE49-F238E27FC236}">
                    <a16:creationId xmlns:a16="http://schemas.microsoft.com/office/drawing/2014/main" id="{93BC62C8-65E7-40CE-BC42-6C7B7E1B9242}"/>
                  </a:ext>
                </a:extLst>
              </p:cNvPr>
              <p:cNvSpPr>
                <a:spLocks noRot="1" noChangeAspect="1" noMove="1" noResize="1" noEditPoints="1" noAdjustHandles="1" noChangeArrowheads="1" noChangeShapeType="1" noTextEdit="1"/>
              </p:cNvSpPr>
              <p:nvPr/>
            </p:nvSpPr>
            <p:spPr>
              <a:xfrm>
                <a:off x="5397027" y="2390085"/>
                <a:ext cx="3076099" cy="819840"/>
              </a:xfrm>
              <a:prstGeom prst="rect">
                <a:avLst/>
              </a:prstGeom>
              <a:blipFill>
                <a:blip r:embed="rId2"/>
                <a:stretch>
                  <a:fillRect/>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41A3B89D-B35F-4038-950D-F96328C10BB6}"/>
              </a:ext>
            </a:extLst>
          </p:cNvPr>
          <p:cNvPicPr>
            <a:picLocks noChangeAspect="1"/>
          </p:cNvPicPr>
          <p:nvPr/>
        </p:nvPicPr>
        <p:blipFill>
          <a:blip r:embed="rId3"/>
          <a:stretch>
            <a:fillRect/>
          </a:stretch>
        </p:blipFill>
        <p:spPr>
          <a:xfrm>
            <a:off x="1050555" y="1960348"/>
            <a:ext cx="4056599" cy="1841437"/>
          </a:xfrm>
          <a:prstGeom prst="rect">
            <a:avLst/>
          </a:prstGeom>
        </p:spPr>
      </p:pic>
    </p:spTree>
    <p:extLst>
      <p:ext uri="{BB962C8B-B14F-4D97-AF65-F5344CB8AC3E}">
        <p14:creationId xmlns:p14="http://schemas.microsoft.com/office/powerpoint/2010/main" val="322257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3FED5F-6302-4525-934F-BAB3E059A99A}"/>
              </a:ext>
            </a:extLst>
          </p:cNvPr>
          <p:cNvSpPr>
            <a:spLocks noGrp="1"/>
          </p:cNvSpPr>
          <p:nvPr>
            <p:ph type="title"/>
          </p:nvPr>
        </p:nvSpPr>
        <p:spPr/>
        <p:txBody>
          <a:bodyPr>
            <a:normAutofit/>
          </a:bodyPr>
          <a:lstStyle/>
          <a:p>
            <a:r>
              <a:rPr lang="en-US" dirty="0"/>
              <a:t>Step III: Time-Averaged Sound Level</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FE0F3280-2005-40A4-A079-6B6BC7EDA5AD}"/>
                  </a:ext>
                </a:extLst>
              </p:cNvPr>
              <p:cNvSpPr>
                <a:spLocks noGrp="1"/>
              </p:cNvSpPr>
              <p:nvPr>
                <p:ph idx="1"/>
              </p:nvPr>
            </p:nvSpPr>
            <p:spPr/>
            <p:txBody>
              <a:bodyPr>
                <a:normAutofit/>
              </a:bodyPr>
              <a:lstStyle/>
              <a:p>
                <a:pPr marL="0" indent="0">
                  <a:buNone/>
                </a:pPr>
                <a:r>
                  <a:rPr lang="en-US" sz="1400" b="1" dirty="0"/>
                  <a:t>Goal: Given a frequency weighted signal </a:t>
                </a:r>
                <a14:m>
                  <m:oMath xmlns:m="http://schemas.openxmlformats.org/officeDocument/2006/math">
                    <m:sSub>
                      <m:sSubPr>
                        <m:ctrlPr>
                          <a:rPr lang="en-US" sz="1400" b="1" i="1">
                            <a:latin typeface="Cambria Math" panose="02040503050406030204" pitchFamily="18" charset="0"/>
                          </a:rPr>
                        </m:ctrlPr>
                      </m:sSubPr>
                      <m:e>
                        <m:r>
                          <a:rPr lang="en-US" sz="1400" b="1" i="1">
                            <a:latin typeface="Cambria Math" panose="02040503050406030204" pitchFamily="18" charset="0"/>
                          </a:rPr>
                          <m:t>𝑷</m:t>
                        </m:r>
                      </m:e>
                      <m:sub>
                        <m:r>
                          <a:rPr lang="en-US" sz="1400" b="1" i="1">
                            <a:latin typeface="Cambria Math" panose="02040503050406030204" pitchFamily="18" charset="0"/>
                          </a:rPr>
                          <m:t>𝑨</m:t>
                        </m:r>
                      </m:sub>
                    </m:sSub>
                    <m:d>
                      <m:dPr>
                        <m:ctrlPr>
                          <a:rPr lang="en-US" sz="1400" b="1" i="1">
                            <a:latin typeface="Cambria Math" panose="02040503050406030204" pitchFamily="18" charset="0"/>
                          </a:rPr>
                        </m:ctrlPr>
                      </m:dPr>
                      <m:e>
                        <m:r>
                          <a:rPr lang="en-US" sz="1400" b="1" i="1">
                            <a:latin typeface="Cambria Math" panose="02040503050406030204" pitchFamily="18" charset="0"/>
                          </a:rPr>
                          <m:t>𝒕</m:t>
                        </m:r>
                      </m:e>
                    </m:d>
                    <m:r>
                      <a:rPr lang="en-US" sz="1400" b="1" i="0" smtClean="0">
                        <a:latin typeface="Cambria Math" panose="02040503050406030204" pitchFamily="18" charset="0"/>
                      </a:rPr>
                      <m:t>,</m:t>
                    </m:r>
                  </m:oMath>
                </a14:m>
                <a:r>
                  <a:rPr lang="en-US" sz="1400" b="1" dirty="0"/>
                  <a:t> compute the time averaged sound level </a:t>
                </a:r>
                <a14:m>
                  <m:oMath xmlns:m="http://schemas.openxmlformats.org/officeDocument/2006/math">
                    <m:sSub>
                      <m:sSubPr>
                        <m:ctrlPr>
                          <a:rPr lang="en-US" sz="1400" b="1" i="1" smtClean="0">
                            <a:latin typeface="Cambria Math" panose="02040503050406030204" pitchFamily="18" charset="0"/>
                          </a:rPr>
                        </m:ctrlPr>
                      </m:sSubPr>
                      <m:e>
                        <m:r>
                          <a:rPr lang="en-US" sz="1400" b="1" i="1" smtClean="0">
                            <a:latin typeface="Cambria Math" panose="02040503050406030204" pitchFamily="18" charset="0"/>
                          </a:rPr>
                          <m:t>𝑳</m:t>
                        </m:r>
                      </m:e>
                      <m:sub>
                        <m:r>
                          <a:rPr lang="en-US" sz="1400" b="1" i="1" smtClean="0">
                            <a:latin typeface="Cambria Math" panose="02040503050406030204" pitchFamily="18" charset="0"/>
                          </a:rPr>
                          <m:t>𝑨𝑻</m:t>
                        </m:r>
                      </m:sub>
                    </m:sSub>
                  </m:oMath>
                </a14:m>
                <a:r>
                  <a:rPr lang="en-US" sz="1400" b="1" dirty="0"/>
                  <a:t> over a user defined time interval </a:t>
                </a:r>
                <a14:m>
                  <m:oMath xmlns:m="http://schemas.openxmlformats.org/officeDocument/2006/math">
                    <m:r>
                      <a:rPr lang="en-US" sz="1400" b="1" i="1" smtClean="0">
                        <a:latin typeface="Cambria Math" panose="02040503050406030204" pitchFamily="18" charset="0"/>
                      </a:rPr>
                      <m:t>𝑻</m:t>
                    </m:r>
                  </m:oMath>
                </a14:m>
                <a:endParaRPr lang="en-US" sz="1400" b="1" dirty="0"/>
              </a:p>
              <a:p>
                <a:r>
                  <a:rPr lang="en-US" sz="1400" dirty="0"/>
                  <a:t>Also known as Equivalent Continuous Noise Level</a:t>
                </a:r>
              </a:p>
              <a:p>
                <a:r>
                  <a:rPr lang="en-US" sz="1400" dirty="0"/>
                  <a:t>defined in IEC 61672-1</a:t>
                </a:r>
              </a:p>
              <a:p>
                <a:pPr marL="0" indent="0">
                  <a:buNone/>
                </a:pPr>
                <a14:m>
                  <m:oMathPara xmlns:m="http://schemas.openxmlformats.org/officeDocument/2006/math">
                    <m:oMathParaPr>
                      <m:jc m:val="centerGroup"/>
                    </m:oMathParaPr>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𝐴𝑇</m:t>
                          </m:r>
                        </m:sub>
                      </m:sSub>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𝐿</m:t>
                          </m:r>
                        </m:e>
                        <m:sub>
                          <m:r>
                            <a:rPr lang="en-US" sz="1400" i="1">
                              <a:latin typeface="Cambria Math" panose="02040503050406030204" pitchFamily="18" charset="0"/>
                            </a:rPr>
                            <m:t>𝑒𝑞𝐴𝑇</m:t>
                          </m:r>
                        </m:sub>
                      </m:sSub>
                      <m:r>
                        <a:rPr lang="en-US" sz="1400" i="1">
                          <a:latin typeface="Cambria Math" panose="02040503050406030204" pitchFamily="18" charset="0"/>
                        </a:rPr>
                        <m:t>=20</m:t>
                      </m:r>
                      <m:func>
                        <m:funcPr>
                          <m:ctrlPr>
                            <a:rPr lang="en-US" sz="1400" i="1">
                              <a:latin typeface="Cambria Math" panose="02040503050406030204" pitchFamily="18" charset="0"/>
                            </a:rPr>
                          </m:ctrlPr>
                        </m:funcPr>
                        <m:fName>
                          <m:r>
                            <m:rPr>
                              <m:sty m:val="p"/>
                            </m:rPr>
                            <a:rPr lang="en-US" sz="1400">
                              <a:latin typeface="Cambria Math" panose="02040503050406030204" pitchFamily="18" charset="0"/>
                            </a:rPr>
                            <m:t>log</m:t>
                          </m:r>
                        </m:fName>
                        <m:e>
                          <m:d>
                            <m:dPr>
                              <m:begChr m:val="["/>
                              <m:endChr m:val="]"/>
                              <m:ctrlPr>
                                <a:rPr lang="en-US" sz="1400" i="1">
                                  <a:latin typeface="Cambria Math" panose="02040503050406030204" pitchFamily="18" charset="0"/>
                                </a:rPr>
                              </m:ctrlPr>
                            </m:dPr>
                            <m:e>
                              <m:f>
                                <m:fPr>
                                  <m:ctrlPr>
                                    <a:rPr lang="en-US" sz="1400" i="1">
                                      <a:latin typeface="Cambria Math" panose="02040503050406030204" pitchFamily="18" charset="0"/>
                                    </a:rPr>
                                  </m:ctrlPr>
                                </m:fPr>
                                <m:num>
                                  <m:r>
                                    <a:rPr lang="en-US" sz="1400" i="1">
                                      <a:latin typeface="Cambria Math" panose="02040503050406030204" pitchFamily="18" charset="0"/>
                                    </a:rPr>
                                    <m:t>1</m:t>
                                  </m:r>
                                </m:num>
                                <m:den>
                                  <m:r>
                                    <a:rPr lang="en-US" sz="1400" i="1">
                                      <a:latin typeface="Cambria Math" panose="02040503050406030204" pitchFamily="18" charset="0"/>
                                    </a:rPr>
                                    <m:t>𝑇</m:t>
                                  </m:r>
                                </m:den>
                              </m:f>
                              <m:nary>
                                <m:naryPr>
                                  <m:limLoc m:val="subSup"/>
                                  <m:ctrlPr>
                                    <a:rPr lang="en-US" sz="1400" i="1">
                                      <a:latin typeface="Cambria Math" panose="02040503050406030204" pitchFamily="18" charset="0"/>
                                    </a:rPr>
                                  </m:ctrlPr>
                                </m:naryPr>
                                <m:sub>
                                  <m:r>
                                    <a:rPr lang="en-US" sz="1400" i="1">
                                      <a:latin typeface="Cambria Math" panose="02040503050406030204" pitchFamily="18" charset="0"/>
                                    </a:rPr>
                                    <m:t>𝑡</m:t>
                                  </m:r>
                                  <m:r>
                                    <a:rPr lang="en-US" sz="1400" i="1">
                                      <a:latin typeface="Cambria Math" panose="02040503050406030204" pitchFamily="18" charset="0"/>
                                    </a:rPr>
                                    <m:t>−</m:t>
                                  </m:r>
                                  <m:r>
                                    <a:rPr lang="en-US" sz="1400" i="1">
                                      <a:latin typeface="Cambria Math" panose="02040503050406030204" pitchFamily="18" charset="0"/>
                                    </a:rPr>
                                    <m:t>𝑇</m:t>
                                  </m:r>
                                </m:sub>
                                <m:sup>
                                  <m:r>
                                    <a:rPr lang="en-US" sz="1400" i="1">
                                      <a:latin typeface="Cambria Math" panose="02040503050406030204" pitchFamily="18" charset="0"/>
                                    </a:rPr>
                                    <m:t>𝑡</m:t>
                                  </m:r>
                                </m:sup>
                                <m:e>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𝐴</m:t>
                                      </m:r>
                                    </m:sub>
                                  </m:sSub>
                                  <m:sSup>
                                    <m:sSupPr>
                                      <m:ctrlPr>
                                        <a:rPr lang="en-US" sz="1400" i="1">
                                          <a:latin typeface="Cambria Math" panose="02040503050406030204" pitchFamily="18" charset="0"/>
                                        </a:rPr>
                                      </m:ctrlPr>
                                    </m:sSupPr>
                                    <m:e>
                                      <m:d>
                                        <m:dPr>
                                          <m:ctrlPr>
                                            <a:rPr lang="en-US" sz="1400" i="1">
                                              <a:latin typeface="Cambria Math" panose="02040503050406030204" pitchFamily="18" charset="0"/>
                                            </a:rPr>
                                          </m:ctrlPr>
                                        </m:dPr>
                                        <m:e>
                                          <m:r>
                                            <a:rPr lang="en-US" sz="1400" i="1">
                                              <a:latin typeface="Cambria Math" panose="02040503050406030204" pitchFamily="18" charset="0"/>
                                            </a:rPr>
                                            <m:t>𝜁</m:t>
                                          </m:r>
                                        </m:e>
                                      </m:d>
                                    </m:e>
                                    <m:sup>
                                      <m:r>
                                        <a:rPr lang="en-US" sz="1400" i="1">
                                          <a:latin typeface="Cambria Math" panose="02040503050406030204" pitchFamily="18" charset="0"/>
                                        </a:rPr>
                                        <m:t>2</m:t>
                                      </m:r>
                                    </m:sup>
                                  </m:sSup>
                                  <m:r>
                                    <a:rPr lang="en-US" sz="1400" i="1">
                                      <a:latin typeface="Cambria Math" panose="02040503050406030204" pitchFamily="18" charset="0"/>
                                    </a:rPr>
                                    <m:t> </m:t>
                                  </m:r>
                                  <m:r>
                                    <a:rPr lang="en-US" sz="1400" i="1">
                                      <a:latin typeface="Cambria Math" panose="02040503050406030204" pitchFamily="18" charset="0"/>
                                    </a:rPr>
                                    <m:t>𝑑</m:t>
                                  </m:r>
                                  <m:r>
                                    <a:rPr lang="en-US" sz="1400" i="1">
                                      <a:latin typeface="Cambria Math" panose="02040503050406030204" pitchFamily="18" charset="0"/>
                                    </a:rPr>
                                    <m:t>𝜁</m:t>
                                  </m:r>
                                  <m:r>
                                    <a:rPr lang="en-US" sz="1400" i="1">
                                      <a:latin typeface="Cambria Math" panose="02040503050406030204" pitchFamily="18" charset="0"/>
                                    </a:rPr>
                                    <m:t>/</m:t>
                                  </m:r>
                                  <m:sSub>
                                    <m:sSubPr>
                                      <m:ctrlPr>
                                        <a:rPr lang="en-US" sz="1400" i="1">
                                          <a:latin typeface="Cambria Math" panose="02040503050406030204" pitchFamily="18" charset="0"/>
                                        </a:rPr>
                                      </m:ctrlPr>
                                    </m:sSubPr>
                                    <m:e>
                                      <m:r>
                                        <a:rPr lang="en-US" sz="1400" i="1">
                                          <a:latin typeface="Cambria Math" panose="02040503050406030204" pitchFamily="18" charset="0"/>
                                        </a:rPr>
                                        <m:t>𝑃</m:t>
                                      </m:r>
                                    </m:e>
                                    <m:sub>
                                      <m:r>
                                        <a:rPr lang="en-US" sz="1400" i="1">
                                          <a:latin typeface="Cambria Math" panose="02040503050406030204" pitchFamily="18" charset="0"/>
                                        </a:rPr>
                                        <m:t>𝑟𝑒𝑓</m:t>
                                      </m:r>
                                    </m:sub>
                                  </m:sSub>
                                </m:e>
                              </m:nary>
                            </m:e>
                          </m:d>
                        </m:e>
                      </m:func>
                    </m:oMath>
                  </m:oMathPara>
                </a14:m>
                <a:endParaRPr lang="en-US" sz="1400" dirty="0"/>
              </a:p>
              <a:p>
                <a:r>
                  <a:rPr lang="en-US" sz="1400" dirty="0"/>
                  <a:t>The averaging period </a:t>
                </a:r>
                <a14:m>
                  <m:oMath xmlns:m="http://schemas.openxmlformats.org/officeDocument/2006/math">
                    <m:r>
                      <a:rPr lang="en-US" sz="1400" b="0" i="1" smtClean="0">
                        <a:latin typeface="Cambria Math" panose="02040503050406030204" pitchFamily="18" charset="0"/>
                      </a:rPr>
                      <m:t>𝑇</m:t>
                    </m:r>
                  </m:oMath>
                </a14:m>
                <a:r>
                  <a:rPr lang="en-US" sz="1400" dirty="0"/>
                  <a:t> must be specified in reference to the measurement, but may be any duration. </a:t>
                </a:r>
              </a:p>
              <a:p>
                <a:r>
                  <a:rPr lang="en-US" sz="1400" dirty="0"/>
                  <a:t>T is specified by a parameter. A time dependent study is used (with no physics solved) to created moving upper and lower bounds for integration based on T</a:t>
                </a:r>
                <a:endParaRPr lang="en-US" sz="1400" b="1" dirty="0"/>
              </a:p>
              <a:p>
                <a:r>
                  <a:rPr lang="en-US" sz="1400" b="1" dirty="0" err="1"/>
                  <a:t>timeint</a:t>
                </a:r>
                <a:r>
                  <a:rPr lang="en-US" sz="1400" b="1" dirty="0"/>
                  <a:t>()</a:t>
                </a:r>
                <a:r>
                  <a:rPr lang="en-US" sz="1400" dirty="0"/>
                  <a:t> is used and L_AT is computed using a line segments plot</a:t>
                </a:r>
              </a:p>
              <a:p>
                <a:pPr marL="0" indent="0">
                  <a:buNone/>
                </a:pPr>
                <a:endParaRPr lang="en-US" sz="1400" dirty="0"/>
              </a:p>
              <a:p>
                <a:pPr marL="0" indent="0">
                  <a:buNone/>
                </a:pPr>
                <a:endParaRPr lang="en-US" sz="1400" dirty="0"/>
              </a:p>
            </p:txBody>
          </p:sp>
        </mc:Choice>
        <mc:Fallback xmlns="">
          <p:sp>
            <p:nvSpPr>
              <p:cNvPr id="4" name="Content Placeholder 2">
                <a:extLst>
                  <a:ext uri="{FF2B5EF4-FFF2-40B4-BE49-F238E27FC236}">
                    <a16:creationId xmlns:a16="http://schemas.microsoft.com/office/drawing/2014/main" id="{FE0F3280-2005-40A4-A079-6B6BC7EDA5AD}"/>
                  </a:ext>
                </a:extLst>
              </p:cNvPr>
              <p:cNvSpPr>
                <a:spLocks noGrp="1" noRot="1" noChangeAspect="1" noMove="1" noResize="1" noEditPoints="1" noAdjustHandles="1" noChangeArrowheads="1" noChangeShapeType="1" noTextEdit="1"/>
              </p:cNvSpPr>
              <p:nvPr>
                <p:ph idx="1"/>
              </p:nvPr>
            </p:nvSpPr>
            <p:spPr>
              <a:blipFill>
                <a:blip r:embed="rId2"/>
                <a:stretch>
                  <a:fillRect l="-1321" t="-325" r="-220"/>
                </a:stretch>
              </a:blipFill>
            </p:spPr>
            <p:txBody>
              <a:bodyPr/>
              <a:lstStyle/>
              <a:p>
                <a:r>
                  <a:rPr lang="en-US">
                    <a:noFill/>
                  </a:rPr>
                  <a:t> </a:t>
                </a:r>
              </a:p>
            </p:txBody>
          </p:sp>
        </mc:Fallback>
      </mc:AlternateContent>
    </p:spTree>
    <p:extLst>
      <p:ext uri="{BB962C8B-B14F-4D97-AF65-F5344CB8AC3E}">
        <p14:creationId xmlns:p14="http://schemas.microsoft.com/office/powerpoint/2010/main" val="3385219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FFCE2-BF9E-4D5D-A1CB-4E8300F8FB5C}"/>
              </a:ext>
            </a:extLst>
          </p:cNvPr>
          <p:cNvSpPr>
            <a:spLocks noGrp="1"/>
          </p:cNvSpPr>
          <p:nvPr>
            <p:ph type="title"/>
          </p:nvPr>
        </p:nvSpPr>
        <p:spPr/>
        <p:txBody>
          <a:bodyPr/>
          <a:lstStyle/>
          <a:p>
            <a:r>
              <a:rPr lang="en-US" dirty="0"/>
              <a:t>Sinusoidal Excitation Example</a:t>
            </a:r>
          </a:p>
        </p:txBody>
      </p:sp>
      <p:pic>
        <p:nvPicPr>
          <p:cNvPr id="5" name="Picture 4">
            <a:extLst>
              <a:ext uri="{FF2B5EF4-FFF2-40B4-BE49-F238E27FC236}">
                <a16:creationId xmlns:a16="http://schemas.microsoft.com/office/drawing/2014/main" id="{4C3E98C8-6601-414D-A4DE-F27AEB4D1301}"/>
              </a:ext>
            </a:extLst>
          </p:cNvPr>
          <p:cNvPicPr>
            <a:picLocks noChangeAspect="1"/>
          </p:cNvPicPr>
          <p:nvPr/>
        </p:nvPicPr>
        <p:blipFill>
          <a:blip r:embed="rId2"/>
          <a:stretch>
            <a:fillRect/>
          </a:stretch>
        </p:blipFill>
        <p:spPr>
          <a:xfrm>
            <a:off x="898957" y="1273605"/>
            <a:ext cx="3155087" cy="3155087"/>
          </a:xfrm>
          <a:prstGeom prst="rect">
            <a:avLst/>
          </a:prstGeom>
        </p:spPr>
      </p:pic>
      <p:pic>
        <p:nvPicPr>
          <p:cNvPr id="7" name="Picture 6">
            <a:extLst>
              <a:ext uri="{FF2B5EF4-FFF2-40B4-BE49-F238E27FC236}">
                <a16:creationId xmlns:a16="http://schemas.microsoft.com/office/drawing/2014/main" id="{281F212D-ED8E-4593-9E2F-A7B0FD214AB3}"/>
              </a:ext>
            </a:extLst>
          </p:cNvPr>
          <p:cNvPicPr>
            <a:picLocks noChangeAspect="1"/>
          </p:cNvPicPr>
          <p:nvPr/>
        </p:nvPicPr>
        <p:blipFill>
          <a:blip r:embed="rId3"/>
          <a:stretch>
            <a:fillRect/>
          </a:stretch>
        </p:blipFill>
        <p:spPr>
          <a:xfrm>
            <a:off x="4918506" y="1368856"/>
            <a:ext cx="3155087" cy="3155087"/>
          </a:xfrm>
          <a:prstGeom prst="rect">
            <a:avLst/>
          </a:prstGeom>
        </p:spPr>
      </p:pic>
    </p:spTree>
    <p:extLst>
      <p:ext uri="{BB962C8B-B14F-4D97-AF65-F5344CB8AC3E}">
        <p14:creationId xmlns:p14="http://schemas.microsoft.com/office/powerpoint/2010/main" val="1418051836"/>
      </p:ext>
    </p:extLst>
  </p:cSld>
  <p:clrMapOvr>
    <a:masterClrMapping/>
  </p:clrMapOvr>
</p:sld>
</file>

<file path=ppt/theme/theme1.xml><?xml version="1.0" encoding="utf-8"?>
<a:theme xmlns:a="http://schemas.openxmlformats.org/drawingml/2006/main" name="COMSOL_Public">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Public" id="{858BA4B6-BB7C-44C4-8E5D-3DBE73081DD9}" vid="{0BF98546-7F05-4F24-B312-C3FD2BC89079}"/>
    </a:ext>
  </a:extLst>
</a:theme>
</file>

<file path=ppt/theme/theme2.xml><?xml version="1.0" encoding="utf-8"?>
<a:theme xmlns:a="http://schemas.openxmlformats.org/drawingml/2006/main" name="COMSOL_2022">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2022" id="{3DB28FBC-860E-4A17-B13B-E4002B3B6FAA}" vid="{A40C7C45-28BE-4414-B941-F650D96C459E}"/>
    </a:ext>
  </a:extLst>
</a:theme>
</file>

<file path=docProps/app.xml><?xml version="1.0" encoding="utf-8"?>
<Properties xmlns="http://schemas.openxmlformats.org/officeDocument/2006/extended-properties" xmlns:vt="http://schemas.openxmlformats.org/officeDocument/2006/docPropsVTypes">
  <Template>Default Theme</Template>
  <TotalTime>5061</TotalTime>
  <Words>832</Words>
  <Application>Microsoft Office PowerPoint</Application>
  <PresentationFormat>On-screen Show (16:9)</PresentationFormat>
  <Paragraphs>69</Paragraphs>
  <Slides>11</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Lato</vt:lpstr>
      <vt:lpstr>Wingdings</vt:lpstr>
      <vt:lpstr>Lato Black</vt:lpstr>
      <vt:lpstr>Lato Light</vt:lpstr>
      <vt:lpstr>Cambria Math</vt:lpstr>
      <vt:lpstr>COMSOL_Public</vt:lpstr>
      <vt:lpstr>COMSOL_2022</vt:lpstr>
      <vt:lpstr>Transient Sound Pressure Levels</vt:lpstr>
      <vt:lpstr>Application Background</vt:lpstr>
      <vt:lpstr>Application Background</vt:lpstr>
      <vt:lpstr>Step I: Frequency Weighting</vt:lpstr>
      <vt:lpstr>Step I: Frequency Weighting</vt:lpstr>
      <vt:lpstr>Step II: Time Weighted Sound Level</vt:lpstr>
      <vt:lpstr>Step II: Time Weighting</vt:lpstr>
      <vt:lpstr>Step III: Time-Averaged Sound Level</vt:lpstr>
      <vt:lpstr>Sinusoidal Excitation Example</vt:lpstr>
      <vt:lpstr>Gearbox Noise Example</vt:lpstr>
      <vt:lpstr>All Metrics Comparison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Transient Sound Pressure Levels</dc:title>
  <dc:creator>Mark Cops</dc:creator>
  <cp:lastModifiedBy>Jonas Helboe Jørgensen</cp:lastModifiedBy>
  <cp:revision>82</cp:revision>
  <dcterms:created xsi:type="dcterms:W3CDTF">2022-02-15T18:24:59Z</dcterms:created>
  <dcterms:modified xsi:type="dcterms:W3CDTF">2024-10-09T07:14:15Z</dcterms:modified>
</cp:coreProperties>
</file>