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8"/>
  </p:notesMasterIdLst>
  <p:sldIdLst>
    <p:sldId id="461" r:id="rId3"/>
    <p:sldId id="1277" r:id="rId4"/>
    <p:sldId id="467" r:id="rId5"/>
    <p:sldId id="466" r:id="rId6"/>
    <p:sldId id="465" r:id="rId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DD2DE"/>
    <a:srgbClr val="EBF3F9"/>
    <a:srgbClr val="D6E600"/>
    <a:srgbClr val="3B8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10/8/2024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85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12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96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1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 of a Torsion Sphere with Milling Constraints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308400-DEC9-4420-9028-C84369ABCC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E4656E-8122-410C-93B2-6C667E6F06C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1DC1F86-3868-46D1-AB0E-47D6CFAD30D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29F20E0-8237-4A5A-BBFF-04B02E9C49A9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7DC710A-FEB3-42A2-B03C-F43C485D00C4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da-DK" dirty="0"/>
              <a:t> </a:t>
            </a:r>
            <a:endParaRPr lang="en-DK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Torsion sphere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 is a method that generates designs without a particular initial geometry</a:t>
            </a:r>
          </a:p>
          <a:p>
            <a:r>
              <a:rPr lang="en-US"/>
              <a:t>We consider a 10 % volume fraction and two milling directions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BA8B03-1355-209D-52D8-E7ABF4958E5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8221" y="275205"/>
            <a:ext cx="9565379" cy="5380527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DE08A9-AD67-4612-B129-26A3F7D221C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rmAutofit/>
          </a:bodyPr>
          <a:lstStyle/>
          <a:p>
            <a:r>
              <a:rPr lang="da-DK" dirty="0"/>
              <a:t>Setup</a:t>
            </a:r>
            <a:endParaRPr lang="en-DK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6305BA1-6CE5-43CD-9263-C9DCB1AAC6D9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Single torsion load case</a:t>
            </a:r>
          </a:p>
          <a:p>
            <a:r>
              <a:rPr lang="en-US" dirty="0"/>
              <a:t>Continuation in the SIMP exponent parameter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854B444-6445-4573-9917-32FE32469E00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9022080" y="787402"/>
            <a:ext cx="2560320" cy="914401"/>
          </a:xfrm>
        </p:spPr>
        <p:txBody>
          <a:bodyPr>
            <a:normAutofit/>
          </a:bodyPr>
          <a:lstStyle/>
          <a:p>
            <a:r>
              <a:rPr lang="da-DK" dirty="0"/>
              <a:t>Torsion </a:t>
            </a:r>
            <a:r>
              <a:rPr lang="da-DK" dirty="0" err="1"/>
              <a:t>sphere</a:t>
            </a:r>
            <a:endParaRPr lang="en-DK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58E5352C-1C0B-4F1D-94F5-96CCD1AF946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9022080" y="1710509"/>
            <a:ext cx="2560320" cy="1718491"/>
          </a:xfrm>
        </p:spPr>
        <p:txBody>
          <a:bodyPr>
            <a:normAutofit/>
          </a:bodyPr>
          <a:lstStyle/>
          <a:p>
            <a:r>
              <a:rPr lang="en-US" dirty="0"/>
              <a:t>The torsion sphere problem is a good test case for milling, because the optimal design is a closed sphere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7CFB4A-94F0-6DF0-893F-9A88AC5A2717}"/>
              </a:ext>
            </a:extLst>
          </p:cNvPr>
          <p:cNvCxnSpPr>
            <a:cxnSpLocks/>
          </p:cNvCxnSpPr>
          <p:nvPr/>
        </p:nvCxnSpPr>
        <p:spPr>
          <a:xfrm flipV="1">
            <a:off x="5428943" y="4247740"/>
            <a:ext cx="214688" cy="308187"/>
          </a:xfrm>
          <a:prstGeom prst="straightConnector1">
            <a:avLst/>
          </a:prstGeom>
          <a:ln w="12700">
            <a:solidFill>
              <a:schemeClr val="tx2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E9C0FF6-5F01-A077-42AF-389FD5DDCBBD}"/>
              </a:ext>
            </a:extLst>
          </p:cNvPr>
          <p:cNvSpPr txBox="1"/>
          <p:nvPr/>
        </p:nvSpPr>
        <p:spPr>
          <a:xfrm>
            <a:off x="431371" y="5445224"/>
            <a:ext cx="2167581" cy="8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733" dirty="0"/>
              <a:t>1st </a:t>
            </a:r>
            <a:r>
              <a:rPr lang="da-DK" sz="1733" dirty="0" err="1"/>
              <a:t>milling</a:t>
            </a:r>
            <a:r>
              <a:rPr lang="da-DK" sz="1733" dirty="0"/>
              <a:t> </a:t>
            </a:r>
            <a:r>
              <a:rPr lang="da-DK" sz="1733" dirty="0" err="1"/>
              <a:t>direction</a:t>
            </a:r>
            <a:endParaRPr lang="da-DK" sz="1733" dirty="0"/>
          </a:p>
          <a:p>
            <a:endParaRPr lang="da-DK" sz="1733" dirty="0"/>
          </a:p>
          <a:p>
            <a:r>
              <a:rPr lang="da-DK" sz="1733" dirty="0"/>
              <a:t>2nd </a:t>
            </a:r>
            <a:r>
              <a:rPr lang="da-DK" sz="1733" dirty="0" err="1"/>
              <a:t>milling</a:t>
            </a:r>
            <a:r>
              <a:rPr lang="da-DK" sz="1733" dirty="0"/>
              <a:t> </a:t>
            </a:r>
            <a:r>
              <a:rPr lang="da-DK" sz="1733" dirty="0" err="1"/>
              <a:t>direction</a:t>
            </a:r>
            <a:endParaRPr lang="en-DK" sz="1733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03E0FBD-D534-09AC-3357-C35DFF827173}"/>
              </a:ext>
            </a:extLst>
          </p:cNvPr>
          <p:cNvCxnSpPr>
            <a:cxnSpLocks/>
          </p:cNvCxnSpPr>
          <p:nvPr/>
        </p:nvCxnSpPr>
        <p:spPr>
          <a:xfrm rot="16200000">
            <a:off x="4809366" y="3838361"/>
            <a:ext cx="384043" cy="0"/>
          </a:xfrm>
          <a:prstGeom prst="straightConnector1">
            <a:avLst/>
          </a:prstGeom>
          <a:ln w="12700">
            <a:solidFill>
              <a:schemeClr val="tx2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9E77EA-2620-AB1C-1B52-8DD71223ABBC}"/>
                  </a:ext>
                </a:extLst>
              </p:cNvPr>
              <p:cNvSpPr txBox="1"/>
              <p:nvPr/>
            </p:nvSpPr>
            <p:spPr>
              <a:xfrm>
                <a:off x="5565595" y="4376620"/>
                <a:ext cx="3702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a-DK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a-DK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</m:acc>
                        </m:e>
                        <m:sub>
                          <m:r>
                            <a:rPr lang="da-DK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DK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39E77EA-2620-AB1C-1B52-8DD71223AB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595" y="4376620"/>
                <a:ext cx="370230" cy="276999"/>
              </a:xfrm>
              <a:prstGeom prst="rect">
                <a:avLst/>
              </a:prstGeom>
              <a:blipFill>
                <a:blip r:embed="rId4"/>
                <a:stretch>
                  <a:fillRect l="-9836" r="-8197" b="-22222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7CFA676-0B9C-F1B8-CCB7-8CFE27955ACF}"/>
                  </a:ext>
                </a:extLst>
              </p:cNvPr>
              <p:cNvSpPr txBox="1"/>
              <p:nvPr/>
            </p:nvSpPr>
            <p:spPr>
              <a:xfrm>
                <a:off x="5101784" y="3696901"/>
                <a:ext cx="3702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a-DK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a-DK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</m:acc>
                        </m:e>
                        <m:sub>
                          <m:r>
                            <a:rPr lang="da-DK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DK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7CFA676-0B9C-F1B8-CCB7-8CFE27955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1784" y="3696901"/>
                <a:ext cx="370230" cy="276999"/>
              </a:xfrm>
              <a:prstGeom prst="rect">
                <a:avLst/>
              </a:prstGeom>
              <a:blipFill>
                <a:blip r:embed="rId5"/>
                <a:stretch>
                  <a:fillRect l="-9836" r="-8197" b="-19565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C39BBD1-F863-FDA5-1D69-DACEBC32B43F}"/>
                  </a:ext>
                </a:extLst>
              </p:cNvPr>
              <p:cNvSpPr txBox="1"/>
              <p:nvPr/>
            </p:nvSpPr>
            <p:spPr>
              <a:xfrm>
                <a:off x="2713079" y="6028693"/>
                <a:ext cx="3702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a-DK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a-DK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</m:acc>
                        </m:e>
                        <m:sub>
                          <m:r>
                            <a:rPr lang="da-DK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DK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C39BBD1-F863-FDA5-1D69-DACEBC32B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3079" y="6028693"/>
                <a:ext cx="370230" cy="276999"/>
              </a:xfrm>
              <a:prstGeom prst="rect">
                <a:avLst/>
              </a:prstGeom>
              <a:blipFill>
                <a:blip r:embed="rId6"/>
                <a:stretch>
                  <a:fillRect l="-9836" r="-8197" b="-22222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BB35479-0EFE-DFCA-9025-72E23AFE3508}"/>
                  </a:ext>
                </a:extLst>
              </p:cNvPr>
              <p:cNvSpPr txBox="1"/>
              <p:nvPr/>
            </p:nvSpPr>
            <p:spPr>
              <a:xfrm>
                <a:off x="2705882" y="5479253"/>
                <a:ext cx="3702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a-DK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a-DK" b="1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a-DK" b="1" i="1" smtClean="0"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</m:acc>
                        </m:e>
                        <m:sub>
                          <m:r>
                            <a:rPr lang="da-DK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DK" b="1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BB35479-0EFE-DFCA-9025-72E23AFE35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5882" y="5479253"/>
                <a:ext cx="370230" cy="276999"/>
              </a:xfrm>
              <a:prstGeom prst="rect">
                <a:avLst/>
              </a:prstGeom>
              <a:blipFill>
                <a:blip r:embed="rId7"/>
                <a:stretch>
                  <a:fillRect l="-9836" r="-8197" b="-22222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009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9335B1E-F5EF-44D8-892B-8BF01041660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3283" y="804103"/>
            <a:ext cx="9712960" cy="5463540"/>
          </a:xfrm>
          <a:prstGeom prst="rect">
            <a:avLst/>
          </a:prstGeom>
        </p:spPr>
      </p:pic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7DC710A-FEB3-42A2-B03C-F43C485D00C4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endParaRPr lang="en-DK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Torsion sphere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 is a method that generates designs without a particular initial geometry</a:t>
            </a:r>
          </a:p>
          <a:p>
            <a:r>
              <a:rPr lang="en-US" dirty="0"/>
              <a:t>Closed voids are problematic for many manufacturing techniques.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DE08A9-AD67-4612-B129-26A3F7D221C2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rmAutofit/>
          </a:bodyPr>
          <a:lstStyle/>
          <a:p>
            <a:r>
              <a:rPr lang="da-DK" dirty="0" err="1"/>
              <a:t>Results</a:t>
            </a:r>
            <a:endParaRPr lang="en-DK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6305BA1-6CE5-43CD-9263-C9DCB1AAC6D9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optimal design is a closed sphere, but too large filter radii (relative to the material volume) gives a truss design</a:t>
            </a:r>
            <a:endParaRPr lang="en-DK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2B9AA234-5BD1-20EA-0738-1E8EB10A6622}"/>
              </a:ext>
            </a:extLst>
          </p:cNvPr>
          <p:cNvSpPr txBox="1">
            <a:spLocks/>
          </p:cNvSpPr>
          <p:nvPr/>
        </p:nvSpPr>
        <p:spPr>
          <a:xfrm>
            <a:off x="9022080" y="787402"/>
            <a:ext cx="2560320" cy="914401"/>
          </a:xfrm>
          <a:prstGeom prst="rect">
            <a:avLst/>
          </a:prstGeom>
          <a:solidFill>
            <a:schemeClr val="tx2"/>
          </a:solidFill>
        </p:spPr>
        <p:txBody>
          <a:bodyPr vert="horz" lIns="137160" tIns="457200" rIns="137160" bIns="91440" rtlCol="0" anchor="b" anchorCtr="0">
            <a:norm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867" b="1" kern="1200">
                <a:solidFill>
                  <a:schemeClr val="accent3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783" indent="-296326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Blip>
                <a:blip r:embed="rId4"/>
              </a:buBlip>
              <a:tabLst/>
              <a:defRPr sz="1867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94808" indent="-226478" algn="l" defTabSz="107524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Setup</a:t>
            </a:r>
            <a:endParaRPr lang="en-DK" dirty="0"/>
          </a:p>
        </p:txBody>
      </p:sp>
      <p:sp>
        <p:nvSpPr>
          <p:cNvPr id="12" name="Content Placeholder 18">
            <a:extLst>
              <a:ext uri="{FF2B5EF4-FFF2-40B4-BE49-F238E27FC236}">
                <a16:creationId xmlns:a16="http://schemas.microsoft.com/office/drawing/2014/main" id="{0E22E679-22DD-E746-D264-FCAEFFCD6018}"/>
              </a:ext>
            </a:extLst>
          </p:cNvPr>
          <p:cNvSpPr txBox="1">
            <a:spLocks/>
          </p:cNvSpPr>
          <p:nvPr/>
        </p:nvSpPr>
        <p:spPr>
          <a:xfrm>
            <a:off x="9022080" y="1710509"/>
            <a:ext cx="2560320" cy="1718491"/>
          </a:xfrm>
          <a:prstGeom prst="rect">
            <a:avLst/>
          </a:prstGeom>
          <a:solidFill>
            <a:schemeClr val="tx2"/>
          </a:solidFill>
        </p:spPr>
        <p:txBody>
          <a:bodyPr vert="horz" lIns="137160" tIns="45720" rIns="137160" bIns="91440" rtlCol="0" anchor="t" anchorCtr="0">
            <a:norm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600" b="0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783" indent="-296326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Blip>
                <a:blip r:embed="rId4"/>
              </a:buBlip>
              <a:tabLst/>
              <a:defRPr sz="1867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94808" indent="-226478" algn="l" defTabSz="107524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Single torsion load case</a:t>
            </a:r>
          </a:p>
          <a:p>
            <a:r>
              <a:rPr lang="en-US" dirty="0"/>
              <a:t>Continuation in the SIMP exponent parameter</a:t>
            </a:r>
          </a:p>
        </p:txBody>
      </p:sp>
    </p:spTree>
    <p:extLst>
      <p:ext uri="{BB962C8B-B14F-4D97-AF65-F5344CB8AC3E}">
        <p14:creationId xmlns:p14="http://schemas.microsoft.com/office/powerpoint/2010/main" val="1140566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314027DF-FAD8-4BAD-993A-F3AFCE0AD0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D1C24"/>
              </a:clrFrom>
              <a:clrTo>
                <a:srgbClr val="ED1C2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7715" y="4099675"/>
            <a:ext cx="3831750" cy="21553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Content Placeholder 2">
                <a:extLst>
                  <a:ext uri="{FF2B5EF4-FFF2-40B4-BE49-F238E27FC236}">
                    <a16:creationId xmlns:a16="http://schemas.microsoft.com/office/drawing/2014/main" id="{9BB6C04A-2776-4AD4-E9BB-6572A7C604C5}"/>
                  </a:ext>
                </a:extLst>
              </p:cNvPr>
              <p:cNvGraphicFramePr>
                <a:graphicFrameLocks noGrp="1"/>
              </p:cNvGraphicFramePr>
              <p:nvPr>
                <p:ph sz="quarter" idx="21"/>
                <p:extLst>
                  <p:ext uri="{D42A27DB-BD31-4B8C-83A1-F6EECF244321}">
                    <p14:modId xmlns:p14="http://schemas.microsoft.com/office/powerpoint/2010/main" val="3898457852"/>
                  </p:ext>
                </p:extLst>
              </p:nvPr>
            </p:nvGraphicFramePr>
            <p:xfrm>
              <a:off x="622126" y="4107320"/>
              <a:ext cx="3748537" cy="87807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88760">
                      <a:extLst>
                        <a:ext uri="{9D8B030D-6E8A-4147-A177-3AD203B41FA5}">
                          <a16:colId xmlns:a16="http://schemas.microsoft.com/office/drawing/2014/main" val="1861844783"/>
                        </a:ext>
                      </a:extLst>
                    </a:gridCol>
                    <a:gridCol w="350322">
                      <a:extLst>
                        <a:ext uri="{9D8B030D-6E8A-4147-A177-3AD203B41FA5}">
                          <a16:colId xmlns:a16="http://schemas.microsoft.com/office/drawing/2014/main" val="3704301331"/>
                        </a:ext>
                      </a:extLst>
                    </a:gridCol>
                    <a:gridCol w="2909455">
                      <a:extLst>
                        <a:ext uri="{9D8B030D-6E8A-4147-A177-3AD203B41FA5}">
                          <a16:colId xmlns:a16="http://schemas.microsoft.com/office/drawing/2014/main" val="43670781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indent="182880" algn="just">
                            <a:tabLst>
                              <a:tab pos="1828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DK" sz="100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DK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indent="182880" algn="just">
                            <a:tabLst>
                              <a:tab pos="1828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DK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indent="182880" algn="l">
                            <a:tabLst>
                              <a:tab pos="1828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DK" sz="1000" i="1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min</m:t>
                                    </m:r>
                                  </m:sub>
                                  <m:sup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sSup>
                                  <m:sSupPr>
                                    <m:ctrlPr>
                                      <a:rPr lang="en-DK" sz="10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∇</m:t>
                                    </m:r>
                                  </m:e>
                                  <m:sup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DK" sz="10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sz="10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DK" sz="10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0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          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0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where</m:t>
                                </m:r>
                                <m:r>
                                  <a:rPr lang="en-US" sz="10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    0≤</m:t>
                                </m:r>
                                <m:sSub>
                                  <m:sSubPr>
                                    <m:ctrlPr>
                                      <a:rPr lang="en-DK" sz="1000" i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10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a:rPr lang="en-US" sz="10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≤1        </m:t>
                                </m:r>
                              </m:oMath>
                            </m:oMathPara>
                          </a14:m>
                          <a:endParaRPr lang="en-DK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5611888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indent="182880" algn="just">
                            <a:tabLst>
                              <a:tab pos="1828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DK" sz="10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indent="182880" algn="just">
                            <a:tabLst>
                              <a:tab pos="1828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DK" sz="1000" dirty="0"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indent="182880" algn="l">
                            <a:tabLst>
                              <a:tab pos="182880" algn="l"/>
                            </a:tabLs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DK" sz="1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DK" sz="10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10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𝑓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DK" sz="10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0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0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mil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000">
                                  <a:effectLst/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DK" sz="1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DK" sz="10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0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𝐦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  <m:r>
                                <m:rPr>
                                  <m:sty m:val="p"/>
                                </m:rPr>
                                <a:rPr lang="en-US" sz="1000">
                                  <a:effectLst/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sSubSup>
                                <m:sSubSupPr>
                                  <m:ctrlPr>
                                    <a:rPr lang="en-DK" sz="1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en-US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000" dirty="0">
                              <a:effectLst/>
                            </a:rPr>
                            <a:t>                 </a:t>
                          </a:r>
                          <a:r>
                            <a:rPr lang="en-US" sz="1000" dirty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where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DK" sz="10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         |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DK" sz="10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0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𝐦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000">
                                      <a:effectLst/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</m:sub>
                              </m:sSub>
                              <m:r>
                                <a:rPr lang="en-US" sz="1000">
                                  <a:effectLst/>
                                  <a:latin typeface="Cambria Math" panose="02040503050406030204" pitchFamily="18" charset="0"/>
                                </a:rPr>
                                <m:t>|=1</m:t>
                              </m:r>
                            </m:oMath>
                          </a14:m>
                          <a:endParaRPr lang="en-DK" sz="1000" dirty="0"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02265779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indent="182880" algn="just">
                            <a:tabLst>
                              <a:tab pos="1828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DK" sz="1000" i="1" smtClean="0">
                                        <a:solidFill>
                                          <a:schemeClr val="tx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>
                                        <a:solidFill>
                                          <a:schemeClr val="tx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en-US" sz="1000">
                                        <a:solidFill>
                                          <a:schemeClr val="tx2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DK" sz="1000" dirty="0"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indent="182880" algn="just">
                            <a:tabLst>
                              <a:tab pos="1828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0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en-DK" sz="1000"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indent="182880" algn="l">
                            <a:tabLst>
                              <a:tab pos="182880" algn="l"/>
                            </a:tabLs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en-DK" sz="1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0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DK" sz="10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en-DK" sz="10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DK" sz="100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0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sz="10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𝑛</m:t>
                                                </m:r>
                                              </m:den>
                                            </m:f>
                                            <m:nary>
                                              <m:naryPr>
                                                <m:chr m:val="∑"/>
                                                <m:limLoc m:val="undOvr"/>
                                                <m:ctrlPr>
                                                  <a:rPr lang="en-DK" sz="1000" i="1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naryPr>
                                              <m:sub>
                                                <m:r>
                                                  <a:rPr lang="en-US" sz="10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  <m:r>
                                                  <a:rPr lang="en-US" sz="10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=1</m:t>
                                                </m:r>
                                              </m:sub>
                                              <m:sup>
                                                <m:r>
                                                  <a:rPr lang="en-US" sz="10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  <m:t>𝑛</m:t>
                                                </m:r>
                                              </m:sup>
                                              <m:e>
                                                <m:sSup>
                                                  <m:sSupPr>
                                                    <m:ctrlPr>
                                                      <a:rPr lang="en-DK" sz="1000" i="1">
                                                        <a:effectLst/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d>
                                                      <m:dPr>
                                                        <m:ctrlPr>
                                                          <a:rPr lang="en-DK" sz="10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dPr>
                                                      <m:e>
                                                        <m:f>
                                                          <m:fPr>
                                                            <m:ctrlPr>
                                                              <a:rPr lang="en-DK" sz="1000" i="1"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</m:ctrlPr>
                                                          </m:fPr>
                                                          <m:num>
                                                            <m:r>
                                                              <a:rPr lang="en-US" sz="1000">
                                                                <a:effectLst/>
                                                                <a:latin typeface="Cambria Math" panose="02040503050406030204" pitchFamily="18" charset="0"/>
                                                              </a:rPr>
                                                              <m:t>1</m:t>
                                                            </m:r>
                                                          </m:num>
                                                          <m:den>
                                                            <m:sSubSup>
                                                              <m:sSubSupPr>
                                                                <m:ctrlPr>
                                                                  <a:rPr lang="en-DK" sz="1000" i="1">
                                                                    <a:effectLst/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</m:ctrlPr>
                                                              </m:sSubSupPr>
                                                              <m:e>
                                                                <m:r>
                                                                  <a:rPr lang="en-US" sz="1000">
                                                                    <a:effectLst/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𝜃</m:t>
                                                                </m:r>
                                                              </m:e>
                                                              <m:sub>
                                                                <m:r>
                                                                  <a:rPr lang="en-US" sz="1000">
                                                                    <a:effectLst/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𝑚</m:t>
                                                                </m:r>
                                                              </m:sub>
                                                              <m:sup>
                                                                <m:r>
                                                                  <a:rPr lang="en-US" sz="1000">
                                                                    <a:effectLst/>
                                                                    <a:latin typeface="Cambria Math" panose="02040503050406030204" pitchFamily="18" charset="0"/>
                                                                  </a:rPr>
                                                                  <m:t>𝑖</m:t>
                                                                </m:r>
                                                              </m:sup>
                                                            </m:sSubSup>
                                                          </m:den>
                                                        </m:f>
                                                      </m:e>
                                                    </m:d>
                                                  </m:e>
                                                  <m:sup>
                                                    <m:sSub>
                                                      <m:sSubPr>
                                                        <m:ctrlPr>
                                                          <a:rPr lang="en-DK" sz="1000" i="1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</a:rPr>
                                                        </m:ctrlPr>
                                                      </m:sSubPr>
                                                      <m:e>
                                                        <m:r>
                                                          <a:rPr lang="en-US" sz="1000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𝑝</m:t>
                                                        </m:r>
                                                      </m:e>
                                                      <m:sub>
                                                        <m:r>
                                                          <m:rPr>
                                                            <m:sty m:val="p"/>
                                                          </m:rPr>
                                                          <a:rPr lang="en-US" sz="1000">
                                                            <a:effectLst/>
                                                            <a:latin typeface="Cambria Math" panose="02040503050406030204" pitchFamily="18" charset="0"/>
                                                          </a:rPr>
                                                          <m:t>mil</m:t>
                                                        </m:r>
                                                      </m:sub>
                                                    </m:sSub>
                                                  </m:sup>
                                                </m:sSup>
                                              </m:e>
                                            </m:nary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0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1/</m:t>
                                        </m:r>
                                        <m:sSub>
                                          <m:sSubPr>
                                            <m:ctrlPr>
                                              <a:rPr lang="en-DK" sz="10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0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0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mil</m:t>
                                            </m:r>
                                          </m:sub>
                                        </m:sSub>
                                        <m:r>
                                          <a:rPr lang="en-US" sz="10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DK" sz="1000" dirty="0">
                            <a:effectLst/>
                            <a:latin typeface="Times New Roman" panose="02020603050405020304" pitchFamily="18" charset="0"/>
                            <a:ea typeface="Times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0548467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Content Placeholder 2">
                <a:extLst>
                  <a:ext uri="{FF2B5EF4-FFF2-40B4-BE49-F238E27FC236}">
                    <a16:creationId xmlns:a16="http://schemas.microsoft.com/office/drawing/2014/main" id="{9BB6C04A-2776-4AD4-E9BB-6572A7C604C5}"/>
                  </a:ext>
                </a:extLst>
              </p:cNvPr>
              <p:cNvGraphicFramePr>
                <a:graphicFrameLocks noGrp="1"/>
              </p:cNvGraphicFramePr>
              <p:nvPr>
                <p:ph sz="quarter" idx="21"/>
                <p:extLst>
                  <p:ext uri="{D42A27DB-BD31-4B8C-83A1-F6EECF244321}">
                    <p14:modId xmlns:p14="http://schemas.microsoft.com/office/powerpoint/2010/main" val="3898457852"/>
                  </p:ext>
                </p:extLst>
              </p:nvPr>
            </p:nvGraphicFramePr>
            <p:xfrm>
              <a:off x="622126" y="4107320"/>
              <a:ext cx="3748537" cy="87807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88760">
                      <a:extLst>
                        <a:ext uri="{9D8B030D-6E8A-4147-A177-3AD203B41FA5}">
                          <a16:colId xmlns:a16="http://schemas.microsoft.com/office/drawing/2014/main" val="1861844783"/>
                        </a:ext>
                      </a:extLst>
                    </a:gridCol>
                    <a:gridCol w="350322">
                      <a:extLst>
                        <a:ext uri="{9D8B030D-6E8A-4147-A177-3AD203B41FA5}">
                          <a16:colId xmlns:a16="http://schemas.microsoft.com/office/drawing/2014/main" val="3704301331"/>
                        </a:ext>
                      </a:extLst>
                    </a:gridCol>
                    <a:gridCol w="2909455">
                      <a:extLst>
                        <a:ext uri="{9D8B030D-6E8A-4147-A177-3AD203B41FA5}">
                          <a16:colId xmlns:a16="http://schemas.microsoft.com/office/drawing/2014/main" val="436707810"/>
                        </a:ext>
                      </a:extLst>
                    </a:gridCol>
                  </a:tblGrid>
                  <a:tr h="172657"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250" t="-27586" r="-675000" b="-8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39655" t="-27586" r="-831034" b="-8413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9140" t="-27586" r="-1048" b="-8413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6118883"/>
                      </a:ext>
                    </a:extLst>
                  </a:tr>
                  <a:tr h="253111"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250" t="-90244" r="-675000" b="-495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39655" t="-90244" r="-831034" b="-495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9140" t="-90244" r="-1048" b="-4951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22657790"/>
                      </a:ext>
                    </a:extLst>
                  </a:tr>
                  <a:tr h="452311"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250" t="-104000" r="-675000" b="-17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139655" t="-104000" r="-831034" b="-17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 marL="68580" marR="68580" marT="0" marB="0">
                        <a:blipFill>
                          <a:blip r:embed="rId5"/>
                          <a:stretch>
                            <a:fillRect l="-29140" t="-104000" r="-1048" b="-170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548467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Milling Constraints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FC93B89-FD21-4F51-B10C-8A1BDB589EF3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Continuation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9F059C8-A4EF-48F7-B670-65FAC9488ED8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Continuation strategy is critical for finding good topologies</a:t>
            </a:r>
          </a:p>
          <a:p>
            <a:r>
              <a:rPr lang="en-US" dirty="0"/>
              <a:t>”Surface finish” depends on chosen discretization for convective equation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B2F672-740A-CBC7-E807-A307A70FDF09}"/>
              </a:ext>
            </a:extLst>
          </p:cNvPr>
          <p:cNvSpPr/>
          <p:nvPr/>
        </p:nvSpPr>
        <p:spPr>
          <a:xfrm>
            <a:off x="707722" y="3951961"/>
            <a:ext cx="3438394" cy="115865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F194F152-B922-7969-5E98-0AC884E75140}"/>
                  </a:ext>
                </a:extLst>
              </p:cNvPr>
              <p:cNvSpPr>
                <a:spLocks noGrp="1"/>
              </p:cNvSpPr>
              <p:nvPr>
                <p:ph sz="half" idx="10"/>
              </p:nvPr>
            </p:nvSpPr>
            <p:spPr>
              <a:xfrm>
                <a:off x="609600" y="2971800"/>
                <a:ext cx="3224213" cy="33020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The constraints are implemented with a PDE based approach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milling directions,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a-DK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da-DK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a-DK" b="1" i="1" smtClean="0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</m:acc>
                      </m:e>
                      <m:sub>
                        <m:r>
                          <a:rPr lang="da-DK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,  define the convective velocities</a:t>
                </a:r>
              </a:p>
            </p:txBody>
          </p:sp>
        </mc:Choice>
        <mc:Fallback xmlns=""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F194F152-B922-7969-5E98-0AC884E7514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xfrm>
                <a:off x="609600" y="2971800"/>
                <a:ext cx="3224213" cy="3302000"/>
              </a:xfrm>
              <a:blipFill>
                <a:blip r:embed="rId6"/>
                <a:stretch>
                  <a:fillRect l="-1701" t="-1848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ontent Placeholder 9">
            <a:extLst>
              <a:ext uri="{FF2B5EF4-FFF2-40B4-BE49-F238E27FC236}">
                <a16:creationId xmlns:a16="http://schemas.microsoft.com/office/drawing/2014/main" id="{512F8245-D7D3-3D47-209A-B392E750AB6F}"/>
              </a:ext>
            </a:extLst>
          </p:cNvPr>
          <p:cNvSpPr txBox="1">
            <a:spLocks/>
          </p:cNvSpPr>
          <p:nvPr/>
        </p:nvSpPr>
        <p:spPr>
          <a:xfrm>
            <a:off x="9022080" y="787402"/>
            <a:ext cx="2560320" cy="914401"/>
          </a:xfrm>
          <a:prstGeom prst="rect">
            <a:avLst/>
          </a:prstGeom>
          <a:solidFill>
            <a:schemeClr val="tx2"/>
          </a:solidFill>
        </p:spPr>
        <p:txBody>
          <a:bodyPr vert="horz" lIns="137160" tIns="457200" rIns="137160" bIns="91440" rtlCol="0" anchor="b" anchorCtr="0">
            <a:norm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867" b="1" kern="1200">
                <a:solidFill>
                  <a:schemeClr val="accent3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783" indent="-296326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Blip>
                <a:blip r:embed="rId7"/>
              </a:buBlip>
              <a:tabLst/>
              <a:defRPr sz="1867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94808" indent="-226478" algn="l" defTabSz="107524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Milling directions</a:t>
            </a:r>
          </a:p>
        </p:txBody>
      </p:sp>
      <p:sp>
        <p:nvSpPr>
          <p:cNvPr id="21" name="Content Placeholder 18">
            <a:extLst>
              <a:ext uri="{FF2B5EF4-FFF2-40B4-BE49-F238E27FC236}">
                <a16:creationId xmlns:a16="http://schemas.microsoft.com/office/drawing/2014/main" id="{A5DB2003-3F43-29A1-2A15-542A02D0A42C}"/>
              </a:ext>
            </a:extLst>
          </p:cNvPr>
          <p:cNvSpPr txBox="1">
            <a:spLocks/>
          </p:cNvSpPr>
          <p:nvPr/>
        </p:nvSpPr>
        <p:spPr>
          <a:xfrm>
            <a:off x="9022080" y="1710509"/>
            <a:ext cx="2560320" cy="1718491"/>
          </a:xfrm>
          <a:prstGeom prst="rect">
            <a:avLst/>
          </a:prstGeom>
          <a:solidFill>
            <a:schemeClr val="tx2"/>
          </a:solidFill>
        </p:spPr>
        <p:txBody>
          <a:bodyPr vert="horz" lIns="137160" tIns="45720" rIns="137160" bIns="91440" rtlCol="0" anchor="t" anchorCtr="0">
            <a:norm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600" b="0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783" indent="-296326" algn="l" defTabSz="1219170" rtl="0" eaLnBrk="1" latinLnBrk="0" hangingPunct="1">
              <a:lnSpc>
                <a:spcPct val="100000"/>
              </a:lnSpc>
              <a:spcBef>
                <a:spcPts val="667"/>
              </a:spcBef>
              <a:buFontTx/>
              <a:buBlip>
                <a:blip r:embed="rId7"/>
              </a:buBlip>
              <a:tabLst/>
              <a:defRPr sz="1867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994808" indent="-226478" algn="l" defTabSz="1075240" rtl="0" eaLnBrk="1" latinLnBrk="0" hangingPunct="1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2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828754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438339" indent="0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Symmetry is exploited so there are only two milling directions in the computational domain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FDE6AD-A533-0E5C-533C-826E7FE002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83189" y="0"/>
            <a:ext cx="4646140" cy="464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3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[1] T </a:t>
            </a:r>
            <a:r>
              <a:rPr lang="en-US" dirty="0" err="1"/>
              <a:t>Lewiński</a:t>
            </a:r>
            <a:r>
              <a:rPr lang="en-US" dirty="0"/>
              <a:t>, </a:t>
            </a:r>
            <a:r>
              <a:rPr lang="en-US" i="1" dirty="0"/>
              <a:t>Michell structures formed on surfaces of revolution</a:t>
            </a:r>
            <a:r>
              <a:rPr lang="en-US" dirty="0"/>
              <a:t>, SMO 28(1), 20-30 (2004)</a:t>
            </a:r>
          </a:p>
          <a:p>
            <a:pPr marL="0" indent="0">
              <a:buNone/>
            </a:pPr>
            <a:r>
              <a:rPr lang="en-US" dirty="0"/>
              <a:t>[2] L </a:t>
            </a:r>
            <a:r>
              <a:rPr lang="en-US" dirty="0" err="1"/>
              <a:t>Høghøj</a:t>
            </a:r>
            <a:r>
              <a:rPr lang="en-US" dirty="0"/>
              <a:t>, E A </a:t>
            </a:r>
            <a:r>
              <a:rPr lang="en-US" dirty="0" err="1"/>
              <a:t>Träff</a:t>
            </a:r>
            <a:r>
              <a:rPr lang="en-US" dirty="0"/>
              <a:t>, </a:t>
            </a:r>
            <a:r>
              <a:rPr lang="en-US" i="1" dirty="0"/>
              <a:t>An advection--diffusion based filter for machinable designs in topology optimization, </a:t>
            </a:r>
            <a:r>
              <a:rPr lang="en-US" dirty="0"/>
              <a:t>Comp. App. Mech. Eng. 391, 114488 (2022)</a:t>
            </a:r>
          </a:p>
          <a:p>
            <a:pPr marL="0" indent="0">
              <a:buNone/>
            </a:pPr>
            <a:r>
              <a:rPr lang="en-US" dirty="0"/>
              <a:t>[3] J </a:t>
            </a:r>
            <a:r>
              <a:rPr lang="en-US" dirty="0" err="1"/>
              <a:t>Gasick</a:t>
            </a:r>
            <a:r>
              <a:rPr lang="en-US" dirty="0"/>
              <a:t>, X Qian, </a:t>
            </a:r>
            <a:r>
              <a:rPr lang="en-US" i="1" dirty="0"/>
              <a:t>Simultaneous topology and machine orientation optimization for </a:t>
            </a:r>
            <a:r>
              <a:rPr lang="en-US" i="1" dirty="0" err="1"/>
              <a:t>multiaxis</a:t>
            </a:r>
            <a:r>
              <a:rPr lang="en-US" i="1" dirty="0"/>
              <a:t> machining</a:t>
            </a:r>
            <a:r>
              <a:rPr lang="en-US" dirty="0"/>
              <a:t>, Int. J. Num. Meth. Eng. 122 (24), 7504 (2021)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The example problem is from [1]. The implementation is inspired by [2].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463062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12621</TotalTime>
  <Words>340</Words>
  <Application>Microsoft Office PowerPoint</Application>
  <PresentationFormat>Widescreen</PresentationFormat>
  <Paragraphs>57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Cambria Math</vt:lpstr>
      <vt:lpstr>Lato</vt:lpstr>
      <vt:lpstr>Lato Light</vt:lpstr>
      <vt:lpstr>Times New Roman</vt:lpstr>
      <vt:lpstr>Wingdings</vt:lpstr>
      <vt:lpstr>2_comsol-slide-template-NEW</vt:lpstr>
      <vt:lpstr>comsol-slide-template-NEW</vt:lpstr>
      <vt:lpstr>Topology Optimization of a Torsion Sphere with Milling Constraints</vt:lpstr>
      <vt:lpstr>Torsion sphere</vt:lpstr>
      <vt:lpstr>Torsion sphere</vt:lpstr>
      <vt:lpstr>Milling Constraints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183</cp:revision>
  <dcterms:created xsi:type="dcterms:W3CDTF">2018-09-05T09:19:01Z</dcterms:created>
  <dcterms:modified xsi:type="dcterms:W3CDTF">2024-10-08T11:00:10Z</dcterms:modified>
</cp:coreProperties>
</file>