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1292" r:id="rId3"/>
    <p:sldId id="1290" r:id="rId4"/>
    <p:sldId id="1276" r:id="rId5"/>
    <p:sldId id="1269" r:id="rId6"/>
    <p:sldId id="1273" r:id="rId7"/>
    <p:sldId id="1277" r:id="rId8"/>
    <p:sldId id="1278" r:id="rId9"/>
    <p:sldId id="1279" r:id="rId10"/>
    <p:sldId id="1291" r:id="rId11"/>
    <p:sldId id="1270" r:id="rId12"/>
    <p:sldId id="1281" r:id="rId13"/>
    <p:sldId id="1282" r:id="rId14"/>
    <p:sldId id="1283" r:id="rId15"/>
    <p:sldId id="1284" r:id="rId16"/>
    <p:sldId id="1285" r:id="rId17"/>
    <p:sldId id="1286" r:id="rId18"/>
    <p:sldId id="1287" r:id="rId19"/>
    <p:sldId id="1288" r:id="rId20"/>
    <p:sldId id="1289" r:id="rId21"/>
    <p:sldId id="127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6405"/>
  </p:normalViewPr>
  <p:slideViewPr>
    <p:cSldViewPr snapToGrid="0">
      <p:cViewPr varScale="1">
        <p:scale>
          <a:sx n="101" d="100"/>
          <a:sy n="101" d="100"/>
        </p:scale>
        <p:origin x="144" y="2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2961498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755335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8819439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1126516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6441707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500453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9893759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1533998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9630683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2576153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70458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581236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5320732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9368027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926164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0459360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0205427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7300836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7207676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1956888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426941806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7860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406807956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1386508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11486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8551391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300571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224518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19059"/>
            <a:ext cx="5364480" cy="2932342"/>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17702"/>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17702"/>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078239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352849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10519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11543545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39356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12243275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26638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88393444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5983663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260580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133384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1059807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226199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9623730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764729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6921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4240006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94607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5882372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5900787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p:nvPicPr>
        <p:blipFill rotWithShape="1">
          <a:blip r:embed="rId3"/>
          <a:srcRect l="24096"/>
          <a:stretch/>
        </p:blipFill>
        <p:spPr>
          <a:xfrm>
            <a:off x="0" y="153623"/>
            <a:ext cx="1422400" cy="382735"/>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p:nvPicPr>
        <p:blipFill>
          <a:blip r:embed="rId4"/>
          <a:stretch>
            <a:fillRect/>
          </a:stretch>
        </p:blipFill>
        <p:spPr>
          <a:xfrm>
            <a:off x="154371" y="298551"/>
            <a:ext cx="1003093" cy="92877"/>
          </a:xfrm>
          <a:prstGeom prst="rect">
            <a:avLst/>
          </a:prstGeom>
        </p:spPr>
      </p:pic>
    </p:spTree>
    <p:extLst>
      <p:ext uri="{BB962C8B-B14F-4D97-AF65-F5344CB8AC3E}">
        <p14:creationId xmlns:p14="http://schemas.microsoft.com/office/powerpoint/2010/main" val="120324805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92129696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2660894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80116469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76146918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cSld name="基本：1 图（透明背景-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1"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48" indent="0">
              <a:buFont typeface="Arial" panose="020B0604020202020204" pitchFamily="34" charset="0"/>
              <a:buNone/>
              <a:defRPr/>
            </a:lvl2pPr>
            <a:lvl3pPr marL="768311"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70" indent="0">
              <a:buNone/>
              <a:defRPr/>
            </a:lvl2pPr>
            <a:lvl3pPr marL="121914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73575260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1 图：正文（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2"/>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2"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2"/>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48"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11" indent="0">
              <a:lnSpc>
                <a:spcPct val="100000"/>
              </a:lnSpc>
              <a:buNone/>
              <a:defRPr sz="1467">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4"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70" indent="0">
              <a:buNone/>
              <a:defRPr/>
            </a:lvl2pPr>
            <a:lvl3pPr marL="121914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6426213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1734290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cSld name="无裁剪的 GUI + 1标题+1正文">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1" y="4046188"/>
            <a:ext cx="3223683" cy="2227613"/>
          </a:xfrm>
          <a:prstGeom prst="rect">
            <a:avLst/>
          </a:prstGeom>
        </p:spPr>
        <p:txBody>
          <a:bodyPr lIns="0" tIns="0">
            <a:normAutofit/>
          </a:bodyPr>
          <a:lstStyle>
            <a:lvl1pPr marL="0" marR="0" indent="0" algn="l" defTabSz="1219140" rtl="0" eaLnBrk="1" fontAlgn="auto" latinLnBrk="0" hangingPunct="1">
              <a:lnSpc>
                <a:spcPct val="100000"/>
              </a:lnSpc>
              <a:spcBef>
                <a:spcPts val="1333"/>
              </a:spcBef>
              <a:spcAft>
                <a:spcPts val="0"/>
              </a:spcAft>
              <a:buClrTx/>
              <a:buSzTx/>
              <a:buFont typeface="Wingdings" pitchFamily="2" charset="2"/>
              <a:buNone/>
              <a:tabLst/>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marL="234939" marR="0" lvl="0" indent="-234939" algn="l" defTabSz="1219140" rtl="0" eaLnBrk="1" fontAlgn="auto" latinLnBrk="0" hangingPunct="1">
              <a:lnSpc>
                <a:spcPct val="100000"/>
              </a:lnSpc>
              <a:spcBef>
                <a:spcPts val="1333"/>
              </a:spcBef>
              <a:spcAft>
                <a:spcPts val="0"/>
              </a:spcAft>
              <a:buClrTx/>
              <a:buSzTx/>
              <a:buFont typeface="Wingdings" pitchFamily="2" charset="2"/>
              <a:buChar char="§"/>
              <a:tabLst/>
              <a:defRPr/>
            </a:pPr>
            <a:r>
              <a:rPr lang="zh-CN" altLang="en-US" dirty="0"/>
              <a:t>使用正文，而不是项目列表</a:t>
            </a:r>
            <a:endParaRPr lang="en-US" dirty="0"/>
          </a:p>
          <a:p>
            <a:pPr lvl="1"/>
            <a:r>
              <a:rPr lang="zh-CN" altLang="en-US" dirty="0"/>
              <a:t>第二级</a:t>
            </a:r>
            <a:endParaRPr lang="en-US" dirty="0"/>
          </a:p>
          <a:p>
            <a:pPr lvl="2"/>
            <a:r>
              <a:rPr lang="zh-CN" altLang="en-US" dirty="0"/>
              <a:t>第三级</a:t>
            </a:r>
            <a:endParaRPr lang="en-US" dirty="0"/>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6"/>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zh-CN" altLang="en-US" dirty="0"/>
              <a:t>仅适用完整的 </a:t>
            </a:r>
            <a:r>
              <a:rPr lang="en-US" altLang="zh-CN" dirty="0"/>
              <a:t>GUI </a:t>
            </a:r>
            <a:r>
              <a:rPr lang="zh-CN" altLang="en-US" dirty="0"/>
              <a:t>图片，图片可从底部和右侧裁剪</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61276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4291945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897544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619399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image" Target="../media/image2.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theme" Target="../theme/theme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3.pn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2"/>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2257270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 id="2147483718" r:id="rId58"/>
    <p:sldLayoutId id="2147483719" r:id="rId59"/>
    <p:sldLayoutId id="2147483720" r:id="rId60"/>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4"/>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2.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E85EE6-2A3A-F282-936C-F4817AF63297}"/>
              </a:ext>
            </a:extLst>
          </p:cNvPr>
          <p:cNvSpPr>
            <a:spLocks noGrp="1"/>
          </p:cNvSpPr>
          <p:nvPr>
            <p:ph type="title"/>
          </p:nvPr>
        </p:nvSpPr>
        <p:spPr/>
        <p:txBody>
          <a:bodyPr/>
          <a:lstStyle/>
          <a:p>
            <a:r>
              <a:rPr lang="en-US" altLang="zh-CN" sz="4800" dirty="0"/>
              <a:t>Preconditioning of Surface-Mount Devices (SMDs) for Testing</a:t>
            </a:r>
            <a:endParaRPr lang="en-US" dirty="0"/>
          </a:p>
        </p:txBody>
      </p:sp>
      <p:sp>
        <p:nvSpPr>
          <p:cNvPr id="5" name="Text Placeholder 4">
            <a:extLst>
              <a:ext uri="{FF2B5EF4-FFF2-40B4-BE49-F238E27FC236}">
                <a16:creationId xmlns:a16="http://schemas.microsoft.com/office/drawing/2014/main" id="{BF2BC348-122A-CBBA-3637-8B7570DA1C5D}"/>
              </a:ext>
            </a:extLst>
          </p:cNvPr>
          <p:cNvSpPr>
            <a:spLocks noGrp="1"/>
          </p:cNvSpPr>
          <p:nvPr>
            <p:ph type="body" idx="1"/>
          </p:nvPr>
        </p:nvSpPr>
        <p:spPr/>
        <p:txBody>
          <a:bodyPr/>
          <a:lstStyle/>
          <a:p>
            <a:endParaRPr lang="en-US"/>
          </a:p>
        </p:txBody>
      </p:sp>
      <p:sp>
        <p:nvSpPr>
          <p:cNvPr id="6" name="Text Placeholder 5">
            <a:extLst>
              <a:ext uri="{FF2B5EF4-FFF2-40B4-BE49-F238E27FC236}">
                <a16:creationId xmlns:a16="http://schemas.microsoft.com/office/drawing/2014/main" id="{037AB007-57FF-95AA-C630-89195E4D408E}"/>
              </a:ext>
            </a:extLst>
          </p:cNvPr>
          <p:cNvSpPr>
            <a:spLocks noGrp="1"/>
          </p:cNvSpPr>
          <p:nvPr>
            <p:ph type="body" idx="10"/>
          </p:nvPr>
        </p:nvSpPr>
        <p:spPr/>
        <p:txBody>
          <a:bodyPr/>
          <a:lstStyle/>
          <a:p>
            <a:endParaRPr lang="en-US"/>
          </a:p>
        </p:txBody>
      </p:sp>
      <p:sp>
        <p:nvSpPr>
          <p:cNvPr id="7" name="Text Placeholder 6">
            <a:extLst>
              <a:ext uri="{FF2B5EF4-FFF2-40B4-BE49-F238E27FC236}">
                <a16:creationId xmlns:a16="http://schemas.microsoft.com/office/drawing/2014/main" id="{4D72E72D-D0D8-844D-A9E3-D98EED170C69}"/>
              </a:ext>
            </a:extLst>
          </p:cNvPr>
          <p:cNvSpPr>
            <a:spLocks noGrp="1"/>
          </p:cNvSpPr>
          <p:nvPr>
            <p:ph type="body" idx="11"/>
          </p:nvPr>
        </p:nvSpPr>
        <p:spPr/>
        <p:txBody>
          <a:bodyPr/>
          <a:lstStyle/>
          <a:p>
            <a:endParaRPr lang="en-US"/>
          </a:p>
        </p:txBody>
      </p:sp>
      <p:sp>
        <p:nvSpPr>
          <p:cNvPr id="8" name="Text Placeholder 7">
            <a:extLst>
              <a:ext uri="{FF2B5EF4-FFF2-40B4-BE49-F238E27FC236}">
                <a16:creationId xmlns:a16="http://schemas.microsoft.com/office/drawing/2014/main" id="{E8922B8D-00CC-5291-6E55-4F2C59944D5B}"/>
              </a:ext>
            </a:extLst>
          </p:cNvPr>
          <p:cNvSpPr>
            <a:spLocks noGrp="1"/>
          </p:cNvSpPr>
          <p:nvPr>
            <p:ph type="body" idx="12"/>
          </p:nvPr>
        </p:nvSpPr>
        <p:spPr/>
        <p:txBody>
          <a:bodyPr/>
          <a:lstStyle/>
          <a:p>
            <a:endParaRPr lang="en-US"/>
          </a:p>
        </p:txBody>
      </p:sp>
    </p:spTree>
    <p:extLst>
      <p:ext uri="{BB962C8B-B14F-4D97-AF65-F5344CB8AC3E}">
        <p14:creationId xmlns:p14="http://schemas.microsoft.com/office/powerpoint/2010/main" val="17518955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ECA60327-F82A-4B89-91F4-8E40E174F1B9}"/>
              </a:ext>
            </a:extLst>
          </p:cNvPr>
          <p:cNvSpPr>
            <a:spLocks noGrp="1"/>
          </p:cNvSpPr>
          <p:nvPr>
            <p:ph sz="half" idx="10"/>
          </p:nvPr>
        </p:nvSpPr>
        <p:spPr/>
        <p:txBody>
          <a:bodyPr>
            <a:normAutofit/>
          </a:bodyPr>
          <a:lstStyle/>
          <a:p>
            <a:pPr marL="0" indent="0">
              <a:buNone/>
            </a:pPr>
            <a:r>
              <a:rPr lang="sv-SE" sz="1800" dirty="0"/>
              <a:t>Use a boundary layer at the outer boundary of the plastic seal where strong gradients are present.</a:t>
            </a:r>
            <a:endParaRPr lang="en-US" sz="1800" dirty="0"/>
          </a:p>
          <a:p>
            <a:pPr marL="0" indent="0">
              <a:buNone/>
            </a:pPr>
            <a:endParaRPr lang="en-US" sz="1800" dirty="0"/>
          </a:p>
        </p:txBody>
      </p:sp>
      <p:sp>
        <p:nvSpPr>
          <p:cNvPr id="8" name="Content Placeholder 7">
            <a:extLst>
              <a:ext uri="{FF2B5EF4-FFF2-40B4-BE49-F238E27FC236}">
                <a16:creationId xmlns:a16="http://schemas.microsoft.com/office/drawing/2014/main" id="{D6243A51-CB1C-44F2-A685-E1F8AA56F488}"/>
              </a:ext>
            </a:extLst>
          </p:cNvPr>
          <p:cNvSpPr>
            <a:spLocks noGrp="1"/>
          </p:cNvSpPr>
          <p:nvPr>
            <p:ph sz="quarter" idx="19"/>
          </p:nvPr>
        </p:nvSpPr>
        <p:spPr/>
        <p:txBody>
          <a:bodyPr>
            <a:normAutofit lnSpcReduction="10000"/>
          </a:bodyPr>
          <a:lstStyle/>
          <a:p>
            <a:r>
              <a:rPr lang="sv-SE" sz="2000" dirty="0"/>
              <a:t>Diffusion</a:t>
            </a:r>
            <a:endParaRPr lang="en-US" sz="2000" dirty="0"/>
          </a:p>
        </p:txBody>
      </p:sp>
      <p:sp>
        <p:nvSpPr>
          <p:cNvPr id="10" name="Content Placeholder 9">
            <a:extLst>
              <a:ext uri="{FF2B5EF4-FFF2-40B4-BE49-F238E27FC236}">
                <a16:creationId xmlns:a16="http://schemas.microsoft.com/office/drawing/2014/main" id="{0D4EC984-92DE-4BDF-AC50-250954B3085E}"/>
              </a:ext>
            </a:extLst>
          </p:cNvPr>
          <p:cNvSpPr>
            <a:spLocks noGrp="1"/>
          </p:cNvSpPr>
          <p:nvPr>
            <p:ph sz="half" idx="30"/>
          </p:nvPr>
        </p:nvSpPr>
        <p:spPr/>
        <p:txBody>
          <a:bodyPr>
            <a:normAutofit/>
          </a:bodyPr>
          <a:lstStyle/>
          <a:p>
            <a:pPr marL="0" indent="0">
              <a:buNone/>
            </a:pPr>
            <a:r>
              <a:rPr lang="sv-SE" sz="1800" dirty="0"/>
              <a:t>To model the deformation of the plastic seal, use a coarser mesh to save computational resources.</a:t>
            </a:r>
            <a:endParaRPr lang="en-US" sz="1800" dirty="0"/>
          </a:p>
        </p:txBody>
      </p:sp>
      <p:sp>
        <p:nvSpPr>
          <p:cNvPr id="12" name="Content Placeholder 11">
            <a:extLst>
              <a:ext uri="{FF2B5EF4-FFF2-40B4-BE49-F238E27FC236}">
                <a16:creationId xmlns:a16="http://schemas.microsoft.com/office/drawing/2014/main" id="{2D21D236-4727-4EE2-B240-AF2AF6ADDBAC}"/>
              </a:ext>
            </a:extLst>
          </p:cNvPr>
          <p:cNvSpPr>
            <a:spLocks noGrp="1"/>
          </p:cNvSpPr>
          <p:nvPr>
            <p:ph sz="quarter" idx="32"/>
          </p:nvPr>
        </p:nvSpPr>
        <p:spPr/>
        <p:txBody>
          <a:bodyPr>
            <a:noAutofit/>
          </a:bodyPr>
          <a:lstStyle/>
          <a:p>
            <a:r>
              <a:rPr lang="sv-SE" sz="2000" dirty="0"/>
              <a:t>Deformations</a:t>
            </a:r>
            <a:endParaRPr lang="en-US" sz="2000" dirty="0"/>
          </a:p>
        </p:txBody>
      </p:sp>
      <p:sp>
        <p:nvSpPr>
          <p:cNvPr id="6" name="Title 5">
            <a:extLst>
              <a:ext uri="{FF2B5EF4-FFF2-40B4-BE49-F238E27FC236}">
                <a16:creationId xmlns:a16="http://schemas.microsoft.com/office/drawing/2014/main" id="{414F2D34-7DE2-43DD-9BA3-9254E1FA3719}"/>
              </a:ext>
            </a:extLst>
          </p:cNvPr>
          <p:cNvSpPr>
            <a:spLocks noGrp="1"/>
          </p:cNvSpPr>
          <p:nvPr>
            <p:ph type="title"/>
          </p:nvPr>
        </p:nvSpPr>
        <p:spPr/>
        <p:txBody>
          <a:bodyPr/>
          <a:lstStyle/>
          <a:p>
            <a:r>
              <a:rPr lang="sv-SE" dirty="0"/>
              <a:t>Mesh</a:t>
            </a:r>
            <a:endParaRPr lang="en-US" dirty="0"/>
          </a:p>
        </p:txBody>
      </p:sp>
      <p:pic>
        <p:nvPicPr>
          <p:cNvPr id="30" name="Content Placeholder 29">
            <a:extLst>
              <a:ext uri="{FF2B5EF4-FFF2-40B4-BE49-F238E27FC236}">
                <a16:creationId xmlns:a16="http://schemas.microsoft.com/office/drawing/2014/main" id="{42F1F913-DD3C-4EFB-A8E3-97A43E8C44E7}"/>
              </a:ext>
            </a:extLst>
          </p:cNvPr>
          <p:cNvPicPr>
            <a:picLocks noGrp="1" noChangeAspect="1"/>
          </p:cNvPicPr>
          <p:nvPr>
            <p:ph sz="quarter" idx="29"/>
          </p:nvPr>
        </p:nvPicPr>
        <p:blipFill rotWithShape="1">
          <a:blip r:embed="rId2"/>
          <a:srcRect t="10004" b="5671"/>
          <a:stretch/>
        </p:blipFill>
        <p:spPr>
          <a:xfrm>
            <a:off x="609600" y="1919057"/>
            <a:ext cx="5364480" cy="2544529"/>
          </a:xfrm>
        </p:spPr>
      </p:pic>
      <p:pic>
        <p:nvPicPr>
          <p:cNvPr id="32" name="Content Placeholder 31">
            <a:extLst>
              <a:ext uri="{FF2B5EF4-FFF2-40B4-BE49-F238E27FC236}">
                <a16:creationId xmlns:a16="http://schemas.microsoft.com/office/drawing/2014/main" id="{FE15E96F-1127-48C8-B043-24B48ADB5579}"/>
              </a:ext>
            </a:extLst>
          </p:cNvPr>
          <p:cNvPicPr>
            <a:picLocks noGrp="1" noChangeAspect="1"/>
          </p:cNvPicPr>
          <p:nvPr>
            <p:ph sz="quarter" idx="31"/>
          </p:nvPr>
        </p:nvPicPr>
        <p:blipFill rotWithShape="1">
          <a:blip r:embed="rId3"/>
          <a:srcRect t="10328" b="5671"/>
          <a:stretch/>
        </p:blipFill>
        <p:spPr>
          <a:xfrm>
            <a:off x="6297299" y="1919057"/>
            <a:ext cx="5385203" cy="2544529"/>
          </a:xfrm>
        </p:spPr>
      </p:pic>
    </p:spTree>
    <p:extLst>
      <p:ext uri="{BB962C8B-B14F-4D97-AF65-F5344CB8AC3E}">
        <p14:creationId xmlns:p14="http://schemas.microsoft.com/office/powerpoint/2010/main" val="4041900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7D07CE-5961-4B54-9E21-B8586F52F9B5}"/>
              </a:ext>
            </a:extLst>
          </p:cNvPr>
          <p:cNvSpPr>
            <a:spLocks noGrp="1"/>
          </p:cNvSpPr>
          <p:nvPr>
            <p:ph type="title"/>
          </p:nvPr>
        </p:nvSpPr>
        <p:spPr/>
        <p:txBody>
          <a:bodyPr/>
          <a:lstStyle/>
          <a:p>
            <a:r>
              <a:rPr lang="en-US" dirty="0"/>
              <a:t>Materials</a:t>
            </a:r>
          </a:p>
        </p:txBody>
      </p:sp>
      <p:graphicFrame>
        <p:nvGraphicFramePr>
          <p:cNvPr id="4" name="表格 3">
            <a:extLst>
              <a:ext uri="{FF2B5EF4-FFF2-40B4-BE49-F238E27FC236}">
                <a16:creationId xmlns:a16="http://schemas.microsoft.com/office/drawing/2014/main" id="{61DEEACD-5694-4C15-A8FC-4AF26E47C0E8}"/>
              </a:ext>
            </a:extLst>
          </p:cNvPr>
          <p:cNvGraphicFramePr>
            <a:graphicFrameLocks noGrp="1"/>
          </p:cNvGraphicFramePr>
          <p:nvPr>
            <p:extLst>
              <p:ext uri="{D42A27DB-BD31-4B8C-83A1-F6EECF244321}">
                <p14:modId xmlns:p14="http://schemas.microsoft.com/office/powerpoint/2010/main" val="2806500716"/>
              </p:ext>
            </p:extLst>
          </p:nvPr>
        </p:nvGraphicFramePr>
        <p:xfrm>
          <a:off x="609600" y="1948039"/>
          <a:ext cx="10214640" cy="2961922"/>
        </p:xfrm>
        <a:graphic>
          <a:graphicData uri="http://schemas.openxmlformats.org/drawingml/2006/table">
            <a:tbl>
              <a:tblPr firstRow="1" bandRow="1">
                <a:tableStyleId>{3B4B98B0-60AC-42C2-AFA5-B58CD77FA1E5}</a:tableStyleId>
              </a:tblPr>
              <a:tblGrid>
                <a:gridCol w="2042928">
                  <a:extLst>
                    <a:ext uri="{9D8B030D-6E8A-4147-A177-3AD203B41FA5}">
                      <a16:colId xmlns:a16="http://schemas.microsoft.com/office/drawing/2014/main" val="1997157665"/>
                    </a:ext>
                  </a:extLst>
                </a:gridCol>
                <a:gridCol w="2042928">
                  <a:extLst>
                    <a:ext uri="{9D8B030D-6E8A-4147-A177-3AD203B41FA5}">
                      <a16:colId xmlns:a16="http://schemas.microsoft.com/office/drawing/2014/main" val="2311433007"/>
                    </a:ext>
                  </a:extLst>
                </a:gridCol>
                <a:gridCol w="2042928">
                  <a:extLst>
                    <a:ext uri="{9D8B030D-6E8A-4147-A177-3AD203B41FA5}">
                      <a16:colId xmlns:a16="http://schemas.microsoft.com/office/drawing/2014/main" val="35597047"/>
                    </a:ext>
                  </a:extLst>
                </a:gridCol>
                <a:gridCol w="2420432">
                  <a:extLst>
                    <a:ext uri="{9D8B030D-6E8A-4147-A177-3AD203B41FA5}">
                      <a16:colId xmlns:a16="http://schemas.microsoft.com/office/drawing/2014/main" val="635954511"/>
                    </a:ext>
                  </a:extLst>
                </a:gridCol>
                <a:gridCol w="1665424">
                  <a:extLst>
                    <a:ext uri="{9D8B030D-6E8A-4147-A177-3AD203B41FA5}">
                      <a16:colId xmlns:a16="http://schemas.microsoft.com/office/drawing/2014/main" val="1498229317"/>
                    </a:ext>
                  </a:extLst>
                </a:gridCol>
              </a:tblGrid>
              <a:tr h="494453">
                <a:tc>
                  <a:txBody>
                    <a:bodyPr/>
                    <a:lstStyle/>
                    <a:p>
                      <a:pPr algn="l"/>
                      <a:r>
                        <a:rPr lang="en-US" sz="1600" dirty="0"/>
                        <a:t>Materials</a:t>
                      </a:r>
                    </a:p>
                  </a:txBody>
                  <a:tcPr marL="121920" marR="121920" marT="60960" marB="60960" anchor="ctr">
                    <a:lnL>
                      <a:noFill/>
                    </a:lnL>
                    <a:lnR w="9525" cap="flat" cmpd="sng" algn="ctr">
                      <a:solidFill>
                        <a:schemeClr val="bg1">
                          <a:lumMod val="50000"/>
                        </a:schemeClr>
                      </a:solidFill>
                      <a:prstDash val="solid"/>
                      <a:round/>
                      <a:headEnd type="none" w="med" len="med"/>
                      <a:tailEnd type="none" w="med" len="med"/>
                    </a:lnR>
                    <a:lnT w="12700" cmpd="sng">
                      <a:noFill/>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altLang="zh-CN" sz="1600" dirty="0"/>
                        <a:t>CTE (</a:t>
                      </a:r>
                      <a:r>
                        <a:rPr lang="en-US" sz="1600" dirty="0"/>
                        <a:t>1/K)</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12700" cmpd="sng">
                      <a:noFill/>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altLang="zh-CN" sz="1600" dirty="0"/>
                        <a:t>Density (k</a:t>
                      </a:r>
                      <a:r>
                        <a:rPr lang="en-US" sz="1600" dirty="0"/>
                        <a:t>g/m</a:t>
                      </a:r>
                      <a:r>
                        <a:rPr lang="en-US" sz="1600" baseline="30000" dirty="0"/>
                        <a:t>3</a:t>
                      </a:r>
                      <a:r>
                        <a:rPr lang="en-US" sz="1600" baseline="0" dirty="0"/>
                        <a:t>)</a:t>
                      </a:r>
                      <a:endParaRPr lang="en-US" sz="1600" i="0" baseline="0" dirty="0"/>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12700" cmpd="sng">
                      <a:noFill/>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altLang="zh-CN" sz="1600" dirty="0"/>
                        <a:t>Young’s modulus (</a:t>
                      </a:r>
                      <a:r>
                        <a:rPr lang="en-US" sz="1600" dirty="0" err="1"/>
                        <a:t>GP</a:t>
                      </a:r>
                      <a:r>
                        <a:rPr lang="en-US" altLang="zh-CN" sz="1600" dirty="0" err="1"/>
                        <a:t>a</a:t>
                      </a:r>
                      <a:r>
                        <a:rPr lang="en-US" altLang="zh-CN" sz="1600" dirty="0"/>
                        <a:t>)</a:t>
                      </a:r>
                      <a:endParaRPr lang="en-US" sz="1600" dirty="0"/>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12700" cmpd="sng">
                      <a:noFill/>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altLang="zh-CN" sz="1600" dirty="0"/>
                        <a:t>Poisson’s ratio</a:t>
                      </a:r>
                      <a:endParaRPr lang="en-US" sz="1600" dirty="0"/>
                    </a:p>
                  </a:txBody>
                  <a:tcPr marL="121920" marR="121920" marT="60960" marB="60960" anchor="ctr">
                    <a:lnL w="9525" cap="flat" cmpd="sng" algn="ctr">
                      <a:solidFill>
                        <a:schemeClr val="bg1">
                          <a:lumMod val="50000"/>
                        </a:schemeClr>
                      </a:solidFill>
                      <a:prstDash val="solid"/>
                      <a:round/>
                      <a:headEnd type="none" w="med" len="med"/>
                      <a:tailEnd type="none" w="med" len="med"/>
                    </a:lnL>
                    <a:lnR>
                      <a:noFill/>
                    </a:lnR>
                    <a:lnT w="12700" cmpd="sng">
                      <a:noFill/>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76294188"/>
                  </a:ext>
                </a:extLst>
              </a:tr>
              <a:tr h="490123">
                <a:tc>
                  <a:txBody>
                    <a:bodyPr/>
                    <a:lstStyle/>
                    <a:p>
                      <a:pPr algn="l"/>
                      <a:r>
                        <a:rPr lang="en-US" sz="1600" dirty="0"/>
                        <a:t>Copper</a:t>
                      </a:r>
                    </a:p>
                  </a:txBody>
                  <a:tcPr marL="121920" marR="121920" marT="60960" marB="60960" anchor="ctr">
                    <a:lnR w="9525" cap="flat" cmpd="sng" algn="ctr">
                      <a:solidFill>
                        <a:schemeClr val="bg1">
                          <a:lumMod val="50000"/>
                        </a:schemeClr>
                      </a:solidFill>
                      <a:prstDash val="solid"/>
                      <a:round/>
                      <a:headEnd type="none" w="med" len="med"/>
                      <a:tailEnd type="none" w="med" len="med"/>
                    </a:lnR>
                    <a:lnT w="19050" cap="flat" cmpd="sng" algn="ctr">
                      <a:solidFill>
                        <a:schemeClr val="accent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17e-6</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19050" cap="flat" cmpd="sng" algn="ctr">
                      <a:solidFill>
                        <a:schemeClr val="accent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8960</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19050" cap="flat" cmpd="sng" algn="ctr">
                      <a:solidFill>
                        <a:schemeClr val="accent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110</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19050" cap="flat" cmpd="sng" algn="ctr">
                      <a:solidFill>
                        <a:schemeClr val="accent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0.35</a:t>
                      </a:r>
                    </a:p>
                  </a:txBody>
                  <a:tcPr marL="121920" marR="121920" marT="60960" marB="60960" anchor="ctr">
                    <a:lnL w="9525" cap="flat" cmpd="sng" algn="ctr">
                      <a:solidFill>
                        <a:schemeClr val="bg1">
                          <a:lumMod val="50000"/>
                        </a:schemeClr>
                      </a:solidFill>
                      <a:prstDash val="solid"/>
                      <a:round/>
                      <a:headEnd type="none" w="med" len="med"/>
                      <a:tailEnd type="none" w="med" len="med"/>
                    </a:lnL>
                    <a:lnT w="19050" cap="flat" cmpd="sng" algn="ctr">
                      <a:solidFill>
                        <a:schemeClr val="accent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625399243"/>
                  </a:ext>
                </a:extLst>
              </a:tr>
              <a:tr h="493987">
                <a:tc>
                  <a:txBody>
                    <a:bodyPr/>
                    <a:lstStyle/>
                    <a:p>
                      <a:pPr algn="l"/>
                      <a:r>
                        <a:rPr lang="en-US" sz="1600" dirty="0"/>
                        <a:t>Die</a:t>
                      </a:r>
                    </a:p>
                  </a:txBody>
                  <a:tcPr marL="121920" marR="121920" marT="60960" marB="60960" anchor="ctr">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2.6e-6</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2320</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160</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0.22</a:t>
                      </a:r>
                    </a:p>
                  </a:txBody>
                  <a:tcPr marL="121920" marR="121920" marT="60960" marB="60960" anchor="ctr">
                    <a:lnL w="9525" cap="flat" cmpd="sng" algn="ctr">
                      <a:solidFill>
                        <a:schemeClr val="bg1">
                          <a:lumMod val="50000"/>
                        </a:schemeClr>
                      </a:solidFill>
                      <a:prstDash val="solid"/>
                      <a:round/>
                      <a:headEnd type="none" w="med" len="med"/>
                      <a:tailEnd type="none" w="med" len="med"/>
                    </a:lnL>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036391793"/>
                  </a:ext>
                </a:extLst>
              </a:tr>
              <a:tr h="494453">
                <a:tc>
                  <a:txBody>
                    <a:bodyPr/>
                    <a:lstStyle/>
                    <a:p>
                      <a:pPr algn="l"/>
                      <a:r>
                        <a:rPr lang="en-US" altLang="zh-CN" sz="1600" dirty="0"/>
                        <a:t>Sn3Ag</a:t>
                      </a:r>
                      <a:endParaRPr lang="en-US" sz="1600" dirty="0"/>
                    </a:p>
                  </a:txBody>
                  <a:tcPr marL="121920" marR="121920" marT="60960" marB="60960" anchor="ctr">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lang="en-US" sz="1600" dirty="0"/>
                        <a:t>23e-6</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7440</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lang="en-US" altLang="zh-CN" sz="1600" dirty="0"/>
                        <a:t>40</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0.40</a:t>
                      </a:r>
                    </a:p>
                  </a:txBody>
                  <a:tcPr marL="121920" marR="121920" marT="60960" marB="60960" anchor="ctr">
                    <a:lnL w="9525" cap="flat" cmpd="sng" algn="ctr">
                      <a:solidFill>
                        <a:schemeClr val="bg1">
                          <a:lumMod val="50000"/>
                        </a:schemeClr>
                      </a:solidFill>
                      <a:prstDash val="solid"/>
                      <a:round/>
                      <a:headEnd type="none" w="med" len="med"/>
                      <a:tailEnd type="none" w="med" len="med"/>
                    </a:lnL>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62074832"/>
                  </a:ext>
                </a:extLst>
              </a:tr>
              <a:tr h="494453">
                <a:tc>
                  <a:txBody>
                    <a:bodyPr/>
                    <a:lstStyle/>
                    <a:p>
                      <a:pPr algn="l"/>
                      <a:r>
                        <a:rPr lang="en-US" sz="1600" dirty="0"/>
                        <a:t>EMC</a:t>
                      </a:r>
                    </a:p>
                  </a:txBody>
                  <a:tcPr marL="121920" marR="121920" marT="60960" marB="60960" anchor="ctr">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10e-6</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1900</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22</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600" dirty="0"/>
                        <a:t>0.40</a:t>
                      </a:r>
                    </a:p>
                  </a:txBody>
                  <a:tcPr marL="121920" marR="121920" marT="60960" marB="60960" anchor="ctr">
                    <a:lnL w="9525" cap="flat" cmpd="sng" algn="ctr">
                      <a:solidFill>
                        <a:schemeClr val="bg1">
                          <a:lumMod val="50000"/>
                        </a:schemeClr>
                      </a:solidFill>
                      <a:prstDash val="solid"/>
                      <a:round/>
                      <a:headEnd type="none" w="med" len="med"/>
                      <a:tailEnd type="none" w="med" len="med"/>
                    </a:lnL>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852773042"/>
                  </a:ext>
                </a:extLst>
              </a:tr>
              <a:tr h="494453">
                <a:tc>
                  <a:txBody>
                    <a:bodyPr/>
                    <a:lstStyle/>
                    <a:p>
                      <a:pPr algn="l"/>
                      <a:r>
                        <a:rPr lang="en-US" altLang="zh-CN" sz="1600" dirty="0"/>
                        <a:t>Ceramics</a:t>
                      </a:r>
                      <a:endParaRPr lang="en-US" sz="1600" dirty="0"/>
                    </a:p>
                  </a:txBody>
                  <a:tcPr marL="121920" marR="121920" marT="60960" marB="60960" anchor="ctr">
                    <a:lnL>
                      <a:noFill/>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a:r>
                        <a:rPr lang="en-US" sz="1600" dirty="0"/>
                        <a:t>23e-6</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a:r>
                        <a:rPr lang="en-US" sz="1600" dirty="0"/>
                        <a:t>2700</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a:r>
                        <a:rPr lang="en-US" sz="1600" dirty="0"/>
                        <a:t>70</a:t>
                      </a:r>
                    </a:p>
                  </a:txBody>
                  <a:tcPr marL="121920" marR="121920" marT="60960" marB="6096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a:r>
                        <a:rPr lang="en-US" sz="1600" dirty="0"/>
                        <a:t>0.33</a:t>
                      </a:r>
                    </a:p>
                  </a:txBody>
                  <a:tcPr marL="121920" marR="121920" marT="60960" marB="60960" anchor="ctr">
                    <a:lnL w="9525" cap="flat" cmpd="sng" algn="ctr">
                      <a:solidFill>
                        <a:schemeClr val="bg1">
                          <a:lumMod val="50000"/>
                        </a:schemeClr>
                      </a:solidFill>
                      <a:prstDash val="solid"/>
                      <a:round/>
                      <a:headEnd type="none" w="med" len="med"/>
                      <a:tailEnd type="none" w="med" len="med"/>
                    </a:lnL>
                    <a:lnR>
                      <a:noFill/>
                    </a:lnR>
                    <a:lnT w="6350"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063823529"/>
                  </a:ext>
                </a:extLst>
              </a:tr>
            </a:tbl>
          </a:graphicData>
        </a:graphic>
      </p:graphicFrame>
    </p:spTree>
    <p:extLst>
      <p:ext uri="{BB962C8B-B14F-4D97-AF65-F5344CB8AC3E}">
        <p14:creationId xmlns:p14="http://schemas.microsoft.com/office/powerpoint/2010/main" val="1127923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a:extLst>
              <a:ext uri="{FF2B5EF4-FFF2-40B4-BE49-F238E27FC236}">
                <a16:creationId xmlns:a16="http://schemas.microsoft.com/office/drawing/2014/main" id="{BED206A2-7A59-4E0E-B1C7-8464E70EFC9C}"/>
              </a:ext>
            </a:extLst>
          </p:cNvPr>
          <p:cNvSpPr>
            <a:spLocks noGrp="1"/>
          </p:cNvSpPr>
          <p:nvPr>
            <p:ph type="title"/>
          </p:nvPr>
        </p:nvSpPr>
        <p:spPr/>
        <p:txBody>
          <a:bodyPr/>
          <a:lstStyle/>
          <a:p>
            <a:r>
              <a:rPr lang="en-US" dirty="0"/>
              <a:t>Results, Bake</a:t>
            </a:r>
          </a:p>
        </p:txBody>
      </p:sp>
      <p:sp>
        <p:nvSpPr>
          <p:cNvPr id="7" name="内容占位符 6">
            <a:extLst>
              <a:ext uri="{FF2B5EF4-FFF2-40B4-BE49-F238E27FC236}">
                <a16:creationId xmlns:a16="http://schemas.microsoft.com/office/drawing/2014/main" id="{49ED6559-711D-4A8F-95EB-926C784DA776}"/>
              </a:ext>
            </a:extLst>
          </p:cNvPr>
          <p:cNvSpPr>
            <a:spLocks noGrp="1"/>
          </p:cNvSpPr>
          <p:nvPr>
            <p:ph sz="half" idx="10"/>
          </p:nvPr>
        </p:nvSpPr>
        <p:spPr/>
        <p:txBody>
          <a:bodyPr/>
          <a:lstStyle/>
          <a:p>
            <a:r>
              <a:rPr lang="en-US" dirty="0"/>
              <a:t>Stress distribution after baking step finished</a:t>
            </a:r>
          </a:p>
        </p:txBody>
      </p:sp>
      <p:sp>
        <p:nvSpPr>
          <p:cNvPr id="17" name="文本占位符 16">
            <a:extLst>
              <a:ext uri="{FF2B5EF4-FFF2-40B4-BE49-F238E27FC236}">
                <a16:creationId xmlns:a16="http://schemas.microsoft.com/office/drawing/2014/main" id="{693866DF-603A-4E20-8936-9BD3188BA129}"/>
              </a:ext>
            </a:extLst>
          </p:cNvPr>
          <p:cNvSpPr>
            <a:spLocks noGrp="1"/>
          </p:cNvSpPr>
          <p:nvPr>
            <p:ph type="body" sz="quarter" idx="18"/>
          </p:nvPr>
        </p:nvSpPr>
        <p:spPr/>
        <p:txBody>
          <a:bodyPr/>
          <a:lstStyle/>
          <a:p>
            <a:r>
              <a:rPr lang="en-US" dirty="0"/>
              <a:t> </a:t>
            </a:r>
          </a:p>
        </p:txBody>
      </p:sp>
      <p:pic>
        <p:nvPicPr>
          <p:cNvPr id="4" name="内容占位符 14">
            <a:extLst>
              <a:ext uri="{FF2B5EF4-FFF2-40B4-BE49-F238E27FC236}">
                <a16:creationId xmlns:a16="http://schemas.microsoft.com/office/drawing/2014/main" id="{5DEF8FF1-BC03-0614-F44F-F5268D5B5883}"/>
              </a:ext>
            </a:extLst>
          </p:cNvPr>
          <p:cNvPicPr>
            <a:picLocks noGrp="1" noChangeAspect="1"/>
          </p:cNvPicPr>
          <p:nvPr>
            <p:ph sz="quarter" idx="17"/>
          </p:nvPr>
        </p:nvPicPr>
        <p:blipFill>
          <a:blip r:embed="rId2"/>
          <a:stretch>
            <a:fillRect/>
          </a:stretch>
        </p:blipFill>
        <p:spPr>
          <a:xfrm>
            <a:off x="2442444" y="2647269"/>
            <a:ext cx="7307112" cy="4110251"/>
          </a:xfrm>
          <a:prstGeom prst="rect">
            <a:avLst/>
          </a:prstGeom>
        </p:spPr>
      </p:pic>
    </p:spTree>
    <p:extLst>
      <p:ext uri="{BB962C8B-B14F-4D97-AF65-F5344CB8AC3E}">
        <p14:creationId xmlns:p14="http://schemas.microsoft.com/office/powerpoint/2010/main" val="3405560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内容占位符 13">
            <a:extLst>
              <a:ext uri="{FF2B5EF4-FFF2-40B4-BE49-F238E27FC236}">
                <a16:creationId xmlns:a16="http://schemas.microsoft.com/office/drawing/2014/main" id="{DD44ACD0-8B0D-41AF-B536-C84C6CAE7D3A}"/>
              </a:ext>
            </a:extLst>
          </p:cNvPr>
          <p:cNvPicPr>
            <a:picLocks noGrp="1" noChangeAspect="1"/>
          </p:cNvPicPr>
          <p:nvPr>
            <p:ph sz="quarter" idx="17"/>
          </p:nvPr>
        </p:nvPicPr>
        <p:blipFill>
          <a:blip r:embed="rId2"/>
          <a:stretch>
            <a:fillRect/>
          </a:stretch>
        </p:blipFill>
        <p:spPr>
          <a:xfrm>
            <a:off x="2466428" y="2674250"/>
            <a:ext cx="7259144" cy="4083269"/>
          </a:xfrm>
          <a:prstGeom prst="rect">
            <a:avLst/>
          </a:prstGeom>
        </p:spPr>
      </p:pic>
      <p:sp>
        <p:nvSpPr>
          <p:cNvPr id="3" name="标题 2">
            <a:extLst>
              <a:ext uri="{FF2B5EF4-FFF2-40B4-BE49-F238E27FC236}">
                <a16:creationId xmlns:a16="http://schemas.microsoft.com/office/drawing/2014/main" id="{B3E27779-2FC1-4857-AFE4-3BD62534800E}"/>
              </a:ext>
            </a:extLst>
          </p:cNvPr>
          <p:cNvSpPr>
            <a:spLocks noGrp="1"/>
          </p:cNvSpPr>
          <p:nvPr>
            <p:ph type="title"/>
          </p:nvPr>
        </p:nvSpPr>
        <p:spPr/>
        <p:txBody>
          <a:bodyPr/>
          <a:lstStyle/>
          <a:p>
            <a:r>
              <a:rPr lang="en-US" dirty="0"/>
              <a:t>Results, Bake</a:t>
            </a:r>
          </a:p>
        </p:txBody>
      </p:sp>
      <p:sp>
        <p:nvSpPr>
          <p:cNvPr id="4" name="内容占位符 3">
            <a:extLst>
              <a:ext uri="{FF2B5EF4-FFF2-40B4-BE49-F238E27FC236}">
                <a16:creationId xmlns:a16="http://schemas.microsoft.com/office/drawing/2014/main" id="{887A423D-CB7F-4025-80D1-DEA9CCA31036}"/>
              </a:ext>
            </a:extLst>
          </p:cNvPr>
          <p:cNvSpPr>
            <a:spLocks noGrp="1"/>
          </p:cNvSpPr>
          <p:nvPr>
            <p:ph sz="half" idx="10"/>
          </p:nvPr>
        </p:nvSpPr>
        <p:spPr>
          <a:xfrm>
            <a:off x="5782365" y="889001"/>
            <a:ext cx="4006327" cy="1244601"/>
          </a:xfrm>
        </p:spPr>
        <p:txBody>
          <a:bodyPr/>
          <a:lstStyle/>
          <a:p>
            <a:r>
              <a:rPr lang="en-US" dirty="0"/>
              <a:t>Moisture concentration in the plastic seal after baking step finished</a:t>
            </a:r>
          </a:p>
        </p:txBody>
      </p:sp>
      <p:sp>
        <p:nvSpPr>
          <p:cNvPr id="5" name="文本占位符 4">
            <a:extLst>
              <a:ext uri="{FF2B5EF4-FFF2-40B4-BE49-F238E27FC236}">
                <a16:creationId xmlns:a16="http://schemas.microsoft.com/office/drawing/2014/main" id="{BD8C15CC-CC81-491F-A3C2-D184671586D2}"/>
              </a:ext>
            </a:extLst>
          </p:cNvPr>
          <p:cNvSpPr>
            <a:spLocks noGrp="1"/>
          </p:cNvSpPr>
          <p:nvPr>
            <p:ph type="body" sz="quarter" idx="18"/>
          </p:nvPr>
        </p:nvSpPr>
        <p:spPr>
          <a:xfrm>
            <a:off x="4540128" y="6293525"/>
            <a:ext cx="4137837" cy="406400"/>
          </a:xfrm>
        </p:spPr>
        <p:txBody>
          <a:bodyPr/>
          <a:lstStyle/>
          <a:p>
            <a:r>
              <a:rPr lang="en-US" dirty="0"/>
              <a:t>With the structure deformation shown.</a:t>
            </a:r>
          </a:p>
        </p:txBody>
      </p:sp>
    </p:spTree>
    <p:extLst>
      <p:ext uri="{BB962C8B-B14F-4D97-AF65-F5344CB8AC3E}">
        <p14:creationId xmlns:p14="http://schemas.microsoft.com/office/powerpoint/2010/main" val="13267003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B3E27779-2FC1-4857-AFE4-3BD62534800E}"/>
              </a:ext>
            </a:extLst>
          </p:cNvPr>
          <p:cNvSpPr>
            <a:spLocks noGrp="1"/>
          </p:cNvSpPr>
          <p:nvPr>
            <p:ph type="title"/>
          </p:nvPr>
        </p:nvSpPr>
        <p:spPr/>
        <p:txBody>
          <a:bodyPr/>
          <a:lstStyle/>
          <a:p>
            <a:r>
              <a:rPr lang="en-US" dirty="0"/>
              <a:t>Results, Bake</a:t>
            </a:r>
          </a:p>
        </p:txBody>
      </p:sp>
      <p:sp>
        <p:nvSpPr>
          <p:cNvPr id="4" name="内容占位符 3">
            <a:extLst>
              <a:ext uri="{FF2B5EF4-FFF2-40B4-BE49-F238E27FC236}">
                <a16:creationId xmlns:a16="http://schemas.microsoft.com/office/drawing/2014/main" id="{887A423D-CB7F-4025-80D1-DEA9CCA31036}"/>
              </a:ext>
            </a:extLst>
          </p:cNvPr>
          <p:cNvSpPr>
            <a:spLocks noGrp="1"/>
          </p:cNvSpPr>
          <p:nvPr>
            <p:ph sz="half" idx="10"/>
          </p:nvPr>
        </p:nvSpPr>
        <p:spPr/>
        <p:txBody>
          <a:bodyPr/>
          <a:lstStyle/>
          <a:p>
            <a:r>
              <a:rPr lang="en-US" dirty="0"/>
              <a:t>Structure warpage during the baking </a:t>
            </a:r>
            <a:r>
              <a:rPr lang="en-US" altLang="zh-CN" dirty="0"/>
              <a:t>step</a:t>
            </a:r>
            <a:endParaRPr lang="en-US" dirty="0"/>
          </a:p>
        </p:txBody>
      </p:sp>
      <p:sp>
        <p:nvSpPr>
          <p:cNvPr id="5" name="文本占位符 4">
            <a:extLst>
              <a:ext uri="{FF2B5EF4-FFF2-40B4-BE49-F238E27FC236}">
                <a16:creationId xmlns:a16="http://schemas.microsoft.com/office/drawing/2014/main" id="{BD8C15CC-CC81-491F-A3C2-D184671586D2}"/>
              </a:ext>
            </a:extLst>
          </p:cNvPr>
          <p:cNvSpPr>
            <a:spLocks noGrp="1"/>
          </p:cNvSpPr>
          <p:nvPr>
            <p:ph type="body" sz="quarter" idx="18"/>
          </p:nvPr>
        </p:nvSpPr>
        <p:spPr/>
        <p:txBody>
          <a:bodyPr>
            <a:normAutofit/>
          </a:bodyPr>
          <a:lstStyle/>
          <a:p>
            <a:r>
              <a:rPr lang="en-US" baseline="30000" dirty="0"/>
              <a:t> </a:t>
            </a:r>
          </a:p>
        </p:txBody>
      </p:sp>
      <p:pic>
        <p:nvPicPr>
          <p:cNvPr id="9" name="Content Placeholder 8">
            <a:extLst>
              <a:ext uri="{FF2B5EF4-FFF2-40B4-BE49-F238E27FC236}">
                <a16:creationId xmlns:a16="http://schemas.microsoft.com/office/drawing/2014/main" id="{F004C5D4-6B99-42EA-9268-33CECA6B4D33}"/>
              </a:ext>
            </a:extLst>
          </p:cNvPr>
          <p:cNvPicPr>
            <a:picLocks noGrp="1" noChangeAspect="1"/>
          </p:cNvPicPr>
          <p:nvPr>
            <p:ph sz="quarter" idx="17"/>
          </p:nvPr>
        </p:nvPicPr>
        <p:blipFill>
          <a:blip r:embed="rId2"/>
          <a:stretch>
            <a:fillRect/>
          </a:stretch>
        </p:blipFill>
        <p:spPr>
          <a:xfrm>
            <a:off x="3169914" y="2901796"/>
            <a:ext cx="5852172" cy="3291847"/>
          </a:xfrm>
        </p:spPr>
      </p:pic>
    </p:spTree>
    <p:extLst>
      <p:ext uri="{BB962C8B-B14F-4D97-AF65-F5344CB8AC3E}">
        <p14:creationId xmlns:p14="http://schemas.microsoft.com/office/powerpoint/2010/main" val="18098852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a:extLst>
              <a:ext uri="{FF2B5EF4-FFF2-40B4-BE49-F238E27FC236}">
                <a16:creationId xmlns:a16="http://schemas.microsoft.com/office/drawing/2014/main" id="{B3D8B7E1-5140-48F7-B898-66E58FACA6FA}"/>
              </a:ext>
            </a:extLst>
          </p:cNvPr>
          <p:cNvPicPr>
            <a:picLocks noGrp="1" noChangeAspect="1"/>
          </p:cNvPicPr>
          <p:nvPr>
            <p:ph sz="quarter" idx="17"/>
          </p:nvPr>
        </p:nvPicPr>
        <p:blipFill>
          <a:blip r:embed="rId2"/>
          <a:stretch>
            <a:fillRect/>
          </a:stretch>
        </p:blipFill>
        <p:spPr>
          <a:xfrm>
            <a:off x="2466428" y="2694346"/>
            <a:ext cx="7259144" cy="4083269"/>
          </a:xfrm>
          <a:prstGeom prst="rect">
            <a:avLst/>
          </a:prstGeom>
        </p:spPr>
      </p:pic>
      <p:sp>
        <p:nvSpPr>
          <p:cNvPr id="6" name="标题 5">
            <a:extLst>
              <a:ext uri="{FF2B5EF4-FFF2-40B4-BE49-F238E27FC236}">
                <a16:creationId xmlns:a16="http://schemas.microsoft.com/office/drawing/2014/main" id="{BED206A2-7A59-4E0E-B1C7-8464E70EFC9C}"/>
              </a:ext>
            </a:extLst>
          </p:cNvPr>
          <p:cNvSpPr>
            <a:spLocks noGrp="1"/>
          </p:cNvSpPr>
          <p:nvPr>
            <p:ph type="title"/>
          </p:nvPr>
        </p:nvSpPr>
        <p:spPr/>
        <p:txBody>
          <a:bodyPr/>
          <a:lstStyle/>
          <a:p>
            <a:r>
              <a:rPr lang="en-US" dirty="0"/>
              <a:t>Results, M</a:t>
            </a:r>
            <a:r>
              <a:rPr lang="en-US" altLang="zh-CN" dirty="0"/>
              <a:t>oisture Soak</a:t>
            </a:r>
            <a:endParaRPr lang="en-US" dirty="0"/>
          </a:p>
        </p:txBody>
      </p:sp>
      <p:sp>
        <p:nvSpPr>
          <p:cNvPr id="7" name="内容占位符 6">
            <a:extLst>
              <a:ext uri="{FF2B5EF4-FFF2-40B4-BE49-F238E27FC236}">
                <a16:creationId xmlns:a16="http://schemas.microsoft.com/office/drawing/2014/main" id="{49ED6559-711D-4A8F-95EB-926C784DA776}"/>
              </a:ext>
            </a:extLst>
          </p:cNvPr>
          <p:cNvSpPr>
            <a:spLocks noGrp="1"/>
          </p:cNvSpPr>
          <p:nvPr>
            <p:ph sz="half" idx="10"/>
          </p:nvPr>
        </p:nvSpPr>
        <p:spPr/>
        <p:txBody>
          <a:bodyPr/>
          <a:lstStyle/>
          <a:p>
            <a:r>
              <a:rPr lang="en-US" dirty="0"/>
              <a:t>Stress distribution after moisture soak step finished</a:t>
            </a:r>
          </a:p>
        </p:txBody>
      </p:sp>
      <p:sp>
        <p:nvSpPr>
          <p:cNvPr id="10" name="文本占位符 9">
            <a:extLst>
              <a:ext uri="{FF2B5EF4-FFF2-40B4-BE49-F238E27FC236}">
                <a16:creationId xmlns:a16="http://schemas.microsoft.com/office/drawing/2014/main" id="{D30EBAA2-2575-4DC3-A774-35FA441A762E}"/>
              </a:ext>
            </a:extLst>
          </p:cNvPr>
          <p:cNvSpPr>
            <a:spLocks noGrp="1"/>
          </p:cNvSpPr>
          <p:nvPr>
            <p:ph type="body" sz="quarter" idx="18"/>
          </p:nvPr>
        </p:nvSpPr>
        <p:spPr/>
        <p:txBody>
          <a:bodyPr/>
          <a:lstStyle/>
          <a:p>
            <a:r>
              <a:rPr lang="en-US" dirty="0"/>
              <a:t> </a:t>
            </a:r>
          </a:p>
        </p:txBody>
      </p:sp>
    </p:spTree>
    <p:extLst>
      <p:ext uri="{BB962C8B-B14F-4D97-AF65-F5344CB8AC3E}">
        <p14:creationId xmlns:p14="http://schemas.microsoft.com/office/powerpoint/2010/main" val="32123049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内容占位符 10">
            <a:extLst>
              <a:ext uri="{FF2B5EF4-FFF2-40B4-BE49-F238E27FC236}">
                <a16:creationId xmlns:a16="http://schemas.microsoft.com/office/drawing/2014/main" id="{7115C31C-7F59-4FE6-8972-DFDBAA7B636C}"/>
              </a:ext>
            </a:extLst>
          </p:cNvPr>
          <p:cNvPicPr>
            <a:picLocks noGrp="1" noChangeAspect="1"/>
          </p:cNvPicPr>
          <p:nvPr>
            <p:ph sz="quarter" idx="17"/>
          </p:nvPr>
        </p:nvPicPr>
        <p:blipFill>
          <a:blip r:embed="rId2"/>
          <a:stretch>
            <a:fillRect/>
          </a:stretch>
        </p:blipFill>
        <p:spPr>
          <a:xfrm>
            <a:off x="2466428" y="2674250"/>
            <a:ext cx="7259144" cy="4083269"/>
          </a:xfrm>
          <a:prstGeom prst="rect">
            <a:avLst/>
          </a:prstGeom>
        </p:spPr>
      </p:pic>
      <p:sp>
        <p:nvSpPr>
          <p:cNvPr id="3" name="标题 2">
            <a:extLst>
              <a:ext uri="{FF2B5EF4-FFF2-40B4-BE49-F238E27FC236}">
                <a16:creationId xmlns:a16="http://schemas.microsoft.com/office/drawing/2014/main" id="{B3E27779-2FC1-4857-AFE4-3BD62534800E}"/>
              </a:ext>
            </a:extLst>
          </p:cNvPr>
          <p:cNvSpPr>
            <a:spLocks noGrp="1"/>
          </p:cNvSpPr>
          <p:nvPr>
            <p:ph type="title"/>
          </p:nvPr>
        </p:nvSpPr>
        <p:spPr/>
        <p:txBody>
          <a:bodyPr/>
          <a:lstStyle/>
          <a:p>
            <a:r>
              <a:rPr lang="en-US" dirty="0"/>
              <a:t>Results, M</a:t>
            </a:r>
            <a:r>
              <a:rPr lang="en-US" altLang="zh-CN" dirty="0"/>
              <a:t>oisture Soak</a:t>
            </a:r>
            <a:endParaRPr lang="en-US" dirty="0"/>
          </a:p>
        </p:txBody>
      </p:sp>
      <p:sp>
        <p:nvSpPr>
          <p:cNvPr id="4" name="内容占位符 3">
            <a:extLst>
              <a:ext uri="{FF2B5EF4-FFF2-40B4-BE49-F238E27FC236}">
                <a16:creationId xmlns:a16="http://schemas.microsoft.com/office/drawing/2014/main" id="{887A423D-CB7F-4025-80D1-DEA9CCA31036}"/>
              </a:ext>
            </a:extLst>
          </p:cNvPr>
          <p:cNvSpPr>
            <a:spLocks noGrp="1"/>
          </p:cNvSpPr>
          <p:nvPr>
            <p:ph sz="half" idx="10"/>
          </p:nvPr>
        </p:nvSpPr>
        <p:spPr>
          <a:xfrm>
            <a:off x="5782365" y="889001"/>
            <a:ext cx="4465221" cy="1244601"/>
          </a:xfrm>
        </p:spPr>
        <p:txBody>
          <a:bodyPr/>
          <a:lstStyle/>
          <a:p>
            <a:r>
              <a:rPr lang="en-US" dirty="0"/>
              <a:t>Moisture concentration in the plastic seal after moisture soak step finished</a:t>
            </a:r>
          </a:p>
        </p:txBody>
      </p:sp>
      <p:sp>
        <p:nvSpPr>
          <p:cNvPr id="5" name="文本占位符 4">
            <a:extLst>
              <a:ext uri="{FF2B5EF4-FFF2-40B4-BE49-F238E27FC236}">
                <a16:creationId xmlns:a16="http://schemas.microsoft.com/office/drawing/2014/main" id="{BD8C15CC-CC81-491F-A3C2-D184671586D2}"/>
              </a:ext>
            </a:extLst>
          </p:cNvPr>
          <p:cNvSpPr>
            <a:spLocks noGrp="1"/>
          </p:cNvSpPr>
          <p:nvPr>
            <p:ph type="body" sz="quarter" idx="18"/>
          </p:nvPr>
        </p:nvSpPr>
        <p:spPr>
          <a:xfrm>
            <a:off x="4550639" y="6451600"/>
            <a:ext cx="4137837" cy="406400"/>
          </a:xfrm>
        </p:spPr>
        <p:txBody>
          <a:bodyPr/>
          <a:lstStyle/>
          <a:p>
            <a:r>
              <a:rPr lang="en-US" dirty="0"/>
              <a:t>With the structure deformation shown.</a:t>
            </a:r>
          </a:p>
        </p:txBody>
      </p:sp>
    </p:spTree>
    <p:extLst>
      <p:ext uri="{BB962C8B-B14F-4D97-AF65-F5344CB8AC3E}">
        <p14:creationId xmlns:p14="http://schemas.microsoft.com/office/powerpoint/2010/main" val="34698034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B3E27779-2FC1-4857-AFE4-3BD62534800E}"/>
              </a:ext>
            </a:extLst>
          </p:cNvPr>
          <p:cNvSpPr>
            <a:spLocks noGrp="1"/>
          </p:cNvSpPr>
          <p:nvPr>
            <p:ph type="title"/>
          </p:nvPr>
        </p:nvSpPr>
        <p:spPr/>
        <p:txBody>
          <a:bodyPr/>
          <a:lstStyle/>
          <a:p>
            <a:r>
              <a:rPr lang="en-US" dirty="0"/>
              <a:t>Results, M</a:t>
            </a:r>
            <a:r>
              <a:rPr lang="en-US" altLang="zh-CN" dirty="0"/>
              <a:t>oisture Soak</a:t>
            </a:r>
            <a:endParaRPr lang="en-US" dirty="0"/>
          </a:p>
        </p:txBody>
      </p:sp>
      <p:sp>
        <p:nvSpPr>
          <p:cNvPr id="4" name="内容占位符 3">
            <a:extLst>
              <a:ext uri="{FF2B5EF4-FFF2-40B4-BE49-F238E27FC236}">
                <a16:creationId xmlns:a16="http://schemas.microsoft.com/office/drawing/2014/main" id="{887A423D-CB7F-4025-80D1-DEA9CCA31036}"/>
              </a:ext>
            </a:extLst>
          </p:cNvPr>
          <p:cNvSpPr>
            <a:spLocks noGrp="1"/>
          </p:cNvSpPr>
          <p:nvPr>
            <p:ph sz="half" idx="10"/>
          </p:nvPr>
        </p:nvSpPr>
        <p:spPr/>
        <p:txBody>
          <a:bodyPr/>
          <a:lstStyle/>
          <a:p>
            <a:r>
              <a:rPr lang="en-US" dirty="0"/>
              <a:t>Structure warpage during the moisture soak step</a:t>
            </a:r>
          </a:p>
        </p:txBody>
      </p:sp>
      <p:sp>
        <p:nvSpPr>
          <p:cNvPr id="8" name="文本占位符 7">
            <a:extLst>
              <a:ext uri="{FF2B5EF4-FFF2-40B4-BE49-F238E27FC236}">
                <a16:creationId xmlns:a16="http://schemas.microsoft.com/office/drawing/2014/main" id="{3E8E63E1-2496-406F-AA90-82E511949805}"/>
              </a:ext>
            </a:extLst>
          </p:cNvPr>
          <p:cNvSpPr>
            <a:spLocks noGrp="1"/>
          </p:cNvSpPr>
          <p:nvPr>
            <p:ph type="body" sz="quarter" idx="18"/>
          </p:nvPr>
        </p:nvSpPr>
        <p:spPr/>
        <p:txBody>
          <a:bodyPr/>
          <a:lstStyle/>
          <a:p>
            <a:r>
              <a:rPr lang="en-US" dirty="0"/>
              <a:t> </a:t>
            </a:r>
          </a:p>
        </p:txBody>
      </p:sp>
      <p:pic>
        <p:nvPicPr>
          <p:cNvPr id="6" name="内容占位符 14">
            <a:extLst>
              <a:ext uri="{FF2B5EF4-FFF2-40B4-BE49-F238E27FC236}">
                <a16:creationId xmlns:a16="http://schemas.microsoft.com/office/drawing/2014/main" id="{883521D3-B313-5C3B-0339-1DC466ED2183}"/>
              </a:ext>
            </a:extLst>
          </p:cNvPr>
          <p:cNvPicPr>
            <a:picLocks noGrp="1" noChangeAspect="1"/>
          </p:cNvPicPr>
          <p:nvPr>
            <p:ph sz="quarter" idx="17"/>
          </p:nvPr>
        </p:nvPicPr>
        <p:blipFill>
          <a:blip r:embed="rId2"/>
          <a:stretch>
            <a:fillRect/>
          </a:stretch>
        </p:blipFill>
        <p:spPr>
          <a:xfrm>
            <a:off x="1733938" y="2482637"/>
            <a:ext cx="8096854" cy="4554480"/>
          </a:xfrm>
        </p:spPr>
      </p:pic>
    </p:spTree>
    <p:extLst>
      <p:ext uri="{BB962C8B-B14F-4D97-AF65-F5344CB8AC3E}">
        <p14:creationId xmlns:p14="http://schemas.microsoft.com/office/powerpoint/2010/main" val="12315457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a:extLst>
              <a:ext uri="{FF2B5EF4-FFF2-40B4-BE49-F238E27FC236}">
                <a16:creationId xmlns:a16="http://schemas.microsoft.com/office/drawing/2014/main" id="{9C5823D0-2418-4048-A220-E1B28B17602E}"/>
              </a:ext>
            </a:extLst>
          </p:cNvPr>
          <p:cNvPicPr>
            <a:picLocks noGrp="1" noChangeAspect="1"/>
          </p:cNvPicPr>
          <p:nvPr>
            <p:ph sz="quarter" idx="17"/>
          </p:nvPr>
        </p:nvPicPr>
        <p:blipFill>
          <a:blip r:embed="rId2"/>
          <a:stretch>
            <a:fillRect/>
          </a:stretch>
        </p:blipFill>
        <p:spPr>
          <a:xfrm>
            <a:off x="2447742" y="2653230"/>
            <a:ext cx="7296515" cy="4104290"/>
          </a:xfrm>
          <a:prstGeom prst="rect">
            <a:avLst/>
          </a:prstGeom>
        </p:spPr>
      </p:pic>
      <p:sp>
        <p:nvSpPr>
          <p:cNvPr id="6" name="标题 5">
            <a:extLst>
              <a:ext uri="{FF2B5EF4-FFF2-40B4-BE49-F238E27FC236}">
                <a16:creationId xmlns:a16="http://schemas.microsoft.com/office/drawing/2014/main" id="{BED206A2-7A59-4E0E-B1C7-8464E70EFC9C}"/>
              </a:ext>
            </a:extLst>
          </p:cNvPr>
          <p:cNvSpPr>
            <a:spLocks noGrp="1"/>
          </p:cNvSpPr>
          <p:nvPr>
            <p:ph type="title"/>
          </p:nvPr>
        </p:nvSpPr>
        <p:spPr/>
        <p:txBody>
          <a:bodyPr/>
          <a:lstStyle/>
          <a:p>
            <a:r>
              <a:rPr lang="en-US" dirty="0"/>
              <a:t>Results, Reflow</a:t>
            </a:r>
          </a:p>
        </p:txBody>
      </p:sp>
      <p:sp>
        <p:nvSpPr>
          <p:cNvPr id="7" name="内容占位符 6">
            <a:extLst>
              <a:ext uri="{FF2B5EF4-FFF2-40B4-BE49-F238E27FC236}">
                <a16:creationId xmlns:a16="http://schemas.microsoft.com/office/drawing/2014/main" id="{49ED6559-711D-4A8F-95EB-926C784DA776}"/>
              </a:ext>
            </a:extLst>
          </p:cNvPr>
          <p:cNvSpPr>
            <a:spLocks noGrp="1"/>
          </p:cNvSpPr>
          <p:nvPr>
            <p:ph sz="half" idx="10"/>
          </p:nvPr>
        </p:nvSpPr>
        <p:spPr>
          <a:xfrm>
            <a:off x="5782365" y="889001"/>
            <a:ext cx="5064311" cy="1244601"/>
          </a:xfrm>
        </p:spPr>
        <p:txBody>
          <a:bodyPr/>
          <a:lstStyle/>
          <a:p>
            <a:r>
              <a:rPr lang="en-US" dirty="0"/>
              <a:t>Stress distribution when the temperature peak for the reflow step is reached at </a:t>
            </a:r>
            <a:r>
              <a:rPr lang="en-US" i="1" dirty="0"/>
              <a:t>t </a:t>
            </a:r>
            <a:r>
              <a:rPr lang="en-US" dirty="0"/>
              <a:t>= 6 min</a:t>
            </a:r>
          </a:p>
        </p:txBody>
      </p:sp>
      <p:sp>
        <p:nvSpPr>
          <p:cNvPr id="8" name="文本占位符 7">
            <a:extLst>
              <a:ext uri="{FF2B5EF4-FFF2-40B4-BE49-F238E27FC236}">
                <a16:creationId xmlns:a16="http://schemas.microsoft.com/office/drawing/2014/main" id="{497E57C4-DD86-4870-9053-8356CD142D4D}"/>
              </a:ext>
            </a:extLst>
          </p:cNvPr>
          <p:cNvSpPr>
            <a:spLocks noGrp="1"/>
          </p:cNvSpPr>
          <p:nvPr>
            <p:ph type="body" sz="quarter" idx="18"/>
          </p:nvPr>
        </p:nvSpPr>
        <p:spPr/>
        <p:txBody>
          <a:bodyPr/>
          <a:lstStyle/>
          <a:p>
            <a:r>
              <a:rPr lang="en-US" dirty="0"/>
              <a:t> </a:t>
            </a:r>
          </a:p>
        </p:txBody>
      </p:sp>
    </p:spTree>
    <p:extLst>
      <p:ext uri="{BB962C8B-B14F-4D97-AF65-F5344CB8AC3E}">
        <p14:creationId xmlns:p14="http://schemas.microsoft.com/office/powerpoint/2010/main" val="34605510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内容占位符 6">
            <a:extLst>
              <a:ext uri="{FF2B5EF4-FFF2-40B4-BE49-F238E27FC236}">
                <a16:creationId xmlns:a16="http://schemas.microsoft.com/office/drawing/2014/main" id="{D058F904-2D63-4F92-BF9E-90543BD9950A}"/>
              </a:ext>
            </a:extLst>
          </p:cNvPr>
          <p:cNvPicPr>
            <a:picLocks noGrp="1" noChangeAspect="1"/>
          </p:cNvPicPr>
          <p:nvPr>
            <p:ph sz="quarter" idx="17"/>
          </p:nvPr>
        </p:nvPicPr>
        <p:blipFill>
          <a:blip r:embed="rId2"/>
          <a:stretch>
            <a:fillRect/>
          </a:stretch>
        </p:blipFill>
        <p:spPr>
          <a:xfrm>
            <a:off x="2466428" y="2674250"/>
            <a:ext cx="7259144" cy="4083269"/>
          </a:xfrm>
          <a:prstGeom prst="rect">
            <a:avLst/>
          </a:prstGeom>
        </p:spPr>
      </p:pic>
      <p:sp>
        <p:nvSpPr>
          <p:cNvPr id="3" name="标题 2">
            <a:extLst>
              <a:ext uri="{FF2B5EF4-FFF2-40B4-BE49-F238E27FC236}">
                <a16:creationId xmlns:a16="http://schemas.microsoft.com/office/drawing/2014/main" id="{B3E27779-2FC1-4857-AFE4-3BD62534800E}"/>
              </a:ext>
            </a:extLst>
          </p:cNvPr>
          <p:cNvSpPr>
            <a:spLocks noGrp="1"/>
          </p:cNvSpPr>
          <p:nvPr>
            <p:ph type="title"/>
          </p:nvPr>
        </p:nvSpPr>
        <p:spPr/>
        <p:txBody>
          <a:bodyPr/>
          <a:lstStyle/>
          <a:p>
            <a:r>
              <a:rPr lang="en-US" dirty="0"/>
              <a:t>Results, Reflow</a:t>
            </a:r>
          </a:p>
        </p:txBody>
      </p:sp>
      <p:sp>
        <p:nvSpPr>
          <p:cNvPr id="4" name="内容占位符 3">
            <a:extLst>
              <a:ext uri="{FF2B5EF4-FFF2-40B4-BE49-F238E27FC236}">
                <a16:creationId xmlns:a16="http://schemas.microsoft.com/office/drawing/2014/main" id="{887A423D-CB7F-4025-80D1-DEA9CCA31036}"/>
              </a:ext>
            </a:extLst>
          </p:cNvPr>
          <p:cNvSpPr>
            <a:spLocks noGrp="1"/>
          </p:cNvSpPr>
          <p:nvPr>
            <p:ph sz="half" idx="10"/>
          </p:nvPr>
        </p:nvSpPr>
        <p:spPr>
          <a:xfrm>
            <a:off x="4866289" y="889001"/>
            <a:ext cx="6707275" cy="1244601"/>
          </a:xfrm>
        </p:spPr>
        <p:txBody>
          <a:bodyPr/>
          <a:lstStyle/>
          <a:p>
            <a:r>
              <a:rPr lang="en-US" dirty="0"/>
              <a:t>Moisture concentration in the plastic seal when the temperature peak for the reflow step is reached after </a:t>
            </a:r>
            <a:r>
              <a:rPr lang="en-US" i="1" dirty="0"/>
              <a:t>t </a:t>
            </a:r>
            <a:r>
              <a:rPr lang="en-US" dirty="0"/>
              <a:t>= 6 min</a:t>
            </a:r>
          </a:p>
        </p:txBody>
      </p:sp>
      <p:sp>
        <p:nvSpPr>
          <p:cNvPr id="5" name="文本占位符 4">
            <a:extLst>
              <a:ext uri="{FF2B5EF4-FFF2-40B4-BE49-F238E27FC236}">
                <a16:creationId xmlns:a16="http://schemas.microsoft.com/office/drawing/2014/main" id="{BD8C15CC-CC81-491F-A3C2-D184671586D2}"/>
              </a:ext>
            </a:extLst>
          </p:cNvPr>
          <p:cNvSpPr>
            <a:spLocks noGrp="1"/>
          </p:cNvSpPr>
          <p:nvPr>
            <p:ph type="body" sz="quarter" idx="18"/>
          </p:nvPr>
        </p:nvSpPr>
        <p:spPr>
          <a:xfrm>
            <a:off x="4459625" y="6283015"/>
            <a:ext cx="4137837" cy="406400"/>
          </a:xfrm>
        </p:spPr>
        <p:txBody>
          <a:bodyPr/>
          <a:lstStyle/>
          <a:p>
            <a:r>
              <a:rPr lang="en-US" dirty="0"/>
              <a:t>With the structure deformation shown.</a:t>
            </a:r>
          </a:p>
        </p:txBody>
      </p:sp>
    </p:spTree>
    <p:extLst>
      <p:ext uri="{BB962C8B-B14F-4D97-AF65-F5344CB8AC3E}">
        <p14:creationId xmlns:p14="http://schemas.microsoft.com/office/powerpoint/2010/main" val="2970014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871E0-60D0-485E-A597-6679543ABF39}"/>
              </a:ext>
            </a:extLst>
          </p:cNvPr>
          <p:cNvSpPr>
            <a:spLocks noGrp="1"/>
          </p:cNvSpPr>
          <p:nvPr>
            <p:ph type="title"/>
          </p:nvPr>
        </p:nvSpPr>
        <p:spPr/>
        <p:txBody>
          <a:bodyPr/>
          <a:lstStyle/>
          <a:p>
            <a:r>
              <a:rPr lang="en-US" dirty="0"/>
              <a:t>Overview</a:t>
            </a:r>
          </a:p>
        </p:txBody>
      </p:sp>
      <p:sp>
        <p:nvSpPr>
          <p:cNvPr id="4" name="Content Placeholder 3">
            <a:extLst>
              <a:ext uri="{FF2B5EF4-FFF2-40B4-BE49-F238E27FC236}">
                <a16:creationId xmlns:a16="http://schemas.microsoft.com/office/drawing/2014/main" id="{A84065D7-88C8-4489-A01F-1B7EABA93091}"/>
              </a:ext>
            </a:extLst>
          </p:cNvPr>
          <p:cNvSpPr>
            <a:spLocks noGrp="1"/>
          </p:cNvSpPr>
          <p:nvPr>
            <p:ph sz="half" idx="10"/>
          </p:nvPr>
        </p:nvSpPr>
        <p:spPr/>
        <p:txBody>
          <a:bodyPr>
            <a:normAutofit/>
          </a:bodyPr>
          <a:lstStyle/>
          <a:p>
            <a:r>
              <a:rPr lang="en-US" sz="1800" dirty="0"/>
              <a:t>Prior to reliability testing, surface-mount devices (SMDs) are required to go through a </a:t>
            </a:r>
            <a:r>
              <a:rPr lang="en-US" sz="1800" i="1" dirty="0"/>
              <a:t>preconditioning process</a:t>
            </a:r>
            <a:r>
              <a:rPr lang="en-US" sz="1800" dirty="0"/>
              <a:t>.</a:t>
            </a:r>
          </a:p>
          <a:p>
            <a:r>
              <a:rPr lang="en-US" sz="1800" dirty="0"/>
              <a:t>The preconditioning process is the modeling and simulation of the </a:t>
            </a:r>
            <a:r>
              <a:rPr lang="en-US" sz="1800" i="1" dirty="0"/>
              <a:t>surface mount process</a:t>
            </a:r>
            <a:r>
              <a:rPr lang="en-US" sz="1800" dirty="0"/>
              <a:t>, to represent the effects of storage and the reflow operation in the device’s assembly process.</a:t>
            </a:r>
          </a:p>
          <a:p>
            <a:r>
              <a:rPr lang="en-US" sz="1800" dirty="0"/>
              <a:t>Test samples are subjected to temperature cycling, dry bake, moisture soaking, and solder flow operations.</a:t>
            </a:r>
          </a:p>
          <a:p>
            <a:r>
              <a:rPr lang="en-US" sz="1800" dirty="0"/>
              <a:t>This model analyzes the stress on an SMD, its deformation, and potential damage caused by temperature and humidity changes.</a:t>
            </a:r>
          </a:p>
        </p:txBody>
      </p:sp>
      <p:pic>
        <p:nvPicPr>
          <p:cNvPr id="15" name="Content Placeholder 14">
            <a:extLst>
              <a:ext uri="{FF2B5EF4-FFF2-40B4-BE49-F238E27FC236}">
                <a16:creationId xmlns:a16="http://schemas.microsoft.com/office/drawing/2014/main" id="{FAD1E1AA-5C0F-4D14-A810-0303B82179F0}"/>
              </a:ext>
            </a:extLst>
          </p:cNvPr>
          <p:cNvPicPr>
            <a:picLocks noGrp="1" noChangeAspect="1"/>
          </p:cNvPicPr>
          <p:nvPr>
            <p:ph sz="quarter" idx="11"/>
          </p:nvPr>
        </p:nvPicPr>
        <p:blipFill>
          <a:blip r:embed="rId2"/>
          <a:stretch>
            <a:fillRect/>
          </a:stretch>
        </p:blipFill>
        <p:spPr>
          <a:xfrm>
            <a:off x="8229600" y="2314575"/>
            <a:ext cx="3962400" cy="2228850"/>
          </a:xfrm>
        </p:spPr>
      </p:pic>
    </p:spTree>
    <p:extLst>
      <p:ext uri="{BB962C8B-B14F-4D97-AF65-F5344CB8AC3E}">
        <p14:creationId xmlns:p14="http://schemas.microsoft.com/office/powerpoint/2010/main" val="27042077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B3E27779-2FC1-4857-AFE4-3BD62534800E}"/>
              </a:ext>
            </a:extLst>
          </p:cNvPr>
          <p:cNvSpPr>
            <a:spLocks noGrp="1"/>
          </p:cNvSpPr>
          <p:nvPr>
            <p:ph type="title"/>
          </p:nvPr>
        </p:nvSpPr>
        <p:spPr/>
        <p:txBody>
          <a:bodyPr/>
          <a:lstStyle/>
          <a:p>
            <a:r>
              <a:rPr lang="en-US" dirty="0"/>
              <a:t>Results, Reflow</a:t>
            </a:r>
          </a:p>
        </p:txBody>
      </p:sp>
      <p:sp>
        <p:nvSpPr>
          <p:cNvPr id="4" name="内容占位符 3">
            <a:extLst>
              <a:ext uri="{FF2B5EF4-FFF2-40B4-BE49-F238E27FC236}">
                <a16:creationId xmlns:a16="http://schemas.microsoft.com/office/drawing/2014/main" id="{887A423D-CB7F-4025-80D1-DEA9CCA31036}"/>
              </a:ext>
            </a:extLst>
          </p:cNvPr>
          <p:cNvSpPr>
            <a:spLocks noGrp="1"/>
          </p:cNvSpPr>
          <p:nvPr>
            <p:ph sz="half" idx="10"/>
          </p:nvPr>
        </p:nvSpPr>
        <p:spPr/>
        <p:txBody>
          <a:bodyPr/>
          <a:lstStyle/>
          <a:p>
            <a:r>
              <a:rPr lang="en-US" dirty="0"/>
              <a:t>Structure warpage during the reflow step (3 cycles)</a:t>
            </a:r>
          </a:p>
        </p:txBody>
      </p:sp>
      <p:sp>
        <p:nvSpPr>
          <p:cNvPr id="9" name="文本占位符 8">
            <a:extLst>
              <a:ext uri="{FF2B5EF4-FFF2-40B4-BE49-F238E27FC236}">
                <a16:creationId xmlns:a16="http://schemas.microsoft.com/office/drawing/2014/main" id="{D55FD282-A59B-421D-85D4-83B5AEDF8FBC}"/>
              </a:ext>
            </a:extLst>
          </p:cNvPr>
          <p:cNvSpPr>
            <a:spLocks noGrp="1"/>
          </p:cNvSpPr>
          <p:nvPr>
            <p:ph type="body" sz="quarter" idx="18"/>
          </p:nvPr>
        </p:nvSpPr>
        <p:spPr/>
        <p:txBody>
          <a:bodyPr/>
          <a:lstStyle/>
          <a:p>
            <a:r>
              <a:rPr lang="en-US" dirty="0"/>
              <a:t> </a:t>
            </a:r>
          </a:p>
        </p:txBody>
      </p:sp>
      <p:pic>
        <p:nvPicPr>
          <p:cNvPr id="6" name="内容占位符 14">
            <a:extLst>
              <a:ext uri="{FF2B5EF4-FFF2-40B4-BE49-F238E27FC236}">
                <a16:creationId xmlns:a16="http://schemas.microsoft.com/office/drawing/2014/main" id="{4F85793D-ED71-65E9-F045-8C033B897F50}"/>
              </a:ext>
            </a:extLst>
          </p:cNvPr>
          <p:cNvPicPr>
            <a:picLocks noGrp="1" noChangeAspect="1"/>
          </p:cNvPicPr>
          <p:nvPr>
            <p:ph sz="quarter" idx="17"/>
          </p:nvPr>
        </p:nvPicPr>
        <p:blipFill>
          <a:blip r:embed="rId2"/>
          <a:stretch>
            <a:fillRect/>
          </a:stretch>
        </p:blipFill>
        <p:spPr>
          <a:xfrm>
            <a:off x="1788585" y="2301478"/>
            <a:ext cx="8614829" cy="4845841"/>
          </a:xfrm>
        </p:spPr>
      </p:pic>
    </p:spTree>
    <p:extLst>
      <p:ext uri="{BB962C8B-B14F-4D97-AF65-F5344CB8AC3E}">
        <p14:creationId xmlns:p14="http://schemas.microsoft.com/office/powerpoint/2010/main" val="41950806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ACB4D261-E4E0-454D-8106-E1EAD96F8A98}"/>
              </a:ext>
            </a:extLst>
          </p:cNvPr>
          <p:cNvSpPr>
            <a:spLocks noGrp="1"/>
          </p:cNvSpPr>
          <p:nvPr>
            <p:ph sz="half" idx="18"/>
          </p:nvPr>
        </p:nvSpPr>
        <p:spPr/>
        <p:txBody>
          <a:bodyPr>
            <a:normAutofit fontScale="77500" lnSpcReduction="20000"/>
          </a:bodyPr>
          <a:lstStyle/>
          <a:p>
            <a:pPr marL="0" indent="0">
              <a:lnSpc>
                <a:spcPct val="120000"/>
              </a:lnSpc>
              <a:buNone/>
            </a:pPr>
            <a:r>
              <a:rPr lang="en-US" altLang="zh-CN" dirty="0"/>
              <a:t>Thermal expansion and hygroscopic swelling are considered to mimic the preconditioning test of an IGBT module.</a:t>
            </a:r>
            <a:endParaRPr lang="en-US" dirty="0"/>
          </a:p>
          <a:p>
            <a:pPr marL="0" indent="0">
              <a:lnSpc>
                <a:spcPct val="120000"/>
              </a:lnSpc>
              <a:buNone/>
            </a:pPr>
            <a:r>
              <a:rPr lang="en-US" dirty="0"/>
              <a:t>Further extension:</a:t>
            </a:r>
          </a:p>
          <a:p>
            <a:pPr lvl="1">
              <a:lnSpc>
                <a:spcPct val="120000"/>
              </a:lnSpc>
            </a:pPr>
            <a:r>
              <a:rPr lang="en-US" dirty="0"/>
              <a:t>Heat transfer between structures and surroundings </a:t>
            </a:r>
          </a:p>
          <a:p>
            <a:pPr lvl="1">
              <a:lnSpc>
                <a:spcPct val="120000"/>
              </a:lnSpc>
            </a:pPr>
            <a:r>
              <a:rPr lang="en-US" dirty="0"/>
              <a:t>More complex constitutive models such as the </a:t>
            </a:r>
            <a:r>
              <a:rPr lang="en-US" dirty="0" err="1"/>
              <a:t>viscoplasticity</a:t>
            </a:r>
            <a:r>
              <a:rPr lang="en-US" dirty="0"/>
              <a:t> for solder materials</a:t>
            </a:r>
          </a:p>
          <a:p>
            <a:endParaRPr lang="en-US" dirty="0"/>
          </a:p>
        </p:txBody>
      </p:sp>
      <p:sp>
        <p:nvSpPr>
          <p:cNvPr id="7" name="Title 6">
            <a:extLst>
              <a:ext uri="{FF2B5EF4-FFF2-40B4-BE49-F238E27FC236}">
                <a16:creationId xmlns:a16="http://schemas.microsoft.com/office/drawing/2014/main" id="{5A8C645C-F2B3-4F54-8609-488EF16DC05E}"/>
              </a:ext>
            </a:extLst>
          </p:cNvPr>
          <p:cNvSpPr>
            <a:spLocks noGrp="1"/>
          </p:cNvSpPr>
          <p:nvPr>
            <p:ph type="title"/>
          </p:nvPr>
        </p:nvSpPr>
        <p:spPr/>
        <p:txBody>
          <a:bodyPr/>
          <a:lstStyle/>
          <a:p>
            <a:r>
              <a:rPr lang="en-US"/>
              <a:t>Summary</a:t>
            </a:r>
            <a:endParaRPr lang="en-US" dirty="0"/>
          </a:p>
        </p:txBody>
      </p:sp>
      <p:pic>
        <p:nvPicPr>
          <p:cNvPr id="5" name="Content Placeholder 4">
            <a:extLst>
              <a:ext uri="{FF2B5EF4-FFF2-40B4-BE49-F238E27FC236}">
                <a16:creationId xmlns:a16="http://schemas.microsoft.com/office/drawing/2014/main" id="{5BC09BD9-FDF1-45F2-A033-B14FC1B8737B}"/>
              </a:ext>
            </a:extLst>
          </p:cNvPr>
          <p:cNvPicPr>
            <a:picLocks noGrp="1" noChangeAspect="1"/>
          </p:cNvPicPr>
          <p:nvPr>
            <p:ph sz="quarter" idx="17"/>
          </p:nvPr>
        </p:nvPicPr>
        <p:blipFill>
          <a:blip r:embed="rId2"/>
          <a:stretch>
            <a:fillRect/>
          </a:stretch>
        </p:blipFill>
        <p:spPr>
          <a:xfrm>
            <a:off x="4362421" y="604546"/>
            <a:ext cx="11283982" cy="6347239"/>
          </a:xfrm>
        </p:spPr>
      </p:pic>
    </p:spTree>
    <p:extLst>
      <p:ext uri="{BB962C8B-B14F-4D97-AF65-F5344CB8AC3E}">
        <p14:creationId xmlns:p14="http://schemas.microsoft.com/office/powerpoint/2010/main" val="125046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a:extLst>
              <a:ext uri="{FF2B5EF4-FFF2-40B4-BE49-F238E27FC236}">
                <a16:creationId xmlns:a16="http://schemas.microsoft.com/office/drawing/2014/main" id="{66DC9E82-B3CF-441E-A4A9-E03870271F83}"/>
              </a:ext>
            </a:extLst>
          </p:cNvPr>
          <p:cNvSpPr>
            <a:spLocks noGrp="1"/>
          </p:cNvSpPr>
          <p:nvPr>
            <p:ph type="title"/>
          </p:nvPr>
        </p:nvSpPr>
        <p:spPr/>
        <p:txBody>
          <a:bodyPr/>
          <a:lstStyle/>
          <a:p>
            <a:r>
              <a:rPr lang="en-US" dirty="0"/>
              <a:t>Geometry</a:t>
            </a:r>
          </a:p>
        </p:txBody>
      </p:sp>
      <p:sp>
        <p:nvSpPr>
          <p:cNvPr id="7" name="内容占位符 6">
            <a:extLst>
              <a:ext uri="{FF2B5EF4-FFF2-40B4-BE49-F238E27FC236}">
                <a16:creationId xmlns:a16="http://schemas.microsoft.com/office/drawing/2014/main" id="{B6B45FE7-1002-4FCE-9193-BB8C7AB84CBF}"/>
              </a:ext>
            </a:extLst>
          </p:cNvPr>
          <p:cNvSpPr>
            <a:spLocks noGrp="1"/>
          </p:cNvSpPr>
          <p:nvPr>
            <p:ph sz="half" idx="10"/>
          </p:nvPr>
        </p:nvSpPr>
        <p:spPr>
          <a:xfrm>
            <a:off x="5782366" y="889001"/>
            <a:ext cx="5270822" cy="1244601"/>
          </a:xfrm>
        </p:spPr>
        <p:txBody>
          <a:bodyPr/>
          <a:lstStyle/>
          <a:p>
            <a:r>
              <a:rPr lang="en-US" altLang="zh-CN" dirty="0"/>
              <a:t>An insulated-gate bipolar transistor (IGBT) module is studied in this model.</a:t>
            </a:r>
          </a:p>
        </p:txBody>
      </p:sp>
      <p:pic>
        <p:nvPicPr>
          <p:cNvPr id="5" name="内容占位符 9">
            <a:extLst>
              <a:ext uri="{FF2B5EF4-FFF2-40B4-BE49-F238E27FC236}">
                <a16:creationId xmlns:a16="http://schemas.microsoft.com/office/drawing/2014/main" id="{56EA891D-CA07-1756-3350-68D9942D64BA}"/>
              </a:ext>
            </a:extLst>
          </p:cNvPr>
          <p:cNvPicPr>
            <a:picLocks noChangeAspect="1"/>
          </p:cNvPicPr>
          <p:nvPr/>
        </p:nvPicPr>
        <p:blipFill>
          <a:blip r:embed="rId2"/>
          <a:stretch>
            <a:fillRect/>
          </a:stretch>
        </p:blipFill>
        <p:spPr>
          <a:xfrm>
            <a:off x="104323" y="2706362"/>
            <a:ext cx="5858013" cy="3841575"/>
          </a:xfrm>
          <a:prstGeom prst="rect">
            <a:avLst/>
          </a:prstGeom>
          <a:noFill/>
        </p:spPr>
      </p:pic>
      <p:grpSp>
        <p:nvGrpSpPr>
          <p:cNvPr id="8" name="组合 10">
            <a:extLst>
              <a:ext uri="{FF2B5EF4-FFF2-40B4-BE49-F238E27FC236}">
                <a16:creationId xmlns:a16="http://schemas.microsoft.com/office/drawing/2014/main" id="{2771CCA2-B4D3-8185-9681-80491ECAB029}"/>
              </a:ext>
            </a:extLst>
          </p:cNvPr>
          <p:cNvGrpSpPr/>
          <p:nvPr/>
        </p:nvGrpSpPr>
        <p:grpSpPr>
          <a:xfrm>
            <a:off x="5825509" y="3506575"/>
            <a:ext cx="6262169" cy="2241152"/>
            <a:chOff x="4447373" y="2793413"/>
            <a:chExt cx="4696627" cy="1680864"/>
          </a:xfrm>
        </p:grpSpPr>
        <p:pic>
          <p:nvPicPr>
            <p:cNvPr id="9" name="图片 11">
              <a:extLst>
                <a:ext uri="{FF2B5EF4-FFF2-40B4-BE49-F238E27FC236}">
                  <a16:creationId xmlns:a16="http://schemas.microsoft.com/office/drawing/2014/main" id="{D25AB96A-AB45-C1C2-26D8-80F24A665FCC}"/>
                </a:ext>
              </a:extLst>
            </p:cNvPr>
            <p:cNvPicPr>
              <a:picLocks noChangeAspect="1"/>
            </p:cNvPicPr>
            <p:nvPr/>
          </p:nvPicPr>
          <p:blipFill rotWithShape="1">
            <a:blip r:embed="rId3"/>
            <a:srcRect t="28975" r="63482" b="39106"/>
            <a:stretch/>
          </p:blipFill>
          <p:spPr>
            <a:xfrm>
              <a:off x="5000474" y="2793413"/>
              <a:ext cx="2932503" cy="1680864"/>
            </a:xfrm>
            <a:prstGeom prst="rect">
              <a:avLst/>
            </a:prstGeom>
          </p:spPr>
        </p:pic>
        <p:cxnSp>
          <p:nvCxnSpPr>
            <p:cNvPr id="26" name="连接符: 肘形 12">
              <a:extLst>
                <a:ext uri="{FF2B5EF4-FFF2-40B4-BE49-F238E27FC236}">
                  <a16:creationId xmlns:a16="http://schemas.microsoft.com/office/drawing/2014/main" id="{7F17DE1A-D8B2-B32A-8FB1-35978EC3E053}"/>
                </a:ext>
              </a:extLst>
            </p:cNvPr>
            <p:cNvCxnSpPr/>
            <p:nvPr/>
          </p:nvCxnSpPr>
          <p:spPr>
            <a:xfrm rot="10800000" flipV="1">
              <a:off x="4572001" y="3609836"/>
              <a:ext cx="1431817" cy="313687"/>
            </a:xfrm>
            <a:prstGeom prst="bentConnector3">
              <a:avLst/>
            </a:prstGeom>
            <a:ln w="12700">
              <a:solidFill>
                <a:srgbClr val="FFFF00"/>
              </a:solidFill>
            </a:ln>
          </p:spPr>
          <p:style>
            <a:lnRef idx="1">
              <a:schemeClr val="dk1"/>
            </a:lnRef>
            <a:fillRef idx="0">
              <a:schemeClr val="dk1"/>
            </a:fillRef>
            <a:effectRef idx="0">
              <a:schemeClr val="dk1"/>
            </a:effectRef>
            <a:fontRef idx="minor">
              <a:schemeClr val="tx1"/>
            </a:fontRef>
          </p:style>
        </p:cxnSp>
        <p:cxnSp>
          <p:nvCxnSpPr>
            <p:cNvPr id="27" name="连接符: 肘形 13">
              <a:extLst>
                <a:ext uri="{FF2B5EF4-FFF2-40B4-BE49-F238E27FC236}">
                  <a16:creationId xmlns:a16="http://schemas.microsoft.com/office/drawing/2014/main" id="{9B978988-D1AE-691F-20F5-26E7850F43E3}"/>
                </a:ext>
              </a:extLst>
            </p:cNvPr>
            <p:cNvCxnSpPr>
              <a:cxnSpLocks/>
            </p:cNvCxnSpPr>
            <p:nvPr/>
          </p:nvCxnSpPr>
          <p:spPr>
            <a:xfrm rot="10800000">
              <a:off x="4728118" y="3922537"/>
              <a:ext cx="1124044" cy="69600"/>
            </a:xfrm>
            <a:prstGeom prst="bentConnector3">
              <a:avLst/>
            </a:prstGeom>
            <a:ln w="12700">
              <a:solidFill>
                <a:srgbClr val="FFFF00"/>
              </a:solidFill>
            </a:ln>
          </p:spPr>
          <p:style>
            <a:lnRef idx="1">
              <a:schemeClr val="dk1"/>
            </a:lnRef>
            <a:fillRef idx="0">
              <a:schemeClr val="dk1"/>
            </a:fillRef>
            <a:effectRef idx="0">
              <a:schemeClr val="dk1"/>
            </a:effectRef>
            <a:fontRef idx="minor">
              <a:schemeClr val="tx1"/>
            </a:fontRef>
          </p:style>
        </p:cxnSp>
        <p:cxnSp>
          <p:nvCxnSpPr>
            <p:cNvPr id="28" name="连接符: 肘形 14">
              <a:extLst>
                <a:ext uri="{FF2B5EF4-FFF2-40B4-BE49-F238E27FC236}">
                  <a16:creationId xmlns:a16="http://schemas.microsoft.com/office/drawing/2014/main" id="{1B72B6E9-26B1-1720-A736-C37BCC7FDE8B}"/>
                </a:ext>
              </a:extLst>
            </p:cNvPr>
            <p:cNvCxnSpPr>
              <a:cxnSpLocks/>
            </p:cNvCxnSpPr>
            <p:nvPr/>
          </p:nvCxnSpPr>
          <p:spPr>
            <a:xfrm rot="10800000" flipV="1">
              <a:off x="4572000" y="3780059"/>
              <a:ext cx="1431820" cy="142478"/>
            </a:xfrm>
            <a:prstGeom prst="bentConnector3">
              <a:avLst/>
            </a:prstGeom>
            <a:ln w="12700">
              <a:solidFill>
                <a:srgbClr val="FFFF00"/>
              </a:solidFill>
            </a:ln>
          </p:spPr>
          <p:style>
            <a:lnRef idx="1">
              <a:schemeClr val="dk1"/>
            </a:lnRef>
            <a:fillRef idx="0">
              <a:schemeClr val="dk1"/>
            </a:fillRef>
            <a:effectRef idx="0">
              <a:schemeClr val="dk1"/>
            </a:effectRef>
            <a:fontRef idx="minor">
              <a:schemeClr val="tx1"/>
            </a:fontRef>
          </p:style>
        </p:cxnSp>
        <p:sp>
          <p:nvSpPr>
            <p:cNvPr id="29" name="文本框 15">
              <a:extLst>
                <a:ext uri="{FF2B5EF4-FFF2-40B4-BE49-F238E27FC236}">
                  <a16:creationId xmlns:a16="http://schemas.microsoft.com/office/drawing/2014/main" id="{A7392735-0C04-F011-69F6-80B1041495AF}"/>
                </a:ext>
              </a:extLst>
            </p:cNvPr>
            <p:cNvSpPr txBox="1"/>
            <p:nvPr/>
          </p:nvSpPr>
          <p:spPr>
            <a:xfrm>
              <a:off x="4447373" y="3917016"/>
              <a:ext cx="704757" cy="230833"/>
            </a:xfrm>
            <a:prstGeom prst="rect">
              <a:avLst/>
            </a:prstGeom>
            <a:noFill/>
          </p:spPr>
          <p:txBody>
            <a:bodyPr wrap="square" rtlCol="0">
              <a:spAutoFit/>
            </a:bodyPr>
            <a:lstStyle/>
            <a:p>
              <a:r>
                <a:rPr lang="en-US" sz="1400" dirty="0"/>
                <a:t>Copper</a:t>
              </a:r>
            </a:p>
          </p:txBody>
        </p:sp>
        <p:cxnSp>
          <p:nvCxnSpPr>
            <p:cNvPr id="30" name="直接连接符 16">
              <a:extLst>
                <a:ext uri="{FF2B5EF4-FFF2-40B4-BE49-F238E27FC236}">
                  <a16:creationId xmlns:a16="http://schemas.microsoft.com/office/drawing/2014/main" id="{D0D83165-783D-80B3-508C-7036ED05B385}"/>
                </a:ext>
              </a:extLst>
            </p:cNvPr>
            <p:cNvCxnSpPr>
              <a:cxnSpLocks/>
            </p:cNvCxnSpPr>
            <p:nvPr/>
          </p:nvCxnSpPr>
          <p:spPr>
            <a:xfrm flipH="1">
              <a:off x="4571999" y="3541613"/>
              <a:ext cx="1561172" cy="0"/>
            </a:xfrm>
            <a:prstGeom prst="line">
              <a:avLst/>
            </a:prstGeom>
            <a:ln w="12700">
              <a:solidFill>
                <a:srgbClr val="FFFF00"/>
              </a:solidFill>
            </a:ln>
          </p:spPr>
          <p:style>
            <a:lnRef idx="1">
              <a:schemeClr val="dk1"/>
            </a:lnRef>
            <a:fillRef idx="0">
              <a:schemeClr val="dk1"/>
            </a:fillRef>
            <a:effectRef idx="0">
              <a:schemeClr val="dk1"/>
            </a:effectRef>
            <a:fontRef idx="minor">
              <a:schemeClr val="tx1"/>
            </a:fontRef>
          </p:style>
        </p:cxnSp>
        <p:sp>
          <p:nvSpPr>
            <p:cNvPr id="31" name="文本框 17">
              <a:extLst>
                <a:ext uri="{FF2B5EF4-FFF2-40B4-BE49-F238E27FC236}">
                  <a16:creationId xmlns:a16="http://schemas.microsoft.com/office/drawing/2014/main" id="{5BFCFA16-7F4E-D765-28E8-E456DBDC22C8}"/>
                </a:ext>
              </a:extLst>
            </p:cNvPr>
            <p:cNvSpPr txBox="1"/>
            <p:nvPr/>
          </p:nvSpPr>
          <p:spPr>
            <a:xfrm>
              <a:off x="4447373" y="3310208"/>
              <a:ext cx="704757" cy="230833"/>
            </a:xfrm>
            <a:prstGeom prst="rect">
              <a:avLst/>
            </a:prstGeom>
            <a:noFill/>
          </p:spPr>
          <p:txBody>
            <a:bodyPr wrap="square" rtlCol="0">
              <a:spAutoFit/>
            </a:bodyPr>
            <a:lstStyle/>
            <a:p>
              <a:r>
                <a:rPr lang="en-US" sz="1400" dirty="0"/>
                <a:t>Die</a:t>
              </a:r>
            </a:p>
          </p:txBody>
        </p:sp>
        <p:cxnSp>
          <p:nvCxnSpPr>
            <p:cNvPr id="32" name="连接符: 肘形 18">
              <a:extLst>
                <a:ext uri="{FF2B5EF4-FFF2-40B4-BE49-F238E27FC236}">
                  <a16:creationId xmlns:a16="http://schemas.microsoft.com/office/drawing/2014/main" id="{963D1B4D-9E91-00A3-8936-B708D6DB64CD}"/>
                </a:ext>
              </a:extLst>
            </p:cNvPr>
            <p:cNvCxnSpPr>
              <a:cxnSpLocks/>
            </p:cNvCxnSpPr>
            <p:nvPr/>
          </p:nvCxnSpPr>
          <p:spPr>
            <a:xfrm rot="10800000">
              <a:off x="7597516" y="3578544"/>
              <a:ext cx="1315579" cy="352913"/>
            </a:xfrm>
            <a:prstGeom prst="bentConnector3">
              <a:avLst/>
            </a:prstGeom>
            <a:ln w="12700">
              <a:solidFill>
                <a:srgbClr val="FFFF00"/>
              </a:solidFill>
            </a:ln>
          </p:spPr>
          <p:style>
            <a:lnRef idx="1">
              <a:schemeClr val="dk1"/>
            </a:lnRef>
            <a:fillRef idx="0">
              <a:schemeClr val="dk1"/>
            </a:fillRef>
            <a:effectRef idx="0">
              <a:schemeClr val="dk1"/>
            </a:effectRef>
            <a:fontRef idx="minor">
              <a:schemeClr val="tx1"/>
            </a:fontRef>
          </p:style>
        </p:cxnSp>
        <p:cxnSp>
          <p:nvCxnSpPr>
            <p:cNvPr id="33" name="连接符: 肘形 19">
              <a:extLst>
                <a:ext uri="{FF2B5EF4-FFF2-40B4-BE49-F238E27FC236}">
                  <a16:creationId xmlns:a16="http://schemas.microsoft.com/office/drawing/2014/main" id="{F7D6227F-AD54-C67C-623E-38EF6D1BD4CC}"/>
                </a:ext>
              </a:extLst>
            </p:cNvPr>
            <p:cNvCxnSpPr>
              <a:cxnSpLocks/>
            </p:cNvCxnSpPr>
            <p:nvPr/>
          </p:nvCxnSpPr>
          <p:spPr>
            <a:xfrm rot="10800000">
              <a:off x="7932978" y="3801219"/>
              <a:ext cx="641384" cy="130239"/>
            </a:xfrm>
            <a:prstGeom prst="bentConnector3">
              <a:avLst/>
            </a:prstGeom>
            <a:ln w="12700">
              <a:solidFill>
                <a:srgbClr val="FFFF00"/>
              </a:solidFill>
            </a:ln>
          </p:spPr>
          <p:style>
            <a:lnRef idx="1">
              <a:schemeClr val="dk1"/>
            </a:lnRef>
            <a:fillRef idx="0">
              <a:schemeClr val="dk1"/>
            </a:fillRef>
            <a:effectRef idx="0">
              <a:schemeClr val="dk1"/>
            </a:effectRef>
            <a:fontRef idx="minor">
              <a:schemeClr val="tx1"/>
            </a:fontRef>
          </p:style>
        </p:cxnSp>
        <p:sp>
          <p:nvSpPr>
            <p:cNvPr id="34" name="文本框 20">
              <a:extLst>
                <a:ext uri="{FF2B5EF4-FFF2-40B4-BE49-F238E27FC236}">
                  <a16:creationId xmlns:a16="http://schemas.microsoft.com/office/drawing/2014/main" id="{C2E0EB22-23A3-5FE8-4E2B-73B5EDF918EA}"/>
                </a:ext>
              </a:extLst>
            </p:cNvPr>
            <p:cNvSpPr txBox="1"/>
            <p:nvPr/>
          </p:nvSpPr>
          <p:spPr>
            <a:xfrm>
              <a:off x="8439243" y="3695727"/>
              <a:ext cx="704757" cy="230833"/>
            </a:xfrm>
            <a:prstGeom prst="rect">
              <a:avLst/>
            </a:prstGeom>
            <a:noFill/>
          </p:spPr>
          <p:txBody>
            <a:bodyPr wrap="square" rtlCol="0">
              <a:spAutoFit/>
            </a:bodyPr>
            <a:lstStyle/>
            <a:p>
              <a:r>
                <a:rPr lang="en-US" sz="1400" dirty="0"/>
                <a:t>Sn3Ag</a:t>
              </a:r>
            </a:p>
          </p:txBody>
        </p:sp>
        <p:cxnSp>
          <p:nvCxnSpPr>
            <p:cNvPr id="35" name="直接连接符 21">
              <a:extLst>
                <a:ext uri="{FF2B5EF4-FFF2-40B4-BE49-F238E27FC236}">
                  <a16:creationId xmlns:a16="http://schemas.microsoft.com/office/drawing/2014/main" id="{687AA949-80AE-960D-7432-1536232FD544}"/>
                </a:ext>
              </a:extLst>
            </p:cNvPr>
            <p:cNvCxnSpPr>
              <a:cxnSpLocks/>
            </p:cNvCxnSpPr>
            <p:nvPr/>
          </p:nvCxnSpPr>
          <p:spPr>
            <a:xfrm>
              <a:off x="7351923" y="3238314"/>
              <a:ext cx="0" cy="135185"/>
            </a:xfrm>
            <a:prstGeom prst="line">
              <a:avLst/>
            </a:prstGeom>
            <a:ln w="12700">
              <a:solidFill>
                <a:srgbClr val="FFFF00"/>
              </a:solidFill>
            </a:ln>
          </p:spPr>
          <p:style>
            <a:lnRef idx="1">
              <a:schemeClr val="dk1"/>
            </a:lnRef>
            <a:fillRef idx="0">
              <a:schemeClr val="dk1"/>
            </a:fillRef>
            <a:effectRef idx="0">
              <a:schemeClr val="dk1"/>
            </a:effectRef>
            <a:fontRef idx="minor">
              <a:schemeClr val="tx1"/>
            </a:fontRef>
          </p:style>
        </p:cxnSp>
        <p:sp>
          <p:nvSpPr>
            <p:cNvPr id="36" name="文本框 22">
              <a:extLst>
                <a:ext uri="{FF2B5EF4-FFF2-40B4-BE49-F238E27FC236}">
                  <a16:creationId xmlns:a16="http://schemas.microsoft.com/office/drawing/2014/main" id="{5105DDB8-4455-A358-9600-4C7A6EBC4846}"/>
                </a:ext>
              </a:extLst>
            </p:cNvPr>
            <p:cNvSpPr txBox="1"/>
            <p:nvPr/>
          </p:nvSpPr>
          <p:spPr>
            <a:xfrm>
              <a:off x="7110018" y="3039031"/>
              <a:ext cx="822960" cy="230833"/>
            </a:xfrm>
            <a:prstGeom prst="rect">
              <a:avLst/>
            </a:prstGeom>
            <a:noFill/>
          </p:spPr>
          <p:txBody>
            <a:bodyPr wrap="square" rtlCol="0">
              <a:spAutoFit/>
            </a:bodyPr>
            <a:lstStyle/>
            <a:p>
              <a:r>
                <a:rPr lang="en-US" sz="1400" dirty="0"/>
                <a:t>EMC</a:t>
              </a:r>
            </a:p>
          </p:txBody>
        </p:sp>
        <p:cxnSp>
          <p:nvCxnSpPr>
            <p:cNvPr id="37" name="直接连接符 23">
              <a:extLst>
                <a:ext uri="{FF2B5EF4-FFF2-40B4-BE49-F238E27FC236}">
                  <a16:creationId xmlns:a16="http://schemas.microsoft.com/office/drawing/2014/main" id="{96298EAE-E207-98F3-63F9-0E61DD2B4BDA}"/>
                </a:ext>
              </a:extLst>
            </p:cNvPr>
            <p:cNvCxnSpPr>
              <a:cxnSpLocks/>
            </p:cNvCxnSpPr>
            <p:nvPr/>
          </p:nvCxnSpPr>
          <p:spPr>
            <a:xfrm flipV="1">
              <a:off x="7013190" y="3688919"/>
              <a:ext cx="0" cy="489707"/>
            </a:xfrm>
            <a:prstGeom prst="line">
              <a:avLst/>
            </a:prstGeom>
            <a:ln w="12700">
              <a:solidFill>
                <a:srgbClr val="FFFF00"/>
              </a:solidFill>
            </a:ln>
          </p:spPr>
          <p:style>
            <a:lnRef idx="1">
              <a:schemeClr val="dk1"/>
            </a:lnRef>
            <a:fillRef idx="0">
              <a:schemeClr val="dk1"/>
            </a:fillRef>
            <a:effectRef idx="0">
              <a:schemeClr val="dk1"/>
            </a:effectRef>
            <a:fontRef idx="minor">
              <a:schemeClr val="tx1"/>
            </a:fontRef>
          </p:style>
        </p:cxnSp>
        <p:sp>
          <p:nvSpPr>
            <p:cNvPr id="38" name="文本框 24">
              <a:extLst>
                <a:ext uri="{FF2B5EF4-FFF2-40B4-BE49-F238E27FC236}">
                  <a16:creationId xmlns:a16="http://schemas.microsoft.com/office/drawing/2014/main" id="{398525FA-5E17-C719-F3C4-4EE2E45D7602}"/>
                </a:ext>
              </a:extLst>
            </p:cNvPr>
            <p:cNvSpPr txBox="1"/>
            <p:nvPr/>
          </p:nvSpPr>
          <p:spPr>
            <a:xfrm>
              <a:off x="6637857" y="4129105"/>
              <a:ext cx="822960" cy="230833"/>
            </a:xfrm>
            <a:prstGeom prst="rect">
              <a:avLst/>
            </a:prstGeom>
            <a:noFill/>
          </p:spPr>
          <p:txBody>
            <a:bodyPr wrap="square" rtlCol="0">
              <a:spAutoFit/>
            </a:bodyPr>
            <a:lstStyle/>
            <a:p>
              <a:r>
                <a:rPr lang="en-US" sz="1400" dirty="0"/>
                <a:t>C</a:t>
              </a:r>
              <a:r>
                <a:rPr lang="en-US" altLang="zh-CN" sz="1400" dirty="0"/>
                <a:t>eramics</a:t>
              </a:r>
              <a:endParaRPr lang="en-US" sz="1400" dirty="0"/>
            </a:p>
          </p:txBody>
        </p:sp>
      </p:grpSp>
    </p:spTree>
    <p:extLst>
      <p:ext uri="{BB962C8B-B14F-4D97-AF65-F5344CB8AC3E}">
        <p14:creationId xmlns:p14="http://schemas.microsoft.com/office/powerpoint/2010/main" val="253879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a:extLst>
              <a:ext uri="{FF2B5EF4-FFF2-40B4-BE49-F238E27FC236}">
                <a16:creationId xmlns:a16="http://schemas.microsoft.com/office/drawing/2014/main" id="{2F098136-A078-4D09-8808-51A69BE35496}"/>
              </a:ext>
            </a:extLst>
          </p:cNvPr>
          <p:cNvSpPr>
            <a:spLocks noGrp="1"/>
          </p:cNvSpPr>
          <p:nvPr>
            <p:ph type="title"/>
          </p:nvPr>
        </p:nvSpPr>
        <p:spPr>
          <a:xfrm>
            <a:off x="609599" y="1289818"/>
            <a:ext cx="4766269" cy="1066800"/>
          </a:xfrm>
        </p:spPr>
        <p:txBody>
          <a:bodyPr/>
          <a:lstStyle/>
          <a:p>
            <a:r>
              <a:rPr lang="en-US" dirty="0"/>
              <a:t>Physics and Multiphysics</a:t>
            </a:r>
          </a:p>
        </p:txBody>
      </p:sp>
      <mc:AlternateContent xmlns:mc="http://schemas.openxmlformats.org/markup-compatibility/2006" xmlns:a14="http://schemas.microsoft.com/office/drawing/2010/main">
        <mc:Choice Requires="a14">
          <p:sp>
            <p:nvSpPr>
              <p:cNvPr id="7" name="内容占位符 6">
                <a:extLst>
                  <a:ext uri="{FF2B5EF4-FFF2-40B4-BE49-F238E27FC236}">
                    <a16:creationId xmlns:a16="http://schemas.microsoft.com/office/drawing/2014/main" id="{57F05002-F2B7-4941-AF87-0F549922F2A6}"/>
                  </a:ext>
                </a:extLst>
              </p:cNvPr>
              <p:cNvSpPr>
                <a:spLocks noGrp="1"/>
              </p:cNvSpPr>
              <p:nvPr>
                <p:ph sz="half" idx="10"/>
              </p:nvPr>
            </p:nvSpPr>
            <p:spPr>
              <a:xfrm>
                <a:off x="609601" y="2356618"/>
                <a:ext cx="4866751" cy="3606800"/>
              </a:xfrm>
            </p:spPr>
            <p:txBody>
              <a:bodyPr>
                <a:normAutofit/>
              </a:bodyPr>
              <a:lstStyle/>
              <a:p>
                <a:pPr>
                  <a:lnSpc>
                    <a:spcPct val="110000"/>
                  </a:lnSpc>
                </a:pPr>
                <a:r>
                  <a:rPr lang="en-US" altLang="zh-CN" dirty="0"/>
                  <a:t>Physics interfaces</a:t>
                </a:r>
              </a:p>
              <a:p>
                <a:pPr lvl="1">
                  <a:lnSpc>
                    <a:spcPct val="110000"/>
                  </a:lnSpc>
                </a:pPr>
                <a:r>
                  <a:rPr lang="en-US" altLang="zh-CN" i="1" dirty="0"/>
                  <a:t>Solid Mechanics: </a:t>
                </a:r>
                <a:r>
                  <a:rPr lang="en-US" altLang="zh-CN" dirty="0"/>
                  <a:t>Thermal expansion</a:t>
                </a:r>
              </a:p>
              <a:p>
                <a:pPr lvl="1">
                  <a:lnSpc>
                    <a:spcPct val="110000"/>
                  </a:lnSpc>
                </a:pPr>
                <a:r>
                  <a:rPr lang="en-US" altLang="zh-CN" i="1" dirty="0"/>
                  <a:t>Transport in Solids: </a:t>
                </a:r>
                <a:r>
                  <a:rPr lang="en-US" altLang="zh-CN" dirty="0"/>
                  <a:t>Diffusion coefficient is a function of temperature</a:t>
                </a:r>
              </a:p>
              <a:p>
                <a:pPr marL="768310" lvl="2" indent="0">
                  <a:lnSpc>
                    <a:spcPct val="110000"/>
                  </a:lnSpc>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𝐷</m:t>
                      </m:r>
                      <m:d>
                        <m:dPr>
                          <m:ctrlPr>
                            <a:rPr lang="en-US" i="1">
                              <a:latin typeface="Cambria Math" panose="02040503050406030204" pitchFamily="18" charset="0"/>
                            </a:rPr>
                          </m:ctrlPr>
                        </m:dPr>
                        <m:e>
                          <m:r>
                            <a:rPr lang="en-US" i="1">
                              <a:latin typeface="Cambria Math" panose="02040503050406030204" pitchFamily="18" charset="0"/>
                            </a:rPr>
                            <m:t>𝑇</m:t>
                          </m:r>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𝐷</m:t>
                          </m:r>
                        </m:e>
                        <m:sub>
                          <m:r>
                            <a:rPr lang="en-US" i="1">
                              <a:latin typeface="Cambria Math" panose="02040503050406030204" pitchFamily="18" charset="0"/>
                            </a:rPr>
                            <m:t>0</m:t>
                          </m:r>
                        </m:sub>
                      </m:sSub>
                      <m:sSup>
                        <m:sSupPr>
                          <m:ctrlPr>
                            <a:rPr lang="en-US" i="1">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𝑈</m:t>
                              </m:r>
                            </m:num>
                            <m:den>
                              <m:r>
                                <a:rPr lang="en-US" i="1">
                                  <a:latin typeface="Cambria Math" panose="02040503050406030204" pitchFamily="18" charset="0"/>
                                </a:rPr>
                                <m:t>𝑘𝑇</m:t>
                              </m:r>
                            </m:den>
                          </m:f>
                        </m:sup>
                      </m:sSup>
                    </m:oMath>
                  </m:oMathPara>
                </a14:m>
                <a:endParaRPr lang="en-US" altLang="zh-CN" dirty="0"/>
              </a:p>
              <a:p>
                <a:pPr>
                  <a:lnSpc>
                    <a:spcPct val="110000"/>
                  </a:lnSpc>
                </a:pPr>
                <a:r>
                  <a:rPr lang="en-US" altLang="zh-CN" dirty="0"/>
                  <a:t>Multiphysics couplings</a:t>
                </a:r>
              </a:p>
              <a:p>
                <a:pPr lvl="1">
                  <a:lnSpc>
                    <a:spcPct val="110000"/>
                  </a:lnSpc>
                </a:pPr>
                <a:r>
                  <a:rPr lang="en-US" altLang="zh-CN" i="1" dirty="0"/>
                  <a:t>Shrinkage and Swelling: </a:t>
                </a:r>
                <a:r>
                  <a:rPr lang="en-US" altLang="zh-CN" dirty="0"/>
                  <a:t>Hygroscopic volumetric swelling coefficient 0.666 mm</a:t>
                </a:r>
                <a:r>
                  <a:rPr lang="en-US" altLang="zh-CN" baseline="30000" dirty="0"/>
                  <a:t>3</a:t>
                </a:r>
                <a:r>
                  <a:rPr lang="en-US" altLang="zh-CN" dirty="0"/>
                  <a:t>/mg</a:t>
                </a:r>
              </a:p>
            </p:txBody>
          </p:sp>
        </mc:Choice>
        <mc:Fallback xmlns="">
          <p:sp>
            <p:nvSpPr>
              <p:cNvPr id="7" name="内容占位符 6">
                <a:extLst>
                  <a:ext uri="{FF2B5EF4-FFF2-40B4-BE49-F238E27FC236}">
                    <a16:creationId xmlns:a16="http://schemas.microsoft.com/office/drawing/2014/main" id="{57F05002-F2B7-4941-AF87-0F549922F2A6}"/>
                  </a:ext>
                </a:extLst>
              </p:cNvPr>
              <p:cNvSpPr>
                <a:spLocks noGrp="1" noRot="1" noChangeAspect="1" noMove="1" noResize="1" noEditPoints="1" noAdjustHandles="1" noChangeArrowheads="1" noChangeShapeType="1" noTextEdit="1"/>
              </p:cNvSpPr>
              <p:nvPr>
                <p:ph sz="half" idx="10"/>
              </p:nvPr>
            </p:nvSpPr>
            <p:spPr>
              <a:xfrm>
                <a:off x="609601" y="2356618"/>
                <a:ext cx="4866751" cy="3606800"/>
              </a:xfrm>
              <a:blipFill>
                <a:blip r:embed="rId2"/>
                <a:stretch>
                  <a:fillRect l="-2865" t="-702"/>
                </a:stretch>
              </a:blipFill>
            </p:spPr>
            <p:txBody>
              <a:bodyPr/>
              <a:lstStyle/>
              <a:p>
                <a:r>
                  <a:rPr lang="en-US">
                    <a:noFill/>
                  </a:rPr>
                  <a:t> </a:t>
                </a:r>
              </a:p>
            </p:txBody>
          </p:sp>
        </mc:Fallback>
      </mc:AlternateContent>
      <p:pic>
        <p:nvPicPr>
          <p:cNvPr id="11" name="Content Placeholder 10">
            <a:extLst>
              <a:ext uri="{FF2B5EF4-FFF2-40B4-BE49-F238E27FC236}">
                <a16:creationId xmlns:a16="http://schemas.microsoft.com/office/drawing/2014/main" id="{1DE286E7-185B-416B-9F30-28B4C97E7352}"/>
              </a:ext>
            </a:extLst>
          </p:cNvPr>
          <p:cNvPicPr>
            <a:picLocks noGrp="1" noChangeAspect="1"/>
          </p:cNvPicPr>
          <p:nvPr>
            <p:ph sz="quarter" idx="17"/>
          </p:nvPr>
        </p:nvPicPr>
        <p:blipFill>
          <a:blip r:embed="rId3"/>
          <a:stretch>
            <a:fillRect/>
          </a:stretch>
        </p:blipFill>
        <p:spPr>
          <a:xfrm>
            <a:off x="6367245" y="988617"/>
            <a:ext cx="3115110" cy="5668166"/>
          </a:xfrm>
        </p:spPr>
      </p:pic>
    </p:spTree>
    <p:extLst>
      <p:ext uri="{BB962C8B-B14F-4D97-AF65-F5344CB8AC3E}">
        <p14:creationId xmlns:p14="http://schemas.microsoft.com/office/powerpoint/2010/main" val="2096562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C8EF41B-115A-4E87-AE47-AA0A56B2DFB0}"/>
              </a:ext>
            </a:extLst>
          </p:cNvPr>
          <p:cNvSpPr>
            <a:spLocks noGrp="1"/>
          </p:cNvSpPr>
          <p:nvPr>
            <p:ph type="title"/>
          </p:nvPr>
        </p:nvSpPr>
        <p:spPr/>
        <p:txBody>
          <a:bodyPr/>
          <a:lstStyle/>
          <a:p>
            <a:r>
              <a:rPr lang="en-US" dirty="0"/>
              <a:t>Preconditioning Process Steps</a:t>
            </a:r>
          </a:p>
        </p:txBody>
      </p:sp>
      <p:sp>
        <p:nvSpPr>
          <p:cNvPr id="3" name="内容占位符 2">
            <a:extLst>
              <a:ext uri="{FF2B5EF4-FFF2-40B4-BE49-F238E27FC236}">
                <a16:creationId xmlns:a16="http://schemas.microsoft.com/office/drawing/2014/main" id="{BA6840C2-1B03-4BCF-9DBB-A20CBD3C70DE}"/>
              </a:ext>
            </a:extLst>
          </p:cNvPr>
          <p:cNvSpPr>
            <a:spLocks noGrp="1"/>
          </p:cNvSpPr>
          <p:nvPr>
            <p:ph sz="half" idx="10"/>
          </p:nvPr>
        </p:nvSpPr>
        <p:spPr/>
        <p:txBody>
          <a:bodyPr>
            <a:normAutofit/>
          </a:bodyPr>
          <a:lstStyle/>
          <a:p>
            <a:pPr marL="349250" indent="-349250">
              <a:buFont typeface="+mj-lt"/>
              <a:buAutoNum type="arabicPeriod"/>
            </a:pPr>
            <a:r>
              <a:rPr lang="en-US" altLang="zh-CN" dirty="0"/>
              <a:t>Bake </a:t>
            </a:r>
          </a:p>
          <a:p>
            <a:pPr lvl="1"/>
            <a:r>
              <a:rPr lang="en-US" altLang="zh-CN" dirty="0"/>
              <a:t>Removal of moisture in the structure</a:t>
            </a:r>
          </a:p>
          <a:p>
            <a:pPr marL="349250" indent="-349250">
              <a:buFont typeface="+mj-lt"/>
              <a:buAutoNum type="arabicPeriod"/>
            </a:pPr>
            <a:r>
              <a:rPr lang="en-US" altLang="zh-CN" dirty="0"/>
              <a:t>Moisture soak </a:t>
            </a:r>
          </a:p>
          <a:p>
            <a:pPr lvl="1"/>
            <a:r>
              <a:rPr lang="en-US" altLang="zh-CN" dirty="0"/>
              <a:t>Absorption of moisture in the plastic seal</a:t>
            </a:r>
          </a:p>
          <a:p>
            <a:pPr marL="349250" indent="-349250">
              <a:buFont typeface="+mj-lt"/>
              <a:buAutoNum type="arabicPeriod"/>
            </a:pPr>
            <a:r>
              <a:rPr lang="en-US" altLang="zh-CN" dirty="0"/>
              <a:t>Reflow</a:t>
            </a:r>
          </a:p>
          <a:p>
            <a:pPr lvl="1"/>
            <a:r>
              <a:rPr lang="en-US" altLang="zh-CN" dirty="0"/>
              <a:t>Reflow of molten solder</a:t>
            </a:r>
            <a:endParaRPr lang="en-US" dirty="0"/>
          </a:p>
        </p:txBody>
      </p:sp>
      <p:pic>
        <p:nvPicPr>
          <p:cNvPr id="10" name="Content Placeholder 9">
            <a:extLst>
              <a:ext uri="{FF2B5EF4-FFF2-40B4-BE49-F238E27FC236}">
                <a16:creationId xmlns:a16="http://schemas.microsoft.com/office/drawing/2014/main" id="{2A53269B-CD34-4E74-BE4C-E0456835492D}"/>
              </a:ext>
            </a:extLst>
          </p:cNvPr>
          <p:cNvPicPr>
            <a:picLocks noGrp="1" noChangeAspect="1"/>
          </p:cNvPicPr>
          <p:nvPr>
            <p:ph sz="quarter" idx="17"/>
          </p:nvPr>
        </p:nvPicPr>
        <p:blipFill>
          <a:blip r:embed="rId2"/>
          <a:stretch>
            <a:fillRect/>
          </a:stretch>
        </p:blipFill>
        <p:spPr>
          <a:xfrm>
            <a:off x="6352955" y="1141038"/>
            <a:ext cx="3143689" cy="5363323"/>
          </a:xfrm>
        </p:spPr>
      </p:pic>
    </p:spTree>
    <p:extLst>
      <p:ext uri="{BB962C8B-B14F-4D97-AF65-F5344CB8AC3E}">
        <p14:creationId xmlns:p14="http://schemas.microsoft.com/office/powerpoint/2010/main" val="1976390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B551C9-CA9B-428C-AF49-FDB812E4F3EC}"/>
              </a:ext>
            </a:extLst>
          </p:cNvPr>
          <p:cNvSpPr>
            <a:spLocks noGrp="1"/>
          </p:cNvSpPr>
          <p:nvPr>
            <p:ph type="title"/>
          </p:nvPr>
        </p:nvSpPr>
        <p:spPr>
          <a:xfrm>
            <a:off x="609601" y="1092200"/>
            <a:ext cx="5328744" cy="1066800"/>
          </a:xfrm>
        </p:spPr>
        <p:txBody>
          <a:bodyPr/>
          <a:lstStyle/>
          <a:p>
            <a:r>
              <a:rPr lang="en-US" dirty="0"/>
              <a:t>Step 1 – Bake</a:t>
            </a:r>
          </a:p>
        </p:txBody>
      </p:sp>
      <p:sp>
        <p:nvSpPr>
          <p:cNvPr id="6" name="内容占位符 5">
            <a:extLst>
              <a:ext uri="{FF2B5EF4-FFF2-40B4-BE49-F238E27FC236}">
                <a16:creationId xmlns:a16="http://schemas.microsoft.com/office/drawing/2014/main" id="{32D67AF2-3F2E-46BE-BF13-19C3092BE05E}"/>
              </a:ext>
            </a:extLst>
          </p:cNvPr>
          <p:cNvSpPr>
            <a:spLocks noGrp="1"/>
          </p:cNvSpPr>
          <p:nvPr>
            <p:ph sz="half" idx="10"/>
          </p:nvPr>
        </p:nvSpPr>
        <p:spPr>
          <a:xfrm>
            <a:off x="609602" y="2159000"/>
            <a:ext cx="7137678" cy="4216400"/>
          </a:xfrm>
        </p:spPr>
        <p:txBody>
          <a:bodyPr>
            <a:normAutofit/>
          </a:bodyPr>
          <a:lstStyle/>
          <a:p>
            <a:r>
              <a:rPr lang="en-US" altLang="zh-CN" dirty="0"/>
              <a:t>Duration</a:t>
            </a:r>
          </a:p>
          <a:p>
            <a:pPr lvl="1"/>
            <a:r>
              <a:rPr lang="en-US" altLang="zh-CN" dirty="0"/>
              <a:t>24 h</a:t>
            </a:r>
          </a:p>
          <a:p>
            <a:r>
              <a:rPr lang="en-US" altLang="zh-CN" dirty="0"/>
              <a:t>Temperature</a:t>
            </a:r>
          </a:p>
          <a:p>
            <a:pPr lvl="1"/>
            <a:r>
              <a:rPr lang="en-US" altLang="zh-CN" dirty="0"/>
              <a:t>T1 = 125</a:t>
            </a:r>
            <a:r>
              <a:rPr lang="sv-SE" dirty="0"/>
              <a:t>º</a:t>
            </a:r>
            <a:r>
              <a:rPr lang="en-US" altLang="zh-CN" dirty="0"/>
              <a:t>C</a:t>
            </a:r>
            <a:br>
              <a:rPr lang="en-US" altLang="zh-CN" dirty="0"/>
            </a:br>
            <a:r>
              <a:rPr lang="en-US" altLang="zh-CN" i="1" dirty="0">
                <a:solidFill>
                  <a:schemeClr val="bg1">
                    <a:lumMod val="50000"/>
                  </a:schemeClr>
                </a:solidFill>
              </a:rPr>
              <a:t>Reference temperature is 25</a:t>
            </a:r>
            <a:r>
              <a:rPr lang="sv-SE" i="1" dirty="0">
                <a:solidFill>
                  <a:schemeClr val="bg1">
                    <a:lumMod val="50000"/>
                  </a:schemeClr>
                </a:solidFill>
              </a:rPr>
              <a:t>º</a:t>
            </a:r>
            <a:r>
              <a:rPr lang="en-US" altLang="zh-CN" i="1" dirty="0">
                <a:solidFill>
                  <a:schemeClr val="bg1">
                    <a:lumMod val="50000"/>
                  </a:schemeClr>
                </a:solidFill>
              </a:rPr>
              <a:t>C</a:t>
            </a:r>
          </a:p>
          <a:p>
            <a:r>
              <a:rPr lang="en-US" altLang="zh-CN" dirty="0"/>
              <a:t>Moisture conditions</a:t>
            </a:r>
          </a:p>
          <a:p>
            <a:pPr lvl="1"/>
            <a:r>
              <a:rPr lang="en-US" altLang="zh-CN" sz="1733" dirty="0"/>
              <a:t>Initial concentration is 10 mol/m</a:t>
            </a:r>
            <a:r>
              <a:rPr lang="en-US" altLang="zh-CN" sz="1733" baseline="30000" dirty="0"/>
              <a:t>3</a:t>
            </a:r>
            <a:br>
              <a:rPr lang="en-US" altLang="zh-CN" sz="1733" baseline="30000" dirty="0"/>
            </a:br>
            <a:r>
              <a:rPr lang="en-US" altLang="zh-CN" sz="1600" i="1" dirty="0">
                <a:solidFill>
                  <a:schemeClr val="bg1">
                    <a:lumMod val="50000"/>
                  </a:schemeClr>
                </a:solidFill>
              </a:rPr>
              <a:t>Reference concentration for hydroscopic swelling is 10 mol/m</a:t>
            </a:r>
            <a:r>
              <a:rPr lang="en-US" altLang="zh-CN" sz="1600" i="1" baseline="30000" dirty="0">
                <a:solidFill>
                  <a:schemeClr val="bg1">
                    <a:lumMod val="50000"/>
                  </a:schemeClr>
                </a:solidFill>
              </a:rPr>
              <a:t>3</a:t>
            </a:r>
          </a:p>
          <a:p>
            <a:pPr lvl="1"/>
            <a:r>
              <a:rPr lang="en-US" altLang="zh-CN" sz="1733" dirty="0"/>
              <a:t>Concentration at outer boundary of plastic seal is set to 0 mol/m</a:t>
            </a:r>
            <a:r>
              <a:rPr lang="en-US" altLang="zh-CN" sz="1733" baseline="30000" dirty="0"/>
              <a:t>3</a:t>
            </a:r>
            <a:endParaRPr lang="en-US" altLang="zh-CN" sz="1733" dirty="0"/>
          </a:p>
          <a:p>
            <a:pPr lvl="2"/>
            <a:endParaRPr lang="en-US" altLang="zh-CN" dirty="0"/>
          </a:p>
          <a:p>
            <a:pPr lvl="2"/>
            <a:endParaRPr lang="en-US" altLang="zh-CN" dirty="0"/>
          </a:p>
          <a:p>
            <a:endParaRPr lang="en-US" dirty="0"/>
          </a:p>
        </p:txBody>
      </p:sp>
      <p:pic>
        <p:nvPicPr>
          <p:cNvPr id="12" name="内容占位符 4">
            <a:extLst>
              <a:ext uri="{FF2B5EF4-FFF2-40B4-BE49-F238E27FC236}">
                <a16:creationId xmlns:a16="http://schemas.microsoft.com/office/drawing/2014/main" id="{F180F52B-026D-C433-E2A7-CC766D05712F}"/>
              </a:ext>
            </a:extLst>
          </p:cNvPr>
          <p:cNvPicPr>
            <a:picLocks noGrp="1" noChangeAspect="1"/>
          </p:cNvPicPr>
          <p:nvPr>
            <p:ph sz="quarter" idx="11"/>
          </p:nvPr>
        </p:nvPicPr>
        <p:blipFill>
          <a:blip r:embed="rId2"/>
          <a:stretch>
            <a:fillRect/>
          </a:stretch>
        </p:blipFill>
        <p:spPr>
          <a:xfrm>
            <a:off x="8227497" y="475095"/>
            <a:ext cx="3570197" cy="777599"/>
          </a:xfrm>
          <a:prstGeom prst="rect">
            <a:avLst/>
          </a:prstGeom>
        </p:spPr>
      </p:pic>
      <p:pic>
        <p:nvPicPr>
          <p:cNvPr id="13" name="图片 6">
            <a:extLst>
              <a:ext uri="{FF2B5EF4-FFF2-40B4-BE49-F238E27FC236}">
                <a16:creationId xmlns:a16="http://schemas.microsoft.com/office/drawing/2014/main" id="{0D937C0B-F6F7-FC03-D068-F90F40651CB3}"/>
              </a:ext>
            </a:extLst>
          </p:cNvPr>
          <p:cNvPicPr>
            <a:picLocks noChangeAspect="1"/>
          </p:cNvPicPr>
          <p:nvPr/>
        </p:nvPicPr>
        <p:blipFill>
          <a:blip r:embed="rId3"/>
          <a:stretch>
            <a:fillRect/>
          </a:stretch>
        </p:blipFill>
        <p:spPr>
          <a:xfrm>
            <a:off x="8227498" y="1315682"/>
            <a:ext cx="3576111" cy="2628296"/>
          </a:xfrm>
          <a:prstGeom prst="rect">
            <a:avLst/>
          </a:prstGeom>
        </p:spPr>
      </p:pic>
      <p:pic>
        <p:nvPicPr>
          <p:cNvPr id="14" name="图片 7">
            <a:extLst>
              <a:ext uri="{FF2B5EF4-FFF2-40B4-BE49-F238E27FC236}">
                <a16:creationId xmlns:a16="http://schemas.microsoft.com/office/drawing/2014/main" id="{1C2FBEB9-11AF-B16D-0C33-F1E0B6F67853}"/>
              </a:ext>
            </a:extLst>
          </p:cNvPr>
          <p:cNvPicPr>
            <a:picLocks noChangeAspect="1"/>
          </p:cNvPicPr>
          <p:nvPr/>
        </p:nvPicPr>
        <p:blipFill>
          <a:blip r:embed="rId4"/>
          <a:stretch>
            <a:fillRect/>
          </a:stretch>
        </p:blipFill>
        <p:spPr>
          <a:xfrm>
            <a:off x="8245654" y="4006966"/>
            <a:ext cx="3554565" cy="2628296"/>
          </a:xfrm>
          <a:prstGeom prst="rect">
            <a:avLst/>
          </a:prstGeom>
        </p:spPr>
      </p:pic>
    </p:spTree>
    <p:extLst>
      <p:ext uri="{BB962C8B-B14F-4D97-AF65-F5344CB8AC3E}">
        <p14:creationId xmlns:p14="http://schemas.microsoft.com/office/powerpoint/2010/main" val="1183516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B551C9-CA9B-428C-AF49-FDB812E4F3EC}"/>
              </a:ext>
            </a:extLst>
          </p:cNvPr>
          <p:cNvSpPr>
            <a:spLocks noGrp="1"/>
          </p:cNvSpPr>
          <p:nvPr>
            <p:ph type="title"/>
          </p:nvPr>
        </p:nvSpPr>
        <p:spPr>
          <a:xfrm>
            <a:off x="609601" y="1092200"/>
            <a:ext cx="6747640" cy="1066800"/>
          </a:xfrm>
        </p:spPr>
        <p:txBody>
          <a:bodyPr/>
          <a:lstStyle/>
          <a:p>
            <a:r>
              <a:rPr lang="en-US" dirty="0"/>
              <a:t>Step 2 – Moisture soak</a:t>
            </a:r>
          </a:p>
        </p:txBody>
      </p:sp>
      <p:sp>
        <p:nvSpPr>
          <p:cNvPr id="6" name="内容占位符 5">
            <a:extLst>
              <a:ext uri="{FF2B5EF4-FFF2-40B4-BE49-F238E27FC236}">
                <a16:creationId xmlns:a16="http://schemas.microsoft.com/office/drawing/2014/main" id="{32D67AF2-3F2E-46BE-BF13-19C3092BE05E}"/>
              </a:ext>
            </a:extLst>
          </p:cNvPr>
          <p:cNvSpPr>
            <a:spLocks noGrp="1"/>
          </p:cNvSpPr>
          <p:nvPr>
            <p:ph sz="half" idx="10"/>
          </p:nvPr>
        </p:nvSpPr>
        <p:spPr>
          <a:xfrm>
            <a:off x="609601" y="2159000"/>
            <a:ext cx="7851227" cy="4216400"/>
          </a:xfrm>
        </p:spPr>
        <p:txBody>
          <a:bodyPr>
            <a:normAutofit/>
          </a:bodyPr>
          <a:lstStyle/>
          <a:p>
            <a:r>
              <a:rPr lang="en-US" altLang="zh-CN" dirty="0"/>
              <a:t>Duration</a:t>
            </a:r>
          </a:p>
          <a:p>
            <a:pPr lvl="1"/>
            <a:r>
              <a:rPr lang="en-US" altLang="zh-CN" dirty="0"/>
              <a:t>192 h</a:t>
            </a:r>
          </a:p>
          <a:p>
            <a:r>
              <a:rPr lang="en-US" altLang="zh-CN" dirty="0"/>
              <a:t>Temperature</a:t>
            </a:r>
          </a:p>
          <a:p>
            <a:pPr lvl="1"/>
            <a:r>
              <a:rPr lang="en-US" altLang="zh-CN" dirty="0"/>
              <a:t>T = 40</a:t>
            </a:r>
            <a:r>
              <a:rPr lang="sv-SE" dirty="0"/>
              <a:t>º</a:t>
            </a:r>
            <a:r>
              <a:rPr lang="en-US" altLang="zh-CN" dirty="0"/>
              <a:t>C</a:t>
            </a:r>
          </a:p>
          <a:p>
            <a:r>
              <a:rPr lang="en-US" altLang="zh-CN" dirty="0"/>
              <a:t>Moisture conditions</a:t>
            </a:r>
          </a:p>
          <a:p>
            <a:pPr lvl="1"/>
            <a:r>
              <a:rPr lang="en-US" altLang="zh-CN" sz="1733" dirty="0"/>
              <a:t>Initial concentration is 0 mol/m</a:t>
            </a:r>
            <a:r>
              <a:rPr lang="en-US" altLang="zh-CN" sz="1733" baseline="30000" dirty="0"/>
              <a:t>3 </a:t>
            </a:r>
            <a:r>
              <a:rPr lang="en-US" altLang="zh-CN" dirty="0"/>
              <a:t> </a:t>
            </a:r>
          </a:p>
          <a:p>
            <a:pPr lvl="2"/>
            <a:r>
              <a:rPr lang="en-US" altLang="zh-CN" sz="1600" dirty="0"/>
              <a:t>The structure is regarded to be completely dry after baking</a:t>
            </a:r>
          </a:p>
          <a:p>
            <a:pPr lvl="1">
              <a:spcBef>
                <a:spcPts val="900"/>
              </a:spcBef>
            </a:pPr>
            <a:r>
              <a:rPr lang="en-US" altLang="zh-CN" sz="1733" dirty="0"/>
              <a:t>Concentration at outer boundary of plastic seal is kept as 140 mol/m</a:t>
            </a:r>
            <a:r>
              <a:rPr lang="en-US" altLang="zh-CN" sz="1733" baseline="30000" dirty="0"/>
              <a:t>3</a:t>
            </a:r>
          </a:p>
          <a:p>
            <a:pPr lvl="2"/>
            <a:r>
              <a:rPr lang="en-US" altLang="zh-CN" sz="1600" dirty="0"/>
              <a:t>Assuming the moisture is saturated at outer boundary during the step</a:t>
            </a:r>
          </a:p>
          <a:p>
            <a:pPr lvl="2"/>
            <a:r>
              <a:rPr lang="en-US" altLang="zh-CN" sz="1600" dirty="0"/>
              <a:t>The saturation concentration is temperature independent</a:t>
            </a:r>
          </a:p>
          <a:p>
            <a:pPr lvl="2"/>
            <a:endParaRPr lang="en-US" altLang="zh-CN" dirty="0"/>
          </a:p>
          <a:p>
            <a:pPr lvl="2"/>
            <a:endParaRPr lang="en-US" altLang="zh-CN" dirty="0"/>
          </a:p>
          <a:p>
            <a:endParaRPr lang="en-US" dirty="0"/>
          </a:p>
        </p:txBody>
      </p:sp>
      <p:pic>
        <p:nvPicPr>
          <p:cNvPr id="3" name="内容占位符 4">
            <a:extLst>
              <a:ext uri="{FF2B5EF4-FFF2-40B4-BE49-F238E27FC236}">
                <a16:creationId xmlns:a16="http://schemas.microsoft.com/office/drawing/2014/main" id="{25FD263C-2DA8-AD0B-79B4-9F762557B66A}"/>
              </a:ext>
            </a:extLst>
          </p:cNvPr>
          <p:cNvPicPr>
            <a:picLocks noGrp="1" noChangeAspect="1"/>
          </p:cNvPicPr>
          <p:nvPr>
            <p:ph sz="quarter" idx="11"/>
          </p:nvPr>
        </p:nvPicPr>
        <p:blipFill>
          <a:blip r:embed="rId2"/>
          <a:stretch>
            <a:fillRect/>
          </a:stretch>
        </p:blipFill>
        <p:spPr>
          <a:xfrm>
            <a:off x="8227497" y="475095"/>
            <a:ext cx="3570197" cy="777599"/>
          </a:xfrm>
          <a:prstGeom prst="rect">
            <a:avLst/>
          </a:prstGeom>
        </p:spPr>
      </p:pic>
      <p:pic>
        <p:nvPicPr>
          <p:cNvPr id="4" name="图片 6">
            <a:extLst>
              <a:ext uri="{FF2B5EF4-FFF2-40B4-BE49-F238E27FC236}">
                <a16:creationId xmlns:a16="http://schemas.microsoft.com/office/drawing/2014/main" id="{31196528-165B-D43B-6E0D-33460E4BB0B7}"/>
              </a:ext>
            </a:extLst>
          </p:cNvPr>
          <p:cNvPicPr>
            <a:picLocks noChangeAspect="1"/>
          </p:cNvPicPr>
          <p:nvPr/>
        </p:nvPicPr>
        <p:blipFill>
          <a:blip r:embed="rId3"/>
          <a:stretch>
            <a:fillRect/>
          </a:stretch>
        </p:blipFill>
        <p:spPr>
          <a:xfrm>
            <a:off x="8227498" y="1315682"/>
            <a:ext cx="3576111" cy="2628296"/>
          </a:xfrm>
          <a:prstGeom prst="rect">
            <a:avLst/>
          </a:prstGeom>
        </p:spPr>
      </p:pic>
      <p:pic>
        <p:nvPicPr>
          <p:cNvPr id="5" name="图片 7">
            <a:extLst>
              <a:ext uri="{FF2B5EF4-FFF2-40B4-BE49-F238E27FC236}">
                <a16:creationId xmlns:a16="http://schemas.microsoft.com/office/drawing/2014/main" id="{EFAF7987-2FFE-3AC8-29D8-5FA63EBFACF9}"/>
              </a:ext>
            </a:extLst>
          </p:cNvPr>
          <p:cNvPicPr>
            <a:picLocks noChangeAspect="1"/>
          </p:cNvPicPr>
          <p:nvPr/>
        </p:nvPicPr>
        <p:blipFill>
          <a:blip r:embed="rId4"/>
          <a:stretch>
            <a:fillRect/>
          </a:stretch>
        </p:blipFill>
        <p:spPr>
          <a:xfrm>
            <a:off x="8245654" y="4006966"/>
            <a:ext cx="3554565" cy="2628296"/>
          </a:xfrm>
          <a:prstGeom prst="rect">
            <a:avLst/>
          </a:prstGeom>
        </p:spPr>
      </p:pic>
    </p:spTree>
    <p:extLst>
      <p:ext uri="{BB962C8B-B14F-4D97-AF65-F5344CB8AC3E}">
        <p14:creationId xmlns:p14="http://schemas.microsoft.com/office/powerpoint/2010/main" val="1334841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B551C9-CA9B-428C-AF49-FDB812E4F3EC}"/>
              </a:ext>
            </a:extLst>
          </p:cNvPr>
          <p:cNvSpPr>
            <a:spLocks noGrp="1"/>
          </p:cNvSpPr>
          <p:nvPr>
            <p:ph type="title"/>
          </p:nvPr>
        </p:nvSpPr>
        <p:spPr>
          <a:xfrm>
            <a:off x="609601" y="1092200"/>
            <a:ext cx="5633544" cy="1066800"/>
          </a:xfrm>
        </p:spPr>
        <p:txBody>
          <a:bodyPr/>
          <a:lstStyle/>
          <a:p>
            <a:r>
              <a:rPr lang="en-US" dirty="0"/>
              <a:t>Step 3 – Reflow</a:t>
            </a:r>
          </a:p>
        </p:txBody>
      </p:sp>
      <p:sp>
        <p:nvSpPr>
          <p:cNvPr id="6" name="内容占位符 5">
            <a:extLst>
              <a:ext uri="{FF2B5EF4-FFF2-40B4-BE49-F238E27FC236}">
                <a16:creationId xmlns:a16="http://schemas.microsoft.com/office/drawing/2014/main" id="{32D67AF2-3F2E-46BE-BF13-19C3092BE05E}"/>
              </a:ext>
            </a:extLst>
          </p:cNvPr>
          <p:cNvSpPr>
            <a:spLocks noGrp="1"/>
          </p:cNvSpPr>
          <p:nvPr>
            <p:ph sz="half" idx="10"/>
          </p:nvPr>
        </p:nvSpPr>
        <p:spPr>
          <a:xfrm>
            <a:off x="609601" y="2159000"/>
            <a:ext cx="7735613" cy="4216400"/>
          </a:xfrm>
        </p:spPr>
        <p:txBody>
          <a:bodyPr>
            <a:normAutofit/>
          </a:bodyPr>
          <a:lstStyle/>
          <a:p>
            <a:r>
              <a:rPr lang="en-US" altLang="zh-CN" dirty="0"/>
              <a:t>Duration</a:t>
            </a:r>
          </a:p>
          <a:p>
            <a:pPr lvl="1"/>
            <a:r>
              <a:rPr lang="en-US" altLang="zh-CN" dirty="0"/>
              <a:t>21 min (3 cycles)</a:t>
            </a:r>
          </a:p>
          <a:p>
            <a:r>
              <a:rPr lang="en-US" altLang="zh-CN" dirty="0"/>
              <a:t>Temperature</a:t>
            </a:r>
          </a:p>
          <a:p>
            <a:pPr lvl="1"/>
            <a:r>
              <a:rPr lang="en-US" altLang="zh-CN" dirty="0"/>
              <a:t>Temperature variation T3(t) is defined </a:t>
            </a:r>
          </a:p>
          <a:p>
            <a:pPr lvl="2"/>
            <a:r>
              <a:rPr lang="en-US" altLang="zh-CN" dirty="0" err="1"/>
              <a:t>Tmax</a:t>
            </a:r>
            <a:r>
              <a:rPr lang="en-US" altLang="zh-CN" dirty="0"/>
              <a:t> = 260</a:t>
            </a:r>
            <a:r>
              <a:rPr lang="sv-SE" dirty="0"/>
              <a:t>º</a:t>
            </a:r>
            <a:r>
              <a:rPr lang="en-US" altLang="zh-CN" dirty="0"/>
              <a:t>C</a:t>
            </a:r>
          </a:p>
          <a:p>
            <a:pPr lvl="2"/>
            <a:r>
              <a:rPr lang="en-US" altLang="zh-CN" dirty="0"/>
              <a:t>Finally reach room temperature (25</a:t>
            </a:r>
            <a:r>
              <a:rPr lang="sv-SE" dirty="0"/>
              <a:t>º</a:t>
            </a:r>
            <a:r>
              <a:rPr lang="en-US" altLang="zh-CN" dirty="0"/>
              <a:t>C)</a:t>
            </a:r>
          </a:p>
          <a:p>
            <a:r>
              <a:rPr lang="en-US" altLang="zh-CN" dirty="0"/>
              <a:t>Moisture conditions</a:t>
            </a:r>
          </a:p>
          <a:p>
            <a:pPr lvl="1"/>
            <a:r>
              <a:rPr lang="en-US" altLang="zh-CN" sz="1733" dirty="0"/>
              <a:t>Initial concentration is taken from the final result of step 2</a:t>
            </a:r>
            <a:endParaRPr lang="en-US" altLang="zh-CN" sz="1733" baseline="30000" dirty="0"/>
          </a:p>
          <a:p>
            <a:pPr lvl="2"/>
            <a:r>
              <a:rPr lang="en-US" altLang="zh-CN" dirty="0"/>
              <a:t>Reflow test is conducted immediately after moisture soak</a:t>
            </a:r>
          </a:p>
          <a:p>
            <a:pPr lvl="1"/>
            <a:r>
              <a:rPr lang="en-US" altLang="zh-CN" sz="1733" dirty="0"/>
              <a:t>Concentration at outer boundary of plastic seal is set to 0 mol/m</a:t>
            </a:r>
            <a:r>
              <a:rPr lang="en-US" altLang="zh-CN" sz="1733" baseline="30000" dirty="0"/>
              <a:t>3</a:t>
            </a:r>
          </a:p>
          <a:p>
            <a:pPr lvl="2"/>
            <a:endParaRPr lang="en-US" altLang="zh-CN" dirty="0"/>
          </a:p>
          <a:p>
            <a:pPr lvl="2"/>
            <a:endParaRPr lang="en-US" altLang="zh-CN" dirty="0"/>
          </a:p>
          <a:p>
            <a:endParaRPr lang="en-US" dirty="0"/>
          </a:p>
        </p:txBody>
      </p:sp>
      <p:pic>
        <p:nvPicPr>
          <p:cNvPr id="7" name="图片 11">
            <a:extLst>
              <a:ext uri="{FF2B5EF4-FFF2-40B4-BE49-F238E27FC236}">
                <a16:creationId xmlns:a16="http://schemas.microsoft.com/office/drawing/2014/main" id="{923C5DBD-786C-5F95-F847-E6E7174DF17E}"/>
              </a:ext>
            </a:extLst>
          </p:cNvPr>
          <p:cNvPicPr>
            <a:picLocks noChangeAspect="1"/>
          </p:cNvPicPr>
          <p:nvPr/>
        </p:nvPicPr>
        <p:blipFill>
          <a:blip r:embed="rId2"/>
          <a:stretch>
            <a:fillRect/>
          </a:stretch>
        </p:blipFill>
        <p:spPr>
          <a:xfrm>
            <a:off x="8305258" y="3009806"/>
            <a:ext cx="2894131" cy="2192403"/>
          </a:xfrm>
          <a:prstGeom prst="rect">
            <a:avLst/>
          </a:prstGeom>
        </p:spPr>
      </p:pic>
      <p:pic>
        <p:nvPicPr>
          <p:cNvPr id="8" name="内容占位符 8">
            <a:extLst>
              <a:ext uri="{FF2B5EF4-FFF2-40B4-BE49-F238E27FC236}">
                <a16:creationId xmlns:a16="http://schemas.microsoft.com/office/drawing/2014/main" id="{225695D2-5CA7-6333-FF33-2181402316D3}"/>
              </a:ext>
            </a:extLst>
          </p:cNvPr>
          <p:cNvPicPr>
            <a:picLocks noGrp="1" noChangeAspect="1"/>
          </p:cNvPicPr>
          <p:nvPr>
            <p:ph sz="quarter" idx="11"/>
          </p:nvPr>
        </p:nvPicPr>
        <p:blipFill>
          <a:blip r:embed="rId3"/>
          <a:stretch>
            <a:fillRect/>
          </a:stretch>
        </p:blipFill>
        <p:spPr>
          <a:xfrm>
            <a:off x="7922249" y="1265022"/>
            <a:ext cx="3660150" cy="1200049"/>
          </a:xfrm>
          <a:prstGeom prst="rect">
            <a:avLst/>
          </a:prstGeom>
        </p:spPr>
      </p:pic>
    </p:spTree>
    <p:extLst>
      <p:ext uri="{BB962C8B-B14F-4D97-AF65-F5344CB8AC3E}">
        <p14:creationId xmlns:p14="http://schemas.microsoft.com/office/powerpoint/2010/main" val="7899235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776DF75-5C28-4F87-9F2D-E8158606393A}"/>
              </a:ext>
            </a:extLst>
          </p:cNvPr>
          <p:cNvSpPr>
            <a:spLocks noGrp="1"/>
          </p:cNvSpPr>
          <p:nvPr>
            <p:ph type="title"/>
          </p:nvPr>
        </p:nvSpPr>
        <p:spPr/>
        <p:txBody>
          <a:bodyPr/>
          <a:lstStyle/>
          <a:p>
            <a:r>
              <a:rPr lang="en-US" dirty="0"/>
              <a:t>Study</a:t>
            </a:r>
          </a:p>
        </p:txBody>
      </p:sp>
      <p:sp>
        <p:nvSpPr>
          <p:cNvPr id="4" name="内容占位符 3">
            <a:extLst>
              <a:ext uri="{FF2B5EF4-FFF2-40B4-BE49-F238E27FC236}">
                <a16:creationId xmlns:a16="http://schemas.microsoft.com/office/drawing/2014/main" id="{DAAECED1-09E9-43A2-94BA-8450892E63C4}"/>
              </a:ext>
            </a:extLst>
          </p:cNvPr>
          <p:cNvSpPr>
            <a:spLocks noGrp="1"/>
          </p:cNvSpPr>
          <p:nvPr>
            <p:ph sz="half" idx="10"/>
          </p:nvPr>
        </p:nvSpPr>
        <p:spPr>
          <a:xfrm>
            <a:off x="609601" y="2159000"/>
            <a:ext cx="6884275" cy="4216400"/>
          </a:xfrm>
        </p:spPr>
        <p:txBody>
          <a:bodyPr/>
          <a:lstStyle/>
          <a:p>
            <a:pPr marL="0" indent="0">
              <a:buNone/>
            </a:pPr>
            <a:r>
              <a:rPr lang="en-US" dirty="0"/>
              <a:t>For each process step, includes a transient step and a steady step</a:t>
            </a:r>
          </a:p>
          <a:p>
            <a:pPr lvl="1"/>
            <a:r>
              <a:rPr lang="en-US" dirty="0"/>
              <a:t>Transient step for moisture diffusion only</a:t>
            </a:r>
          </a:p>
          <a:p>
            <a:pPr lvl="1"/>
            <a:r>
              <a:rPr lang="en-US" dirty="0"/>
              <a:t>Steady step for structure deformation only: Inherit the concentration results of the transient step by scanning the parameter “t”</a:t>
            </a:r>
          </a:p>
          <a:p>
            <a:pPr lvl="1"/>
            <a:endParaRPr lang="en-US" dirty="0"/>
          </a:p>
        </p:txBody>
      </p:sp>
      <p:pic>
        <p:nvPicPr>
          <p:cNvPr id="7" name="内容占位符 8">
            <a:extLst>
              <a:ext uri="{FF2B5EF4-FFF2-40B4-BE49-F238E27FC236}">
                <a16:creationId xmlns:a16="http://schemas.microsoft.com/office/drawing/2014/main" id="{A9090B3F-A5F5-D076-EEEA-8136F5B74AAE}"/>
              </a:ext>
            </a:extLst>
          </p:cNvPr>
          <p:cNvPicPr>
            <a:picLocks noGrp="1" noChangeAspect="1"/>
          </p:cNvPicPr>
          <p:nvPr>
            <p:ph sz="quarter" idx="11"/>
          </p:nvPr>
        </p:nvPicPr>
        <p:blipFill>
          <a:blip r:embed="rId2"/>
          <a:stretch>
            <a:fillRect/>
          </a:stretch>
        </p:blipFill>
        <p:spPr>
          <a:xfrm>
            <a:off x="8815607" y="971240"/>
            <a:ext cx="2805656" cy="987591"/>
          </a:xfrm>
          <a:prstGeom prst="rect">
            <a:avLst/>
          </a:prstGeom>
        </p:spPr>
      </p:pic>
      <p:pic>
        <p:nvPicPr>
          <p:cNvPr id="8" name="图片 9">
            <a:extLst>
              <a:ext uri="{FF2B5EF4-FFF2-40B4-BE49-F238E27FC236}">
                <a16:creationId xmlns:a16="http://schemas.microsoft.com/office/drawing/2014/main" id="{DABEB607-AD21-E5AF-A31D-4AAF4A952B6A}"/>
              </a:ext>
            </a:extLst>
          </p:cNvPr>
          <p:cNvPicPr>
            <a:picLocks noChangeAspect="1"/>
          </p:cNvPicPr>
          <p:nvPr/>
        </p:nvPicPr>
        <p:blipFill>
          <a:blip r:embed="rId3"/>
          <a:stretch>
            <a:fillRect/>
          </a:stretch>
        </p:blipFill>
        <p:spPr>
          <a:xfrm>
            <a:off x="8815606" y="2311631"/>
            <a:ext cx="2805657" cy="2234738"/>
          </a:xfrm>
          <a:prstGeom prst="rect">
            <a:avLst/>
          </a:prstGeom>
        </p:spPr>
      </p:pic>
      <p:pic>
        <p:nvPicPr>
          <p:cNvPr id="12" name="图片 10">
            <a:extLst>
              <a:ext uri="{FF2B5EF4-FFF2-40B4-BE49-F238E27FC236}">
                <a16:creationId xmlns:a16="http://schemas.microsoft.com/office/drawing/2014/main" id="{9F200277-BEA2-28A7-892A-D422578864CA}"/>
              </a:ext>
            </a:extLst>
          </p:cNvPr>
          <p:cNvPicPr>
            <a:picLocks noChangeAspect="1"/>
          </p:cNvPicPr>
          <p:nvPr/>
        </p:nvPicPr>
        <p:blipFill>
          <a:blip r:embed="rId4"/>
          <a:stretch>
            <a:fillRect/>
          </a:stretch>
        </p:blipFill>
        <p:spPr>
          <a:xfrm>
            <a:off x="8816402" y="5013953"/>
            <a:ext cx="2804861" cy="1128485"/>
          </a:xfrm>
          <a:prstGeom prst="rect">
            <a:avLst/>
          </a:prstGeom>
        </p:spPr>
      </p:pic>
    </p:spTree>
    <p:extLst>
      <p:ext uri="{BB962C8B-B14F-4D97-AF65-F5344CB8AC3E}">
        <p14:creationId xmlns:p14="http://schemas.microsoft.com/office/powerpoint/2010/main" val="1041427360"/>
      </p:ext>
    </p:extLst>
  </p:cSld>
  <p:clrMapOvr>
    <a:masterClrMapping/>
  </p:clrMapOvr>
</p:sld>
</file>

<file path=ppt/theme/theme1.xml><?xml version="1.0" encoding="utf-8"?>
<a:theme xmlns:a="http://schemas.openxmlformats.org/drawingml/2006/main" name="COMSOL_2024Jan">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2024Jan" id="{7EFA612C-05BD-7247-B5A2-1D8CDC61F752}" vid="{C7483E18-412B-DC48-BE36-4A1F939C9F51}"/>
    </a:ext>
  </a:extLst>
</a:theme>
</file>

<file path=docProps/app.xml><?xml version="1.0" encoding="utf-8"?>
<Properties xmlns="http://schemas.openxmlformats.org/officeDocument/2006/extended-properties" xmlns:vt="http://schemas.openxmlformats.org/officeDocument/2006/docPropsVTypes">
  <Template>COMSOL_2024Jan</Template>
  <TotalTime>3411</TotalTime>
  <Words>685</Words>
  <Application>Microsoft Office PowerPoint</Application>
  <PresentationFormat>Widescreen</PresentationFormat>
  <Paragraphs>132</Paragraphs>
  <Slides>21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Cambria Math</vt:lpstr>
      <vt:lpstr>Lato</vt:lpstr>
      <vt:lpstr>Lato Black</vt:lpstr>
      <vt:lpstr>Lato Light</vt:lpstr>
      <vt:lpstr>Wingdings</vt:lpstr>
      <vt:lpstr>COMSOL_2024Jan</vt:lpstr>
      <vt:lpstr>Preconditioning of Surface-Mount Devices (SMDs) for Testing</vt:lpstr>
      <vt:lpstr>Overview</vt:lpstr>
      <vt:lpstr>Geometry</vt:lpstr>
      <vt:lpstr>Physics and Multiphysics</vt:lpstr>
      <vt:lpstr>Preconditioning Process Steps</vt:lpstr>
      <vt:lpstr>Step 1 – Bake</vt:lpstr>
      <vt:lpstr>Step 2 – Moisture soak</vt:lpstr>
      <vt:lpstr>Step 3 – Reflow</vt:lpstr>
      <vt:lpstr>Study</vt:lpstr>
      <vt:lpstr>Mesh</vt:lpstr>
      <vt:lpstr>Materials</vt:lpstr>
      <vt:lpstr>Results, Bake</vt:lpstr>
      <vt:lpstr>Results, Bake</vt:lpstr>
      <vt:lpstr>Results, Bake</vt:lpstr>
      <vt:lpstr>Results, Moisture Soak</vt:lpstr>
      <vt:lpstr>Results, Moisture Soak</vt:lpstr>
      <vt:lpstr>Results, Moisture Soak</vt:lpstr>
      <vt:lpstr>Results, Reflow</vt:lpstr>
      <vt:lpstr>Results, Reflow</vt:lpstr>
      <vt:lpstr>Results, Reflow</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Preconditioning of Surface Mount Devices (SMDs) for Testing</dc:title>
  <dc:creator>Microsoft Office User</dc:creator>
  <cp:lastModifiedBy>Brenda Mullen</cp:lastModifiedBy>
  <cp:revision>25</cp:revision>
  <dcterms:created xsi:type="dcterms:W3CDTF">2024-05-17T20:22:50Z</dcterms:created>
  <dcterms:modified xsi:type="dcterms:W3CDTF">2024-11-14T19:04:18Z</dcterms:modified>
</cp:coreProperties>
</file>