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2" r:id="rId1"/>
  </p:sldMasterIdLst>
  <p:notesMasterIdLst>
    <p:notesMasterId r:id="rId13"/>
  </p:notesMasterIdLst>
  <p:sldIdLst>
    <p:sldId id="292" r:id="rId2"/>
    <p:sldId id="267" r:id="rId3"/>
    <p:sldId id="276" r:id="rId4"/>
    <p:sldId id="270" r:id="rId5"/>
    <p:sldId id="269" r:id="rId6"/>
    <p:sldId id="277" r:id="rId7"/>
    <p:sldId id="278" r:id="rId8"/>
    <p:sldId id="279" r:id="rId9"/>
    <p:sldId id="280" r:id="rId10"/>
    <p:sldId id="281" r:id="rId11"/>
    <p:sldId id="29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B93DD"/>
    <a:srgbClr val="E8E8F8"/>
    <a:srgbClr val="5D68D5"/>
    <a:srgbClr val="FF5D7C"/>
    <a:srgbClr val="FF9FB1"/>
    <a:srgbClr val="FFDDDD"/>
    <a:srgbClr val="E5FFE5"/>
    <a:srgbClr val="BDFF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1" autoAdjust="0"/>
    <p:restoredTop sz="89263" autoAdjust="0"/>
  </p:normalViewPr>
  <p:slideViewPr>
    <p:cSldViewPr snapToGrid="0" showGuides="1">
      <p:cViewPr varScale="1">
        <p:scale>
          <a:sx n="141" d="100"/>
          <a:sy n="141" d="100"/>
        </p:scale>
        <p:origin x="720" y="11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225226-B3DA-4211-A5BD-1F5ADBCBD5A1}" type="datetimeFigureOut">
              <a:rPr lang="sv-SE" smtClean="0"/>
              <a:pPr/>
              <a:t>2024-09-18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A69C25-1C6D-45D3-B2F7-7F1CCF01551E}" type="slidenum">
              <a:rPr lang="en-US" smtClean="0"/>
              <a:pPr/>
              <a:t>‹#›</a:t>
            </a:fld>
            <a:endParaRPr lang="en-US"/>
          </a:p>
        </p:txBody>
      </p:sp>
    </p:spTree>
    <p:extLst>
      <p:ext uri="{BB962C8B-B14F-4D97-AF65-F5344CB8AC3E}">
        <p14:creationId xmlns:p14="http://schemas.microsoft.com/office/powerpoint/2010/main" val="15016399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A69C25-1C6D-45D3-B2F7-7F1CCF01551E}" type="slidenum">
              <a:rPr lang="en-US" smtClean="0"/>
              <a:pPr/>
              <a:t>4</a:t>
            </a:fld>
            <a:endParaRPr lang="en-US"/>
          </a:p>
        </p:txBody>
      </p:sp>
    </p:spTree>
    <p:extLst>
      <p:ext uri="{BB962C8B-B14F-4D97-AF65-F5344CB8AC3E}">
        <p14:creationId xmlns:p14="http://schemas.microsoft.com/office/powerpoint/2010/main" val="992421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A69C25-1C6D-45D3-B2F7-7F1CCF01551E}" type="slidenum">
              <a:rPr lang="en-US" smtClean="0"/>
              <a:pPr/>
              <a:t>7</a:t>
            </a:fld>
            <a:endParaRPr lang="en-US"/>
          </a:p>
        </p:txBody>
      </p:sp>
    </p:spTree>
    <p:extLst>
      <p:ext uri="{BB962C8B-B14F-4D97-AF65-F5344CB8AC3E}">
        <p14:creationId xmlns:p14="http://schemas.microsoft.com/office/powerpoint/2010/main" val="3035890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AA69C25-1C6D-45D3-B2F7-7F1CCF01551E}" type="slidenum">
              <a:rPr lang="en-US" smtClean="0"/>
              <a:pPr/>
              <a:t>8</a:t>
            </a:fld>
            <a:endParaRPr lang="en-US"/>
          </a:p>
        </p:txBody>
      </p:sp>
    </p:spTree>
    <p:extLst>
      <p:ext uri="{BB962C8B-B14F-4D97-AF65-F5344CB8AC3E}">
        <p14:creationId xmlns:p14="http://schemas.microsoft.com/office/powerpoint/2010/main" val="25130410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287996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732848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728637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065895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5726298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190706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4606745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7435575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1975110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131880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035276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3493275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8306106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7293749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127868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177023207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684053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55877773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468403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7447238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1010185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12329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977038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714464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372418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41439874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09600"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09600"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609779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455089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09600"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35405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331157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09601"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09601"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4357243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0960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09601" y="2099493"/>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094830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09600"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1864836"/>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20008"/>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4654"/>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2108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34905393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529060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5836640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886215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825964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7436897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09600"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09600"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09600" y="2099025"/>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041771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7569358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3529032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82121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09600"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38108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51641969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09600"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3887377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09600"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09600"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9589765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985523"/>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59285480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7483914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49397962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2424883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8065466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679386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cSld name="OPTIONAL Content with Picture with Fill">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840318" y="990600"/>
            <a:ext cx="3932767" cy="10668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p:nvPr>
        </p:nvSpPr>
        <p:spPr>
          <a:xfrm>
            <a:off x="5486400" y="279400"/>
            <a:ext cx="6400800" cy="6299200"/>
          </a:xfrm>
          <a:noFill/>
        </p:spPr>
        <p:txBody>
          <a:bodyPr/>
          <a:lstStyle>
            <a:lvl3pPr>
              <a:defRPr/>
            </a:lvl3pPr>
          </a:lstStyle>
          <a:p>
            <a:pPr lvl="0"/>
            <a:r>
              <a:rPr lang="en-US"/>
              <a:t>Edit Master text styles</a:t>
            </a:r>
          </a:p>
          <a:p>
            <a:pPr lvl="1"/>
            <a:r>
              <a:rPr lang="en-US"/>
              <a:t>Second level</a:t>
            </a:r>
          </a:p>
          <a:p>
            <a:pPr lvl="2"/>
            <a:r>
              <a:rPr lang="en-US"/>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840318" y="2057400"/>
            <a:ext cx="3932767" cy="3812117"/>
          </a:xfrm>
          <a:prstGeom prst="rect">
            <a:avLst/>
          </a:prstGeom>
        </p:spPr>
        <p:txBody>
          <a:bodyPr>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981654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0" y="1899374"/>
            <a:ext cx="5287435" cy="447601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899374"/>
            <a:ext cx="5287435" cy="4476010"/>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908774"/>
            <a:ext cx="10744200" cy="990600"/>
          </a:xfrm>
          <a:prstGeom prst="rect">
            <a:avLst/>
          </a:prstGeom>
        </p:spPr>
        <p:txBody>
          <a:bodyPr anchor="ctr">
            <a:normAutofit/>
          </a:bodyPr>
          <a:lstStyle>
            <a:lvl1pPr>
              <a:defRPr sz="3200" b="1">
                <a:solidFill>
                  <a:srgbClr val="1B4D81"/>
                </a:solidFill>
                <a:latin typeface="Lato" panose="020F0502020204030203" pitchFamily="34" charset="0"/>
              </a:defRPr>
            </a:lvl1pPr>
          </a:lstStyle>
          <a:p>
            <a:r>
              <a:rPr lang="en-US" dirty="0"/>
              <a:t>Click to edit Master title style</a:t>
            </a:r>
          </a:p>
        </p:txBody>
      </p:sp>
    </p:spTree>
    <p:extLst>
      <p:ext uri="{BB962C8B-B14F-4D97-AF65-F5344CB8AC3E}">
        <p14:creationId xmlns:p14="http://schemas.microsoft.com/office/powerpoint/2010/main" val="1930770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95479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76284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a:t>
            </a:r>
            <a:r>
              <a:rPr lang="en-US" dirty="0" err="1"/>
              <a:t>depen</a:t>
            </a:r>
            <a:endParaRPr lang="en-US" dirty="0"/>
          </a:p>
        </p:txBody>
      </p:sp>
    </p:spTree>
    <p:extLst>
      <p:ext uri="{BB962C8B-B14F-4D97-AF65-F5344CB8AC3E}">
        <p14:creationId xmlns:p14="http://schemas.microsoft.com/office/powerpoint/2010/main" val="2401947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9930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3.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image" Target="../media/image1.emf"/><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1"/>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2"/>
          <a:stretch>
            <a:fillRect/>
          </a:stretch>
        </p:blipFill>
        <p:spPr>
          <a:xfrm>
            <a:off x="154371" y="298551"/>
            <a:ext cx="1003093" cy="92877"/>
          </a:xfrm>
          <a:prstGeom prst="rect">
            <a:avLst/>
          </a:prstGeom>
        </p:spPr>
      </p:pic>
    </p:spTree>
    <p:extLst>
      <p:ext uri="{BB962C8B-B14F-4D97-AF65-F5344CB8AC3E}">
        <p14:creationId xmlns:p14="http://schemas.microsoft.com/office/powerpoint/2010/main" val="3461330015"/>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 id="2147483763" r:id="rId21"/>
    <p:sldLayoutId id="2147483764" r:id="rId22"/>
    <p:sldLayoutId id="2147483765" r:id="rId23"/>
    <p:sldLayoutId id="2147483766" r:id="rId24"/>
    <p:sldLayoutId id="2147483767" r:id="rId25"/>
    <p:sldLayoutId id="2147483768" r:id="rId26"/>
    <p:sldLayoutId id="2147483769" r:id="rId27"/>
    <p:sldLayoutId id="2147483770" r:id="rId28"/>
    <p:sldLayoutId id="2147483771" r:id="rId29"/>
    <p:sldLayoutId id="2147483772" r:id="rId30"/>
    <p:sldLayoutId id="2147483773" r:id="rId31"/>
    <p:sldLayoutId id="2147483774" r:id="rId32"/>
    <p:sldLayoutId id="2147483775" r:id="rId33"/>
    <p:sldLayoutId id="2147483776" r:id="rId34"/>
    <p:sldLayoutId id="2147483777" r:id="rId35"/>
    <p:sldLayoutId id="2147483778" r:id="rId36"/>
    <p:sldLayoutId id="2147483779" r:id="rId37"/>
    <p:sldLayoutId id="2147483780" r:id="rId38"/>
    <p:sldLayoutId id="2147483781" r:id="rId39"/>
    <p:sldLayoutId id="2147483782" r:id="rId40"/>
    <p:sldLayoutId id="2147483783" r:id="rId41"/>
    <p:sldLayoutId id="2147483784" r:id="rId42"/>
    <p:sldLayoutId id="2147483785" r:id="rId43"/>
    <p:sldLayoutId id="2147483786" r:id="rId44"/>
    <p:sldLayoutId id="2147483787" r:id="rId45"/>
    <p:sldLayoutId id="2147483788" r:id="rId46"/>
    <p:sldLayoutId id="2147483789" r:id="rId47"/>
    <p:sldLayoutId id="2147483790" r:id="rId48"/>
    <p:sldLayoutId id="2147483791" r:id="rId49"/>
    <p:sldLayoutId id="2147483792" r:id="rId50"/>
    <p:sldLayoutId id="2147483793" r:id="rId51"/>
    <p:sldLayoutId id="2147483794" r:id="rId52"/>
    <p:sldLayoutId id="2147483795" r:id="rId53"/>
    <p:sldLayoutId id="2147483796" r:id="rId54"/>
    <p:sldLayoutId id="2147483797" r:id="rId55"/>
    <p:sldLayoutId id="2147483798" r:id="rId56"/>
    <p:sldLayoutId id="2147483799" r:id="rId57"/>
    <p:sldLayoutId id="2147483800" r:id="rId58"/>
    <p:sldLayoutId id="2147483801" r:id="rId59"/>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3"/>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9.xml"/><Relationship Id="rId5" Type="http://schemas.openxmlformats.org/officeDocument/2006/relationships/image" Target="../media/image70.png"/><Relationship Id="rId4" Type="http://schemas.openxmlformats.org/officeDocument/2006/relationships/image" Target="../media/image90.png"/></Relationships>
</file>

<file path=ppt/slides/_rels/slide5.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8.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8.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59.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31850" y="848744"/>
            <a:ext cx="10515600" cy="2852737"/>
          </a:xfrm>
        </p:spPr>
        <p:txBody>
          <a:bodyPr/>
          <a:lstStyle/>
          <a:p>
            <a:r>
              <a:rPr lang="en-US" dirty="0"/>
              <a:t>Membrane Dialysis Model</a:t>
            </a:r>
          </a:p>
        </p:txBody>
      </p:sp>
    </p:spTree>
    <p:extLst>
      <p:ext uri="{BB962C8B-B14F-4D97-AF65-F5344CB8AC3E}">
        <p14:creationId xmlns:p14="http://schemas.microsoft.com/office/powerpoint/2010/main" val="11672286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94AE572-94C8-4B29-89F0-2088FB26CD7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2941" y="1687396"/>
            <a:ext cx="8726118" cy="4848902"/>
          </a:xfrm>
          <a:prstGeom prst="rect">
            <a:avLst/>
          </a:prstGeom>
        </p:spPr>
      </p:pic>
      <p:sp>
        <p:nvSpPr>
          <p:cNvPr id="2" name="Title 1"/>
          <p:cNvSpPr>
            <a:spLocks noGrp="1"/>
          </p:cNvSpPr>
          <p:nvPr>
            <p:ph type="title"/>
          </p:nvPr>
        </p:nvSpPr>
        <p:spPr/>
        <p:txBody>
          <a:bodyPr/>
          <a:lstStyle/>
          <a:p>
            <a:r>
              <a:rPr lang="en-US" dirty="0"/>
              <a:t>Results of Time-Dependent Study</a:t>
            </a:r>
          </a:p>
        </p:txBody>
      </p:sp>
    </p:spTree>
    <p:extLst>
      <p:ext uri="{BB962C8B-B14F-4D97-AF65-F5344CB8AC3E}">
        <p14:creationId xmlns:p14="http://schemas.microsoft.com/office/powerpoint/2010/main" val="27666123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Results of Time-Dependent Study</a:t>
            </a:r>
          </a:p>
        </p:txBody>
      </p:sp>
      <p:pic>
        <p:nvPicPr>
          <p:cNvPr id="5" name="Picture 4">
            <a:extLst>
              <a:ext uri="{FF2B5EF4-FFF2-40B4-BE49-F238E27FC236}">
                <a16:creationId xmlns:a16="http://schemas.microsoft.com/office/drawing/2014/main" id="{769CC77D-9492-4AC8-94AF-7957E24D6E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46487" y="1721275"/>
            <a:ext cx="8726118" cy="4848902"/>
          </a:xfrm>
          <a:prstGeom prst="rect">
            <a:avLst/>
          </a:prstGeom>
        </p:spPr>
      </p:pic>
    </p:spTree>
    <p:extLst>
      <p:ext uri="{BB962C8B-B14F-4D97-AF65-F5344CB8AC3E}">
        <p14:creationId xmlns:p14="http://schemas.microsoft.com/office/powerpoint/2010/main" val="2501614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normAutofit fontScale="90000"/>
          </a:bodyPr>
          <a:lstStyle/>
          <a:p>
            <a:r>
              <a:rPr lang="en-US" noProof="0"/>
              <a:t>Model Representation: Hollow Fiber</a:t>
            </a:r>
            <a:endParaRPr lang="en-US" noProof="0" dirty="0"/>
          </a:p>
        </p:txBody>
      </p:sp>
      <p:sp>
        <p:nvSpPr>
          <p:cNvPr id="5" name="Content Placeholder 4">
            <a:extLst>
              <a:ext uri="{FF2B5EF4-FFF2-40B4-BE49-F238E27FC236}">
                <a16:creationId xmlns:a16="http://schemas.microsoft.com/office/drawing/2014/main" id="{39499F1E-87BB-4A46-B989-26420FA51BF7}"/>
              </a:ext>
            </a:extLst>
          </p:cNvPr>
          <p:cNvSpPr>
            <a:spLocks noGrp="1"/>
          </p:cNvSpPr>
          <p:nvPr>
            <p:ph sz="quarter" idx="11"/>
          </p:nvPr>
        </p:nvSpPr>
        <p:spPr/>
        <p:txBody>
          <a:bodyPr/>
          <a:lstStyle/>
          <a:p>
            <a:pPr marL="0" indent="0">
              <a:buNone/>
            </a:pPr>
            <a:r>
              <a:rPr lang="en-US" dirty="0"/>
              <a:t> </a:t>
            </a:r>
          </a:p>
        </p:txBody>
      </p:sp>
      <p:sp>
        <p:nvSpPr>
          <p:cNvPr id="3075" name="Content Placeholder 2"/>
          <p:cNvSpPr>
            <a:spLocks noGrp="1"/>
          </p:cNvSpPr>
          <p:nvPr>
            <p:ph sz="half" idx="10"/>
          </p:nvPr>
        </p:nvSpPr>
        <p:spPr/>
        <p:txBody>
          <a:bodyPr/>
          <a:lstStyle/>
          <a:p>
            <a:r>
              <a:rPr lang="en-US" noProof="0"/>
              <a:t>The transport of the species is modeled with the Transport of Diluted Species interface </a:t>
            </a:r>
          </a:p>
          <a:p>
            <a:r>
              <a:rPr lang="en-US"/>
              <a:t>Transport occurs through</a:t>
            </a:r>
            <a:r>
              <a:rPr lang="en-US" noProof="0"/>
              <a:t> diffusion and convection</a:t>
            </a:r>
            <a:endParaRPr lang="en-US" noProof="0" dirty="0"/>
          </a:p>
        </p:txBody>
      </p:sp>
      <p:grpSp>
        <p:nvGrpSpPr>
          <p:cNvPr id="6" name="Group 5">
            <a:extLst>
              <a:ext uri="{FF2B5EF4-FFF2-40B4-BE49-F238E27FC236}">
                <a16:creationId xmlns:a16="http://schemas.microsoft.com/office/drawing/2014/main" id="{61B1371A-1968-4D9A-85D1-98B7DA3B2A3F}"/>
              </a:ext>
            </a:extLst>
          </p:cNvPr>
          <p:cNvGrpSpPr/>
          <p:nvPr/>
        </p:nvGrpSpPr>
        <p:grpSpPr>
          <a:xfrm>
            <a:off x="6307015" y="1211563"/>
            <a:ext cx="4431323" cy="3360614"/>
            <a:chOff x="6307015" y="601786"/>
            <a:chExt cx="4431323" cy="3360614"/>
          </a:xfrm>
        </p:grpSpPr>
        <p:sp>
          <p:nvSpPr>
            <p:cNvPr id="4" name="Rectangle 3">
              <a:extLst>
                <a:ext uri="{FF2B5EF4-FFF2-40B4-BE49-F238E27FC236}">
                  <a16:creationId xmlns:a16="http://schemas.microsoft.com/office/drawing/2014/main" id="{500E029B-0E51-4E73-99F6-B1FB4D5BC778}"/>
                </a:ext>
              </a:extLst>
            </p:cNvPr>
            <p:cNvSpPr/>
            <p:nvPr/>
          </p:nvSpPr>
          <p:spPr>
            <a:xfrm>
              <a:off x="6307015" y="601786"/>
              <a:ext cx="4431323" cy="3360614"/>
            </a:xfrm>
            <a:prstGeom prst="rect">
              <a:avLst/>
            </a:prstGeom>
            <a:solidFill>
              <a:schemeClr val="bg1"/>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3" descr="fig11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7245" y="662538"/>
              <a:ext cx="4094013" cy="3227385"/>
            </a:xfrm>
            <a:prstGeom prst="rect">
              <a:avLst/>
            </a:prstGeom>
            <a:noFill/>
            <a:extLst>
              <a:ext uri="{909E8E84-426E-40DD-AFC4-6F175D3DCCD1}">
                <a14:hiddenFill xmlns:a14="http://schemas.microsoft.com/office/drawing/2010/main">
                  <a:solidFill>
                    <a:srgbClr val="FFFFFF"/>
                  </a:solidFill>
                </a14:hiddenFill>
              </a:ext>
            </a:extLst>
          </p:spPr>
        </p:pic>
      </p:grpSp>
      <p:sp>
        <p:nvSpPr>
          <p:cNvPr id="9" name="TextBox 8"/>
          <p:cNvSpPr txBox="1"/>
          <p:nvPr/>
        </p:nvSpPr>
        <p:spPr>
          <a:xfrm>
            <a:off x="6270054" y="4632929"/>
            <a:ext cx="4468283" cy="646331"/>
          </a:xfrm>
          <a:prstGeom prst="rect">
            <a:avLst/>
          </a:prstGeom>
          <a:noFill/>
        </p:spPr>
        <p:txBody>
          <a:bodyPr wrap="square" rtlCol="0">
            <a:spAutoFit/>
          </a:bodyPr>
          <a:lstStyle/>
          <a:p>
            <a:r>
              <a:rPr lang="en-US" sz="1200" i="1" dirty="0">
                <a:solidFill>
                  <a:schemeClr val="accent5"/>
                </a:solidFill>
                <a:cs typeface="Arial" charset="0"/>
              </a:rPr>
              <a:t>Schematic description of a hollow fiber. The discontinuities between the dialysate and permeate with the membrane are described with partition coefficients.</a:t>
            </a:r>
          </a:p>
        </p:txBody>
      </p:sp>
    </p:spTree>
    <p:extLst>
      <p:ext uri="{BB962C8B-B14F-4D97-AF65-F5344CB8AC3E}">
        <p14:creationId xmlns:p14="http://schemas.microsoft.com/office/powerpoint/2010/main" val="1212386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a:t>Example With </a:t>
            </a:r>
            <a:br>
              <a:rPr lang="en-US" dirty="0"/>
            </a:br>
            <a:r>
              <a:rPr lang="en-US" dirty="0"/>
              <a:t>Two Membrane Layers</a:t>
            </a:r>
          </a:p>
        </p:txBody>
      </p:sp>
    </p:spTree>
    <p:extLst>
      <p:ext uri="{BB962C8B-B14F-4D97-AF65-F5344CB8AC3E}">
        <p14:creationId xmlns:p14="http://schemas.microsoft.com/office/powerpoint/2010/main" val="3482242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stretch>
            <a:fillRect/>
          </a:stretch>
        </p:blipFill>
        <p:spPr>
          <a:xfrm>
            <a:off x="7419445" y="1854841"/>
            <a:ext cx="3456475" cy="2677859"/>
          </a:xfrm>
          <a:prstGeom prst="rect">
            <a:avLst/>
          </a:prstGeom>
        </p:spPr>
      </p:pic>
      <p:sp>
        <p:nvSpPr>
          <p:cNvPr id="19" name="Platshållare för innehåll 18"/>
          <p:cNvSpPr>
            <a:spLocks noGrp="1"/>
          </p:cNvSpPr>
          <p:nvPr>
            <p:ph sz="half" idx="1"/>
          </p:nvPr>
        </p:nvSpPr>
        <p:spPr/>
        <p:txBody>
          <a:bodyPr/>
          <a:lstStyle/>
          <a:p>
            <a:r>
              <a:rPr lang="en-US"/>
              <a:t>Diffusion-convection in the channels</a:t>
            </a:r>
          </a:p>
          <a:p>
            <a:r>
              <a:rPr lang="en-US"/>
              <a:t>Diffusion in the two membrane layers with two different diffusivities and with partition coefficients:</a:t>
            </a:r>
          </a:p>
          <a:p>
            <a:endParaRPr lang="en-US"/>
          </a:p>
          <a:p>
            <a:endParaRPr lang="en-US"/>
          </a:p>
          <a:p>
            <a:r>
              <a:rPr lang="en-US"/>
              <a:t>Transport of one diluted solute that enters at the bottom of the left channel</a:t>
            </a:r>
            <a:endParaRPr lang="en-US" dirty="0"/>
          </a:p>
        </p:txBody>
      </p:sp>
      <p:sp>
        <p:nvSpPr>
          <p:cNvPr id="10" name="Content Placeholder 9">
            <a:extLst>
              <a:ext uri="{FF2B5EF4-FFF2-40B4-BE49-F238E27FC236}">
                <a16:creationId xmlns:a16="http://schemas.microsoft.com/office/drawing/2014/main" id="{8C81FBF9-A38E-46E7-AD27-3EB3CF27C19F}"/>
              </a:ext>
            </a:extLst>
          </p:cNvPr>
          <p:cNvSpPr>
            <a:spLocks noGrp="1"/>
          </p:cNvSpPr>
          <p:nvPr>
            <p:ph sz="half" idx="2"/>
          </p:nvPr>
        </p:nvSpPr>
        <p:spPr/>
        <p:txBody>
          <a:bodyPr/>
          <a:lstStyle/>
          <a:p>
            <a:pPr marL="0" indent="0">
              <a:buNone/>
            </a:pPr>
            <a:r>
              <a:rPr lang="en-US" dirty="0"/>
              <a:t> </a:t>
            </a:r>
          </a:p>
        </p:txBody>
      </p:sp>
      <p:sp>
        <p:nvSpPr>
          <p:cNvPr id="2" name="Rubrik 1"/>
          <p:cNvSpPr>
            <a:spLocks noGrp="1"/>
          </p:cNvSpPr>
          <p:nvPr>
            <p:ph type="title"/>
          </p:nvPr>
        </p:nvSpPr>
        <p:spPr/>
        <p:txBody>
          <a:bodyPr/>
          <a:lstStyle/>
          <a:p>
            <a:r>
              <a:rPr lang="en-US"/>
              <a:t>Model Definition</a:t>
            </a:r>
            <a:endParaRPr lang="en-US" dirty="0"/>
          </a:p>
        </p:txBody>
      </p:sp>
      <p:sp>
        <p:nvSpPr>
          <p:cNvPr id="21" name="Höger 20"/>
          <p:cNvSpPr/>
          <p:nvPr/>
        </p:nvSpPr>
        <p:spPr>
          <a:xfrm rot="16200000" flipV="1">
            <a:off x="9041661" y="4304749"/>
            <a:ext cx="152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Höger 23"/>
          <p:cNvSpPr/>
          <p:nvPr/>
        </p:nvSpPr>
        <p:spPr>
          <a:xfrm rot="16200000" flipV="1">
            <a:off x="9298769" y="4304750"/>
            <a:ext cx="152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Höger 24"/>
          <p:cNvSpPr/>
          <p:nvPr/>
        </p:nvSpPr>
        <p:spPr>
          <a:xfrm rot="16200000" flipV="1">
            <a:off x="9041661" y="1884966"/>
            <a:ext cx="152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Höger 25"/>
          <p:cNvSpPr/>
          <p:nvPr/>
        </p:nvSpPr>
        <p:spPr>
          <a:xfrm rot="16200000" flipV="1">
            <a:off x="9298769" y="1884966"/>
            <a:ext cx="152400" cy="1524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Höger 21"/>
          <p:cNvSpPr/>
          <p:nvPr/>
        </p:nvSpPr>
        <p:spPr>
          <a:xfrm>
            <a:off x="9115425" y="3094857"/>
            <a:ext cx="275723" cy="152400"/>
          </a:xfrm>
          <a:prstGeom prst="rightArrow">
            <a:avLst/>
          </a:prstGeom>
          <a:solidFill>
            <a:schemeClr val="tx2">
              <a:lumMod val="20000"/>
              <a:lumOff val="8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8" name="textruta 27"/>
              <p:cNvSpPr txBox="1"/>
              <p:nvPr/>
            </p:nvSpPr>
            <p:spPr>
              <a:xfrm>
                <a:off x="8467625" y="1337505"/>
                <a:ext cx="2544479" cy="381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sv-SE" b="1" i="1" dirty="0" smtClean="0">
                              <a:latin typeface="Cambria Math" panose="02040503050406030204" pitchFamily="18" charset="0"/>
                            </a:rPr>
                          </m:ctrlPr>
                        </m:sSubPr>
                        <m:e>
                          <m:r>
                            <a:rPr lang="sv-SE" i="1" dirty="0">
                              <a:latin typeface="Cambria Math"/>
                              <a:ea typeface="Cambria Math"/>
                            </a:rPr>
                            <m:t>𝛿</m:t>
                          </m:r>
                        </m:e>
                        <m:sub>
                          <m:r>
                            <a:rPr lang="sv-SE" i="1" dirty="0">
                              <a:latin typeface="Cambria Math"/>
                            </a:rPr>
                            <m:t>𝑚</m:t>
                          </m:r>
                          <m:r>
                            <a:rPr lang="sv-SE" i="1" dirty="0">
                              <a:latin typeface="Cambria Math"/>
                            </a:rPr>
                            <m:t>,1</m:t>
                          </m:r>
                        </m:sub>
                      </m:sSub>
                      <m:r>
                        <a:rPr lang="sv-SE" b="1" dirty="0">
                          <a:latin typeface="Cambria Math"/>
                        </a:rPr>
                        <m:t>+</m:t>
                      </m:r>
                      <m:sSub>
                        <m:sSubPr>
                          <m:ctrlPr>
                            <a:rPr lang="sv-SE" b="1" i="1" dirty="0">
                              <a:latin typeface="Cambria Math" panose="02040503050406030204" pitchFamily="18" charset="0"/>
                            </a:rPr>
                          </m:ctrlPr>
                        </m:sSubPr>
                        <m:e>
                          <m:r>
                            <a:rPr lang="sv-SE" i="1" dirty="0">
                              <a:latin typeface="Cambria Math"/>
                              <a:ea typeface="Cambria Math"/>
                            </a:rPr>
                            <m:t>𝛿</m:t>
                          </m:r>
                        </m:e>
                        <m:sub>
                          <m:r>
                            <a:rPr lang="sv-SE" i="1" dirty="0">
                              <a:latin typeface="Cambria Math"/>
                            </a:rPr>
                            <m:t>𝑚</m:t>
                          </m:r>
                          <m:r>
                            <a:rPr lang="sv-SE" i="1" dirty="0">
                              <a:latin typeface="Cambria Math"/>
                            </a:rPr>
                            <m:t>,2 </m:t>
                          </m:r>
                        </m:sub>
                      </m:sSub>
                      <m:r>
                        <a:rPr lang="sv-SE" b="1" i="1" dirty="0">
                          <a:latin typeface="Cambria Math"/>
                        </a:rPr>
                        <m:t>=</m:t>
                      </m:r>
                      <m:r>
                        <a:rPr lang="sv-SE" b="0" i="1" dirty="0" smtClean="0">
                          <a:latin typeface="Cambria Math" panose="02040503050406030204" pitchFamily="18" charset="0"/>
                        </a:rPr>
                        <m:t>0.3 </m:t>
                      </m:r>
                      <m:r>
                        <a:rPr lang="sv-SE" b="0" i="1" dirty="0" smtClean="0">
                          <a:latin typeface="Cambria Math" panose="02040503050406030204" pitchFamily="18" charset="0"/>
                        </a:rPr>
                        <m:t>𝑚𝑚</m:t>
                      </m:r>
                    </m:oMath>
                  </m:oMathPara>
                </a14:m>
                <a:endParaRPr lang="en-US" dirty="0"/>
              </a:p>
            </p:txBody>
          </p:sp>
        </mc:Choice>
        <mc:Fallback xmlns="">
          <p:sp>
            <p:nvSpPr>
              <p:cNvPr id="28" name="textruta 27"/>
              <p:cNvSpPr txBox="1">
                <a:spLocks noRot="1" noChangeAspect="1" noMove="1" noResize="1" noEditPoints="1" noAdjustHandles="1" noChangeArrowheads="1" noChangeShapeType="1" noTextEdit="1"/>
              </p:cNvSpPr>
              <p:nvPr/>
            </p:nvSpPr>
            <p:spPr>
              <a:xfrm>
                <a:off x="8467625" y="1337505"/>
                <a:ext cx="2544479" cy="381515"/>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ruta 28"/>
              <p:cNvSpPr txBox="1"/>
              <p:nvPr/>
            </p:nvSpPr>
            <p:spPr>
              <a:xfrm>
                <a:off x="1318895" y="3413178"/>
                <a:ext cx="2120645" cy="369332"/>
              </a:xfrm>
              <a:prstGeom prst="rect">
                <a:avLst/>
              </a:prstGeom>
              <a:noFill/>
            </p:spPr>
            <p:txBody>
              <a:bodyPr wrap="none" rtlCol="0">
                <a:spAutoFit/>
              </a:bodyPr>
              <a:lstStyle/>
              <a:p>
                <a14:m>
                  <m:oMath xmlns:m="http://schemas.openxmlformats.org/officeDocument/2006/math">
                    <m:sSub>
                      <m:sSubPr>
                        <m:ctrlPr>
                          <a:rPr lang="sv-SE" b="1" i="1" dirty="0" smtClean="0">
                            <a:latin typeface="Cambria Math" panose="02040503050406030204" pitchFamily="18" charset="0"/>
                          </a:rPr>
                        </m:ctrlPr>
                      </m:sSubPr>
                      <m:e>
                        <m:r>
                          <a:rPr lang="sv-SE" i="1" dirty="0">
                            <a:latin typeface="Cambria Math"/>
                          </a:rPr>
                          <m:t>𝐷</m:t>
                        </m:r>
                      </m:e>
                      <m:sub>
                        <m:r>
                          <a:rPr lang="sv-SE" i="1" dirty="0">
                            <a:latin typeface="Cambria Math"/>
                          </a:rPr>
                          <m:t>1</m:t>
                        </m:r>
                      </m:sub>
                    </m:sSub>
                    <m:r>
                      <a:rPr lang="sv-SE" b="1" dirty="0">
                        <a:latin typeface="Cambria Math"/>
                      </a:rPr>
                      <m:t>, </m:t>
                    </m:r>
                    <m:sSub>
                      <m:sSubPr>
                        <m:ctrlPr>
                          <a:rPr lang="sv-SE" b="1" i="1" dirty="0">
                            <a:latin typeface="Cambria Math" panose="02040503050406030204" pitchFamily="18" charset="0"/>
                          </a:rPr>
                        </m:ctrlPr>
                      </m:sSubPr>
                      <m:e>
                        <m:r>
                          <a:rPr lang="sv-SE" i="1" dirty="0">
                            <a:latin typeface="Cambria Math"/>
                          </a:rPr>
                          <m:t>𝐷</m:t>
                        </m:r>
                      </m:e>
                      <m:sub>
                        <m:r>
                          <a:rPr lang="sv-SE" i="1" dirty="0">
                            <a:latin typeface="Cambria Math"/>
                          </a:rPr>
                          <m:t>2 </m:t>
                        </m:r>
                      </m:sub>
                    </m:sSub>
                    <m:r>
                      <a:rPr lang="sv-SE" b="1" i="1" dirty="0" smtClean="0">
                        <a:latin typeface="Cambria Math" panose="02040503050406030204" pitchFamily="18" charset="0"/>
                      </a:rPr>
                      <m:t>;</m:t>
                    </m:r>
                    <m:sSub>
                      <m:sSubPr>
                        <m:ctrlPr>
                          <a:rPr lang="sv-SE" i="1" dirty="0">
                            <a:latin typeface="Cambria Math" panose="02040503050406030204" pitchFamily="18" charset="0"/>
                          </a:rPr>
                        </m:ctrlPr>
                      </m:sSubPr>
                      <m:e>
                        <m:r>
                          <a:rPr lang="sv-SE" i="1" dirty="0">
                            <a:latin typeface="Cambria Math" panose="02040503050406030204" pitchFamily="18" charset="0"/>
                          </a:rPr>
                          <m:t>𝐾</m:t>
                        </m:r>
                      </m:e>
                      <m:sub>
                        <m:r>
                          <a:rPr lang="sv-SE" i="1" dirty="0">
                            <a:latin typeface="Cambria Math" panose="02040503050406030204" pitchFamily="18" charset="0"/>
                          </a:rPr>
                          <m:t>𝑠</m:t>
                        </m:r>
                        <m:r>
                          <a:rPr lang="sv-SE" i="1" dirty="0">
                            <a:latin typeface="Cambria Math" panose="02040503050406030204" pitchFamily="18" charset="0"/>
                          </a:rPr>
                          <m:t>1</m:t>
                        </m:r>
                      </m:sub>
                    </m:sSub>
                  </m:oMath>
                </a14:m>
                <a:r>
                  <a:rPr lang="en-US" b="1" dirty="0"/>
                  <a:t>, </a:t>
                </a:r>
                <a14:m>
                  <m:oMath xmlns:m="http://schemas.openxmlformats.org/officeDocument/2006/math">
                    <m:sSub>
                      <m:sSubPr>
                        <m:ctrlPr>
                          <a:rPr lang="sv-SE" i="1" dirty="0">
                            <a:latin typeface="Cambria Math" panose="02040503050406030204" pitchFamily="18" charset="0"/>
                          </a:rPr>
                        </m:ctrlPr>
                      </m:sSubPr>
                      <m:e>
                        <m:r>
                          <a:rPr lang="sv-SE" i="1" dirty="0">
                            <a:latin typeface="Cambria Math" panose="02040503050406030204" pitchFamily="18" charset="0"/>
                          </a:rPr>
                          <m:t>𝐾</m:t>
                        </m:r>
                      </m:e>
                      <m:sub>
                        <m:r>
                          <a:rPr lang="sv-SE" i="1" dirty="0">
                            <a:latin typeface="Cambria Math" panose="02040503050406030204" pitchFamily="18" charset="0"/>
                          </a:rPr>
                          <m:t>𝑠</m:t>
                        </m:r>
                        <m:r>
                          <a:rPr lang="sv-SE" b="0" i="1" dirty="0" smtClean="0">
                            <a:latin typeface="Cambria Math" panose="02040503050406030204" pitchFamily="18" charset="0"/>
                          </a:rPr>
                          <m:t>2</m:t>
                        </m:r>
                      </m:sub>
                    </m:sSub>
                    <m:r>
                      <a:rPr lang="sv-SE" b="0" i="1" dirty="0" smtClean="0">
                        <a:latin typeface="Cambria Math" panose="02040503050406030204" pitchFamily="18" charset="0"/>
                      </a:rPr>
                      <m:t>,</m:t>
                    </m:r>
                    <m:sSub>
                      <m:sSubPr>
                        <m:ctrlPr>
                          <a:rPr lang="sv-SE" i="1" dirty="0">
                            <a:latin typeface="Cambria Math" panose="02040503050406030204" pitchFamily="18" charset="0"/>
                          </a:rPr>
                        </m:ctrlPr>
                      </m:sSubPr>
                      <m:e>
                        <m:r>
                          <a:rPr lang="sv-SE" i="1" dirty="0">
                            <a:latin typeface="Cambria Math" panose="02040503050406030204" pitchFamily="18" charset="0"/>
                          </a:rPr>
                          <m:t>𝐾</m:t>
                        </m:r>
                      </m:e>
                      <m:sub>
                        <m:r>
                          <a:rPr lang="sv-SE" b="0" i="1" dirty="0" smtClean="0">
                            <a:latin typeface="Cambria Math" panose="02040503050406030204" pitchFamily="18" charset="0"/>
                          </a:rPr>
                          <m:t>12</m:t>
                        </m:r>
                      </m:sub>
                    </m:sSub>
                  </m:oMath>
                </a14:m>
                <a:endParaRPr lang="en-US" b="1" dirty="0"/>
              </a:p>
            </p:txBody>
          </p:sp>
        </mc:Choice>
        <mc:Fallback xmlns="">
          <p:sp>
            <p:nvSpPr>
              <p:cNvPr id="29" name="textruta 28"/>
              <p:cNvSpPr txBox="1">
                <a:spLocks noRot="1" noChangeAspect="1" noMove="1" noResize="1" noEditPoints="1" noAdjustHandles="1" noChangeArrowheads="1" noChangeShapeType="1" noTextEdit="1"/>
              </p:cNvSpPr>
              <p:nvPr/>
            </p:nvSpPr>
            <p:spPr>
              <a:xfrm>
                <a:off x="1318895" y="3413178"/>
                <a:ext cx="2120645" cy="369332"/>
              </a:xfrm>
              <a:prstGeom prst="rect">
                <a:avLst/>
              </a:prstGeom>
              <a:blipFill>
                <a:blip r:embed="rId5"/>
                <a:stretch>
                  <a:fillRect t="-8333" b="-28333"/>
                </a:stretch>
              </a:blipFill>
            </p:spPr>
            <p:txBody>
              <a:bodyPr/>
              <a:lstStyle/>
              <a:p>
                <a:r>
                  <a:rPr lang="en-US">
                    <a:noFill/>
                  </a:rPr>
                  <a:t> </a:t>
                </a:r>
              </a:p>
            </p:txBody>
          </p:sp>
        </mc:Fallback>
      </mc:AlternateContent>
      <p:sp>
        <p:nvSpPr>
          <p:cNvPr id="4" name="TextBox 3"/>
          <p:cNvSpPr txBox="1"/>
          <p:nvPr/>
        </p:nvSpPr>
        <p:spPr>
          <a:xfrm>
            <a:off x="7643288" y="3220983"/>
            <a:ext cx="1069332" cy="369332"/>
          </a:xfrm>
          <a:prstGeom prst="rect">
            <a:avLst/>
          </a:prstGeom>
          <a:noFill/>
        </p:spPr>
        <p:txBody>
          <a:bodyPr wrap="none" rtlCol="0">
            <a:spAutoFit/>
          </a:bodyPr>
          <a:lstStyle/>
          <a:p>
            <a:r>
              <a:rPr lang="en-US" dirty="0"/>
              <a:t>Dialysate</a:t>
            </a:r>
          </a:p>
        </p:txBody>
      </p:sp>
      <p:sp>
        <p:nvSpPr>
          <p:cNvPr id="27" name="TextBox 26"/>
          <p:cNvSpPr txBox="1"/>
          <p:nvPr/>
        </p:nvSpPr>
        <p:spPr>
          <a:xfrm>
            <a:off x="9741945" y="3220983"/>
            <a:ext cx="1117998" cy="369332"/>
          </a:xfrm>
          <a:prstGeom prst="rect">
            <a:avLst/>
          </a:prstGeom>
          <a:noFill/>
        </p:spPr>
        <p:txBody>
          <a:bodyPr wrap="none" rtlCol="0">
            <a:spAutoFit/>
          </a:bodyPr>
          <a:lstStyle/>
          <a:p>
            <a:r>
              <a:rPr lang="en-US" dirty="0"/>
              <a:t>Permeate</a:t>
            </a:r>
          </a:p>
        </p:txBody>
      </p:sp>
      <p:cxnSp>
        <p:nvCxnSpPr>
          <p:cNvPr id="8" name="Straight Connector 7"/>
          <p:cNvCxnSpPr>
            <a:stCxn id="4" idx="3"/>
          </p:cNvCxnSpPr>
          <p:nvPr/>
        </p:nvCxnSpPr>
        <p:spPr>
          <a:xfrm>
            <a:off x="8712620" y="3405649"/>
            <a:ext cx="4028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27" idx="1"/>
          </p:cNvCxnSpPr>
          <p:nvPr/>
        </p:nvCxnSpPr>
        <p:spPr>
          <a:xfrm flipH="1">
            <a:off x="9365144" y="3405649"/>
            <a:ext cx="376801"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786048" y="5064260"/>
            <a:ext cx="1418978" cy="369332"/>
          </a:xfrm>
          <a:prstGeom prst="rect">
            <a:avLst/>
          </a:prstGeom>
          <a:noFill/>
        </p:spPr>
        <p:txBody>
          <a:bodyPr wrap="none" rtlCol="0">
            <a:spAutoFit/>
          </a:bodyPr>
          <a:lstStyle/>
          <a:p>
            <a:r>
              <a:rPr lang="en-US" dirty="0"/>
              <a:t>Membrane 1</a:t>
            </a:r>
          </a:p>
        </p:txBody>
      </p:sp>
      <p:sp>
        <p:nvSpPr>
          <p:cNvPr id="32" name="TextBox 31"/>
          <p:cNvSpPr txBox="1"/>
          <p:nvPr/>
        </p:nvSpPr>
        <p:spPr>
          <a:xfrm>
            <a:off x="9593126" y="5064260"/>
            <a:ext cx="1454244" cy="369332"/>
          </a:xfrm>
          <a:prstGeom prst="rect">
            <a:avLst/>
          </a:prstGeom>
          <a:noFill/>
        </p:spPr>
        <p:txBody>
          <a:bodyPr wrap="none" rtlCol="0">
            <a:spAutoFit/>
          </a:bodyPr>
          <a:lstStyle/>
          <a:p>
            <a:r>
              <a:rPr lang="en-US" dirty="0"/>
              <a:t>Membrane 2</a:t>
            </a:r>
          </a:p>
        </p:txBody>
      </p:sp>
      <p:cxnSp>
        <p:nvCxnSpPr>
          <p:cNvPr id="31" name="Elbow Connector 30"/>
          <p:cNvCxnSpPr>
            <a:stCxn id="23" idx="0"/>
          </p:cNvCxnSpPr>
          <p:nvPr/>
        </p:nvCxnSpPr>
        <p:spPr>
          <a:xfrm rot="5400000" flipH="1" flipV="1">
            <a:off x="8470525" y="4329760"/>
            <a:ext cx="759512" cy="709489"/>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32" idx="0"/>
          </p:cNvCxnSpPr>
          <p:nvPr/>
        </p:nvCxnSpPr>
        <p:spPr>
          <a:xfrm rot="16200000" flipV="1">
            <a:off x="9414407" y="4158419"/>
            <a:ext cx="763346" cy="1048336"/>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8038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9" name="Content Placeholder 8"/>
              <p:cNvSpPr>
                <a:spLocks noGrp="1"/>
              </p:cNvSpPr>
              <p:nvPr>
                <p:ph sz="half" idx="1"/>
              </p:nvPr>
            </p:nvSpPr>
            <p:spPr/>
            <p:txBody>
              <a:bodyPr>
                <a:normAutofit/>
              </a:bodyPr>
              <a:lstStyle/>
              <a:p>
                <a:r>
                  <a:rPr lang="en-US" dirty="0">
                    <a:latin typeface="+mn-lt"/>
                  </a:rPr>
                  <a:t>Partition coefficient </a:t>
                </a:r>
                <a:r>
                  <a:rPr lang="en-US" i="1" dirty="0">
                    <a:latin typeface="Cambria Math" panose="02040503050406030204" pitchFamily="18" charset="0"/>
                    <a:ea typeface="Cambria Math" panose="02040503050406030204" pitchFamily="18" charset="0"/>
                  </a:rPr>
                  <a:t>K</a:t>
                </a:r>
                <a:r>
                  <a:rPr lang="en-US" dirty="0">
                    <a:latin typeface="+mn-lt"/>
                  </a:rPr>
                  <a:t> governs the phase equilibrium:</a:t>
                </a:r>
                <a:br>
                  <a:rPr lang="en-US" dirty="0">
                    <a:latin typeface="+mn-lt"/>
                  </a:rPr>
                </a:br>
                <a14:m>
                  <m:oMath xmlns:m="http://schemas.openxmlformats.org/officeDocument/2006/math">
                    <m:sSub>
                      <m:sSubPr>
                        <m:ctrlPr>
                          <a:rPr lang="sv-SE" i="1">
                            <a:latin typeface="Cambria Math" panose="02040503050406030204" pitchFamily="18" charset="0"/>
                          </a:rPr>
                        </m:ctrlPr>
                      </m:sSubPr>
                      <m:e>
                        <m:r>
                          <a:rPr lang="sv-SE" i="1">
                            <a:latin typeface="Cambria Math"/>
                          </a:rPr>
                          <m:t>𝑐</m:t>
                        </m:r>
                      </m:e>
                      <m:sub>
                        <m:r>
                          <a:rPr lang="sv-SE" i="1">
                            <a:latin typeface="Cambria Math"/>
                          </a:rPr>
                          <m:t>2</m:t>
                        </m:r>
                      </m:sub>
                    </m:sSub>
                    <m:r>
                      <a:rPr lang="sv-SE" i="1">
                        <a:latin typeface="Cambria Math"/>
                      </a:rPr>
                      <m:t>=</m:t>
                    </m:r>
                    <m:r>
                      <a:rPr lang="sv-SE" i="1">
                        <a:latin typeface="Cambria Math"/>
                      </a:rPr>
                      <m:t>𝐾</m:t>
                    </m:r>
                    <m:sSub>
                      <m:sSubPr>
                        <m:ctrlPr>
                          <a:rPr lang="sv-SE" i="1">
                            <a:latin typeface="Cambria Math" panose="02040503050406030204" pitchFamily="18" charset="0"/>
                          </a:rPr>
                        </m:ctrlPr>
                      </m:sSubPr>
                      <m:e>
                        <m:r>
                          <a:rPr lang="sv-SE" i="1">
                            <a:latin typeface="Cambria Math"/>
                          </a:rPr>
                          <m:t>𝑐</m:t>
                        </m:r>
                      </m:e>
                      <m:sub>
                        <m:r>
                          <a:rPr lang="sv-SE" i="1">
                            <a:latin typeface="Cambria Math"/>
                          </a:rPr>
                          <m:t>1</m:t>
                        </m:r>
                      </m:sub>
                    </m:sSub>
                  </m:oMath>
                </a14:m>
                <a:endParaRPr lang="en-US" dirty="0"/>
              </a:p>
              <a:p>
                <a:r>
                  <a:rPr lang="en-US" dirty="0"/>
                  <a:t>The boundary condition on the “other side” is:</a:t>
                </a:r>
                <a:endParaRPr lang="sv-SE" b="1" i="1" dirty="0">
                  <a:latin typeface="Cambria Math" panose="02040503050406030204" pitchFamily="18" charset="0"/>
                </a:endParaRPr>
              </a:p>
              <a:p>
                <a:pPr marL="457200" lvl="1" indent="0">
                  <a:buNone/>
                </a:pPr>
                <a14:m>
                  <m:oMathPara xmlns:m="http://schemas.openxmlformats.org/officeDocument/2006/math">
                    <m:oMathParaPr>
                      <m:jc m:val="centerGroup"/>
                    </m:oMathParaPr>
                    <m:oMath xmlns:m="http://schemas.openxmlformats.org/officeDocument/2006/math">
                      <m:sSub>
                        <m:sSubPr>
                          <m:ctrlPr>
                            <a:rPr lang="sv-SE" b="1" i="1">
                              <a:latin typeface="Cambria Math" panose="02040503050406030204" pitchFamily="18" charset="0"/>
                            </a:rPr>
                          </m:ctrlPr>
                        </m:sSubPr>
                        <m:e>
                          <m:r>
                            <a:rPr lang="sv-SE" b="1">
                              <a:latin typeface="Cambria Math"/>
                            </a:rPr>
                            <m:t>𝐍</m:t>
                          </m:r>
                        </m:e>
                        <m:sub>
                          <m:r>
                            <a:rPr lang="sv-SE" b="0" i="1" smtClean="0">
                              <a:latin typeface="Cambria Math" panose="02040503050406030204" pitchFamily="18" charset="0"/>
                            </a:rPr>
                            <m:t>1</m:t>
                          </m:r>
                        </m:sub>
                      </m:sSub>
                      <m:r>
                        <a:rPr lang="sv-SE" b="1" i="1">
                          <a:latin typeface="Cambria Math"/>
                          <a:ea typeface="Cambria Math"/>
                        </a:rPr>
                        <m:t>∙</m:t>
                      </m:r>
                      <m:sSub>
                        <m:sSubPr>
                          <m:ctrlPr>
                            <a:rPr lang="sv-SE" b="1" i="1" smtClean="0">
                              <a:latin typeface="Cambria Math" panose="02040503050406030204" pitchFamily="18" charset="0"/>
                              <a:ea typeface="Cambria Math"/>
                            </a:rPr>
                          </m:ctrlPr>
                        </m:sSubPr>
                        <m:e>
                          <m:r>
                            <a:rPr lang="sv-SE" b="1" i="1" smtClean="0">
                              <a:latin typeface="Cambria Math" panose="02040503050406030204" pitchFamily="18" charset="0"/>
                              <a:ea typeface="Cambria Math"/>
                            </a:rPr>
                            <m:t>𝒏</m:t>
                          </m:r>
                        </m:e>
                        <m:sub>
                          <m:r>
                            <a:rPr lang="sv-SE" b="0" i="1" smtClean="0">
                              <a:latin typeface="Cambria Math" panose="02040503050406030204" pitchFamily="18" charset="0"/>
                              <a:ea typeface="Cambria Math"/>
                            </a:rPr>
                            <m:t>𝑑</m:t>
                          </m:r>
                        </m:sub>
                      </m:sSub>
                      <m:r>
                        <a:rPr lang="sv-SE" b="1" i="0" smtClean="0">
                          <a:latin typeface="Cambria Math" panose="02040503050406030204" pitchFamily="18" charset="0"/>
                          <a:ea typeface="Cambria Math"/>
                        </a:rPr>
                        <m:t>=−</m:t>
                      </m:r>
                      <m:sSub>
                        <m:sSubPr>
                          <m:ctrlPr>
                            <a:rPr lang="sv-SE" b="1" i="1">
                              <a:latin typeface="Cambria Math" panose="02040503050406030204" pitchFamily="18" charset="0"/>
                            </a:rPr>
                          </m:ctrlPr>
                        </m:sSubPr>
                        <m:e>
                          <m:r>
                            <a:rPr lang="sv-SE" b="1">
                              <a:latin typeface="Cambria Math"/>
                            </a:rPr>
                            <m:t>𝐍</m:t>
                          </m:r>
                        </m:e>
                        <m:sub>
                          <m:r>
                            <a:rPr lang="sv-SE" b="0" i="1" smtClean="0">
                              <a:latin typeface="Cambria Math" panose="02040503050406030204" pitchFamily="18" charset="0"/>
                            </a:rPr>
                            <m:t>2</m:t>
                          </m:r>
                        </m:sub>
                      </m:sSub>
                      <m:r>
                        <a:rPr lang="sv-SE" b="1" i="1">
                          <a:latin typeface="Cambria Math"/>
                          <a:ea typeface="Cambria Math"/>
                        </a:rPr>
                        <m:t>∙</m:t>
                      </m:r>
                      <m:sSub>
                        <m:sSubPr>
                          <m:ctrlPr>
                            <a:rPr lang="sv-SE" b="1" i="1">
                              <a:latin typeface="Cambria Math" panose="02040503050406030204" pitchFamily="18" charset="0"/>
                              <a:ea typeface="Cambria Math"/>
                            </a:rPr>
                          </m:ctrlPr>
                        </m:sSubPr>
                        <m:e>
                          <m:r>
                            <a:rPr lang="sv-SE" b="1" i="1">
                              <a:latin typeface="Cambria Math" panose="02040503050406030204" pitchFamily="18" charset="0"/>
                              <a:ea typeface="Cambria Math"/>
                            </a:rPr>
                            <m:t>𝒏</m:t>
                          </m:r>
                        </m:e>
                        <m:sub>
                          <m:r>
                            <a:rPr lang="sv-SE" b="0" i="1" smtClean="0">
                              <a:latin typeface="Cambria Math" panose="02040503050406030204" pitchFamily="18" charset="0"/>
                              <a:ea typeface="Cambria Math"/>
                            </a:rPr>
                            <m:t>𝑚</m:t>
                          </m:r>
                        </m:sub>
                      </m:sSub>
                    </m:oMath>
                  </m:oMathPara>
                </a14:m>
                <a:endParaRPr lang="en-US" dirty="0"/>
              </a:p>
              <a:p>
                <a:r>
                  <a:rPr lang="en-US" dirty="0"/>
                  <a:t>Analogous for membrane-membrane boundaries when two layers are used</a:t>
                </a:r>
              </a:p>
            </p:txBody>
          </p:sp>
        </mc:Choice>
        <mc:Fallback xmlns="">
          <p:sp>
            <p:nvSpPr>
              <p:cNvPr id="9" name="Content Placeholder 8"/>
              <p:cNvSpPr>
                <a:spLocks noGrp="1" noRot="1" noChangeAspect="1" noMove="1" noResize="1" noEditPoints="1" noAdjustHandles="1" noChangeArrowheads="1" noChangeShapeType="1" noTextEdit="1"/>
              </p:cNvSpPr>
              <p:nvPr>
                <p:ph sz="half" idx="1"/>
              </p:nvPr>
            </p:nvSpPr>
            <p:spPr>
              <a:blipFill>
                <a:blip r:embed="rId2"/>
                <a:stretch>
                  <a:fillRect l="-1153" t="-853" r="-2076"/>
                </a:stretch>
              </a:blipFill>
            </p:spPr>
            <p:txBody>
              <a:bodyPr/>
              <a:lstStyle/>
              <a:p>
                <a:r>
                  <a:rPr lang="en-US">
                    <a:noFill/>
                  </a:rPr>
                  <a:t> </a:t>
                </a:r>
              </a:p>
            </p:txBody>
          </p:sp>
        </mc:Fallback>
      </mc:AlternateContent>
      <p:sp>
        <p:nvSpPr>
          <p:cNvPr id="2" name="Title 1"/>
          <p:cNvSpPr>
            <a:spLocks noGrp="1"/>
          </p:cNvSpPr>
          <p:nvPr>
            <p:ph type="title"/>
          </p:nvPr>
        </p:nvSpPr>
        <p:spPr/>
        <p:txBody>
          <a:bodyPr/>
          <a:lstStyle/>
          <a:p>
            <a:r>
              <a:rPr lang="en-US" dirty="0"/>
              <a:t>Boundary Conditions</a:t>
            </a:r>
          </a:p>
        </p:txBody>
      </p:sp>
      <p:sp>
        <p:nvSpPr>
          <p:cNvPr id="4" name="Rectangle 3"/>
          <p:cNvSpPr/>
          <p:nvPr/>
        </p:nvSpPr>
        <p:spPr>
          <a:xfrm>
            <a:off x="8924712" y="1403397"/>
            <a:ext cx="812800" cy="29718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TextBox 4"/>
          <p:cNvSpPr txBox="1"/>
          <p:nvPr/>
        </p:nvSpPr>
        <p:spPr>
          <a:xfrm>
            <a:off x="7603914" y="1555797"/>
            <a:ext cx="1102931" cy="379656"/>
          </a:xfrm>
          <a:prstGeom prst="rect">
            <a:avLst/>
          </a:prstGeom>
          <a:noFill/>
        </p:spPr>
        <p:txBody>
          <a:bodyPr wrap="none" rtlCol="0">
            <a:spAutoFit/>
          </a:bodyPr>
          <a:lstStyle/>
          <a:p>
            <a:r>
              <a:rPr lang="en-US" sz="1867" dirty="0"/>
              <a:t>Dialysate</a:t>
            </a:r>
          </a:p>
        </p:txBody>
      </p:sp>
      <p:sp>
        <p:nvSpPr>
          <p:cNvPr id="6" name="TextBox 5"/>
          <p:cNvSpPr txBox="1"/>
          <p:nvPr/>
        </p:nvSpPr>
        <p:spPr>
          <a:xfrm>
            <a:off x="9940713" y="1555797"/>
            <a:ext cx="1154483" cy="379656"/>
          </a:xfrm>
          <a:prstGeom prst="rect">
            <a:avLst/>
          </a:prstGeom>
          <a:noFill/>
        </p:spPr>
        <p:txBody>
          <a:bodyPr wrap="none" rtlCol="0">
            <a:spAutoFit/>
          </a:bodyPr>
          <a:lstStyle/>
          <a:p>
            <a:r>
              <a:rPr lang="en-US" sz="1867" dirty="0"/>
              <a:t>Permeate</a:t>
            </a:r>
          </a:p>
        </p:txBody>
      </p:sp>
      <p:sp>
        <p:nvSpPr>
          <p:cNvPr id="7" name="TextBox 6"/>
          <p:cNvSpPr txBox="1"/>
          <p:nvPr/>
        </p:nvSpPr>
        <p:spPr>
          <a:xfrm rot="-5400000">
            <a:off x="8891139" y="1975569"/>
            <a:ext cx="1252394" cy="379656"/>
          </a:xfrm>
          <a:prstGeom prst="rect">
            <a:avLst/>
          </a:prstGeom>
          <a:noFill/>
        </p:spPr>
        <p:txBody>
          <a:bodyPr wrap="none" rtlCol="0">
            <a:spAutoFit/>
          </a:bodyPr>
          <a:lstStyle/>
          <a:p>
            <a:r>
              <a:rPr lang="en-US" sz="1867" dirty="0">
                <a:latin typeface="Calibri Light" panose="020F0302020204030204" pitchFamily="34" charset="0"/>
              </a:rPr>
              <a:t>Membrane</a:t>
            </a:r>
          </a:p>
        </p:txBody>
      </p:sp>
      <p:sp>
        <p:nvSpPr>
          <p:cNvPr id="8" name="Arc 7"/>
          <p:cNvSpPr/>
          <p:nvPr/>
        </p:nvSpPr>
        <p:spPr>
          <a:xfrm>
            <a:off x="6486312" y="2165397"/>
            <a:ext cx="2438400" cy="457200"/>
          </a:xfrm>
          <a:prstGeom prst="arc">
            <a:avLst>
              <a:gd name="adj1" fmla="val 16200000"/>
              <a:gd name="adj2" fmla="val 21576772"/>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cxnSp>
        <p:nvCxnSpPr>
          <p:cNvPr id="10" name="Straight Connector 9"/>
          <p:cNvCxnSpPr>
            <a:stCxn id="4" idx="1"/>
          </p:cNvCxnSpPr>
          <p:nvPr/>
        </p:nvCxnSpPr>
        <p:spPr>
          <a:xfrm>
            <a:off x="8924712" y="2889298"/>
            <a:ext cx="812800" cy="2667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Arc 10"/>
          <p:cNvSpPr/>
          <p:nvPr/>
        </p:nvSpPr>
        <p:spPr>
          <a:xfrm rot="10800000">
            <a:off x="9737512" y="2684153"/>
            <a:ext cx="2438400" cy="457200"/>
          </a:xfrm>
          <a:prstGeom prst="arc">
            <a:avLst>
              <a:gd name="adj1" fmla="val 16200000"/>
              <a:gd name="adj2" fmla="val 21576772"/>
            </a:avLst>
          </a:prstGeom>
          <a:ln>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00"/>
          </a:p>
        </p:txBody>
      </p:sp>
      <p:sp>
        <p:nvSpPr>
          <p:cNvPr id="12" name="TextBox 11"/>
          <p:cNvSpPr txBox="1"/>
          <p:nvPr/>
        </p:nvSpPr>
        <p:spPr>
          <a:xfrm>
            <a:off x="8443384" y="2245153"/>
            <a:ext cx="401072" cy="461665"/>
          </a:xfrm>
          <a:prstGeom prst="rect">
            <a:avLst/>
          </a:prstGeom>
          <a:noFill/>
        </p:spPr>
        <p:txBody>
          <a:bodyPr wrap="none" rtlCol="0">
            <a:spAutoFit/>
          </a:bodyPr>
          <a:lstStyle/>
          <a:p>
            <a:r>
              <a:rPr lang="en-US" sz="2400" dirty="0"/>
              <a:t>c</a:t>
            </a:r>
            <a:r>
              <a:rPr lang="en-US" sz="2400" baseline="-25000" dirty="0"/>
              <a:t>1</a:t>
            </a:r>
          </a:p>
        </p:txBody>
      </p:sp>
      <p:sp>
        <p:nvSpPr>
          <p:cNvPr id="13" name="TextBox 12"/>
          <p:cNvSpPr txBox="1"/>
          <p:nvPr/>
        </p:nvSpPr>
        <p:spPr>
          <a:xfrm>
            <a:off x="8967045" y="2943653"/>
            <a:ext cx="431528" cy="461665"/>
          </a:xfrm>
          <a:prstGeom prst="rect">
            <a:avLst/>
          </a:prstGeom>
          <a:noFill/>
        </p:spPr>
        <p:txBody>
          <a:bodyPr wrap="none" rtlCol="0">
            <a:spAutoFit/>
          </a:bodyPr>
          <a:lstStyle/>
          <a:p>
            <a:r>
              <a:rPr lang="en-US" sz="2400" dirty="0"/>
              <a:t>c</a:t>
            </a:r>
            <a:r>
              <a:rPr lang="en-US" sz="2400" baseline="-25000" dirty="0"/>
              <a:t>2</a:t>
            </a:r>
          </a:p>
        </p:txBody>
      </p:sp>
      <p:sp>
        <p:nvSpPr>
          <p:cNvPr id="14" name="TextBox 13"/>
          <p:cNvSpPr txBox="1"/>
          <p:nvPr/>
        </p:nvSpPr>
        <p:spPr>
          <a:xfrm>
            <a:off x="9737512" y="2437933"/>
            <a:ext cx="401072" cy="461665"/>
          </a:xfrm>
          <a:prstGeom prst="rect">
            <a:avLst/>
          </a:prstGeom>
          <a:noFill/>
        </p:spPr>
        <p:txBody>
          <a:bodyPr wrap="none" rtlCol="0">
            <a:spAutoFit/>
          </a:bodyPr>
          <a:lstStyle/>
          <a:p>
            <a:r>
              <a:rPr lang="en-US" sz="2400" dirty="0"/>
              <a:t>c</a:t>
            </a:r>
            <a:r>
              <a:rPr lang="en-US" sz="2400" baseline="-25000" dirty="0"/>
              <a:t>1</a:t>
            </a:r>
          </a:p>
        </p:txBody>
      </p:sp>
      <p:sp>
        <p:nvSpPr>
          <p:cNvPr id="16" name="TextBox 15"/>
          <p:cNvSpPr txBox="1"/>
          <p:nvPr/>
        </p:nvSpPr>
        <p:spPr>
          <a:xfrm>
            <a:off x="8378291" y="4484348"/>
            <a:ext cx="2042547" cy="338554"/>
          </a:xfrm>
          <a:prstGeom prst="rect">
            <a:avLst/>
          </a:prstGeom>
          <a:noFill/>
        </p:spPr>
        <p:txBody>
          <a:bodyPr wrap="none" rtlCol="0">
            <a:spAutoFit/>
          </a:bodyPr>
          <a:lstStyle/>
          <a:p>
            <a:r>
              <a:rPr lang="en-US" sz="1600" i="1" dirty="0"/>
              <a:t>Concentration profile</a:t>
            </a:r>
          </a:p>
        </p:txBody>
      </p:sp>
    </p:spTree>
    <p:extLst>
      <p:ext uri="{BB962C8B-B14F-4D97-AF65-F5344CB8AC3E}">
        <p14:creationId xmlns:p14="http://schemas.microsoft.com/office/powerpoint/2010/main" val="3914037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Results:</a:t>
            </a:r>
            <a:br>
              <a:rPr lang="en-US" dirty="0"/>
            </a:br>
            <a:r>
              <a:rPr lang="en-US" dirty="0"/>
              <a:t>Solute concentration</a:t>
            </a:r>
          </a:p>
        </p:txBody>
      </p:sp>
      <p:sp>
        <p:nvSpPr>
          <p:cNvPr id="3" name="Content Placeholder 2"/>
          <p:cNvSpPr>
            <a:spLocks noGrp="1"/>
          </p:cNvSpPr>
          <p:nvPr>
            <p:ph sz="half" idx="10"/>
          </p:nvPr>
        </p:nvSpPr>
        <p:spPr/>
        <p:txBody>
          <a:bodyPr>
            <a:normAutofit/>
          </a:bodyPr>
          <a:lstStyle/>
          <a:p>
            <a:r>
              <a:rPr lang="en-US" dirty="0"/>
              <a:t>The flux is continuous over the membrane boundaries</a:t>
            </a:r>
          </a:p>
          <a:p>
            <a:r>
              <a:rPr lang="en-US" dirty="0"/>
              <a:t>The concentration is discontinuous and the partition coefficient determines the extent of the “jump” in concentration</a:t>
            </a:r>
          </a:p>
        </p:txBody>
      </p:sp>
      <p:pic>
        <p:nvPicPr>
          <p:cNvPr id="12" name="Picture 11">
            <a:extLst>
              <a:ext uri="{FF2B5EF4-FFF2-40B4-BE49-F238E27FC236}">
                <a16:creationId xmlns:a16="http://schemas.microsoft.com/office/drawing/2014/main" id="{80E42AD2-4570-4D57-91E0-7A06EB89FE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1423" y="1637340"/>
            <a:ext cx="6448566" cy="3583319"/>
          </a:xfrm>
          <a:prstGeom prst="rect">
            <a:avLst/>
          </a:prstGeom>
        </p:spPr>
      </p:pic>
    </p:spTree>
    <p:extLst>
      <p:ext uri="{BB962C8B-B14F-4D97-AF65-F5344CB8AC3E}">
        <p14:creationId xmlns:p14="http://schemas.microsoft.com/office/powerpoint/2010/main" val="112467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Results:</a:t>
            </a:r>
            <a:br>
              <a:rPr lang="en-US" dirty="0"/>
            </a:br>
            <a:r>
              <a:rPr lang="en-US" dirty="0"/>
              <a:t>Solute concentration</a:t>
            </a:r>
          </a:p>
        </p:txBody>
      </p:sp>
      <p:sp>
        <p:nvSpPr>
          <p:cNvPr id="3" name="Content Placeholder 2"/>
          <p:cNvSpPr>
            <a:spLocks noGrp="1"/>
          </p:cNvSpPr>
          <p:nvPr>
            <p:ph sz="half" idx="10"/>
          </p:nvPr>
        </p:nvSpPr>
        <p:spPr/>
        <p:txBody>
          <a:bodyPr>
            <a:normAutofit/>
          </a:bodyPr>
          <a:lstStyle/>
          <a:p>
            <a:r>
              <a:rPr lang="en-US" dirty="0"/>
              <a:t>The flux is continuous over the membrane boundaries</a:t>
            </a:r>
          </a:p>
          <a:p>
            <a:r>
              <a:rPr lang="en-US" dirty="0"/>
              <a:t>The concentration is discontinuous and the partition coefficient determines the extent of the “jump” in concentration</a:t>
            </a:r>
          </a:p>
        </p:txBody>
      </p:sp>
      <p:pic>
        <p:nvPicPr>
          <p:cNvPr id="10" name="Picture 9">
            <a:extLst>
              <a:ext uri="{FF2B5EF4-FFF2-40B4-BE49-F238E27FC236}">
                <a16:creationId xmlns:a16="http://schemas.microsoft.com/office/drawing/2014/main" id="{9C520B34-1DE0-46D6-BFBF-637E0F05CC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70598" y="1616765"/>
            <a:ext cx="6446630" cy="3624470"/>
          </a:xfrm>
          <a:prstGeom prst="rect">
            <a:avLst/>
          </a:prstGeom>
        </p:spPr>
      </p:pic>
      <p:sp>
        <p:nvSpPr>
          <p:cNvPr id="5" name="Rectangle 4"/>
          <p:cNvSpPr/>
          <p:nvPr/>
        </p:nvSpPr>
        <p:spPr>
          <a:xfrm>
            <a:off x="8283787" y="1228060"/>
            <a:ext cx="638712" cy="4426458"/>
          </a:xfrm>
          <a:prstGeom prst="rect">
            <a:avLst/>
          </a:prstGeom>
          <a:solidFill>
            <a:schemeClr val="tx1">
              <a:lumMod val="10000"/>
              <a:lumOff val="90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8934027" y="1228060"/>
            <a:ext cx="650240" cy="4426458"/>
          </a:xfrm>
          <a:prstGeom prst="rect">
            <a:avLst/>
          </a:prstGeom>
          <a:solidFill>
            <a:schemeClr val="accent2">
              <a:lumMod val="20000"/>
              <a:lumOff val="80000"/>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2054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a:stretch>
            <a:fillRect/>
          </a:stretch>
        </p:blipFill>
        <p:spPr>
          <a:xfrm>
            <a:off x="7914745" y="2331572"/>
            <a:ext cx="3456475" cy="2677859"/>
          </a:xfrm>
          <a:prstGeom prst="rect">
            <a:avLst/>
          </a:prstGeom>
        </p:spPr>
      </p:pic>
      <p:sp>
        <p:nvSpPr>
          <p:cNvPr id="19" name="Platshållare för innehåll 18"/>
          <p:cNvSpPr>
            <a:spLocks noGrp="1"/>
          </p:cNvSpPr>
          <p:nvPr>
            <p:ph sz="half" idx="1"/>
          </p:nvPr>
        </p:nvSpPr>
        <p:spPr/>
        <p:txBody>
          <a:bodyPr>
            <a:normAutofit/>
          </a:bodyPr>
          <a:lstStyle/>
          <a:p>
            <a:r>
              <a:rPr lang="en-US" sz="2000" dirty="0"/>
              <a:t>Time-dependent problem</a:t>
            </a:r>
          </a:p>
          <a:p>
            <a:r>
              <a:rPr lang="en-US" sz="2000" dirty="0"/>
              <a:t>Tank connected to the membrane unit</a:t>
            </a:r>
          </a:p>
          <a:p>
            <a:r>
              <a:rPr lang="en-US" sz="2000" dirty="0"/>
              <a:t>Residence time in the tank = 100 s</a:t>
            </a:r>
          </a:p>
          <a:p>
            <a:r>
              <a:rPr lang="en-US" sz="2000" dirty="0"/>
              <a:t>Initial condition in the membrane unit:</a:t>
            </a:r>
          </a:p>
          <a:p>
            <a:pPr lvl="1"/>
            <a:r>
              <a:rPr lang="en-US" sz="1600" dirty="0"/>
              <a:t>Stationary solution for an inlet solute concentration of 100 </a:t>
            </a:r>
            <a:r>
              <a:rPr lang="en-US" sz="1600" dirty="0" err="1"/>
              <a:t>mol</a:t>
            </a:r>
            <a:r>
              <a:rPr lang="en-US" sz="1600" dirty="0"/>
              <a:t>/m</a:t>
            </a:r>
            <a:r>
              <a:rPr lang="en-US" sz="1600" baseline="30000" dirty="0"/>
              <a:t>3</a:t>
            </a:r>
          </a:p>
          <a:p>
            <a:r>
              <a:rPr lang="en-US" sz="2000" dirty="0"/>
              <a:t>Initial condition in the tank</a:t>
            </a:r>
          </a:p>
          <a:p>
            <a:pPr lvl="1"/>
            <a:r>
              <a:rPr lang="en-US" sz="1600" dirty="0"/>
              <a:t>Solute concentration of 100 </a:t>
            </a:r>
            <a:r>
              <a:rPr lang="en-US" sz="1600" dirty="0" err="1"/>
              <a:t>mol</a:t>
            </a:r>
            <a:r>
              <a:rPr lang="en-US" sz="1600" dirty="0"/>
              <a:t>/m</a:t>
            </a:r>
            <a:r>
              <a:rPr lang="en-US" sz="1600" baseline="30000" dirty="0"/>
              <a:t>3</a:t>
            </a:r>
            <a:endParaRPr lang="en-US" sz="1600" dirty="0"/>
          </a:p>
        </p:txBody>
      </p:sp>
      <p:sp>
        <p:nvSpPr>
          <p:cNvPr id="2" name="Rubrik 1"/>
          <p:cNvSpPr>
            <a:spLocks noGrp="1"/>
          </p:cNvSpPr>
          <p:nvPr>
            <p:ph type="title"/>
          </p:nvPr>
        </p:nvSpPr>
        <p:spPr/>
        <p:txBody>
          <a:bodyPr/>
          <a:lstStyle/>
          <a:p>
            <a:r>
              <a:rPr lang="en-US" dirty="0"/>
              <a:t>Model Definition</a:t>
            </a:r>
          </a:p>
        </p:txBody>
      </p:sp>
      <p:sp>
        <p:nvSpPr>
          <p:cNvPr id="22" name="Höger 21"/>
          <p:cNvSpPr/>
          <p:nvPr/>
        </p:nvSpPr>
        <p:spPr>
          <a:xfrm>
            <a:off x="9610725" y="3571588"/>
            <a:ext cx="275723" cy="152400"/>
          </a:xfrm>
          <a:prstGeom prst="rightArrow">
            <a:avLst/>
          </a:prstGeom>
          <a:solidFill>
            <a:schemeClr val="tx2">
              <a:lumMod val="20000"/>
              <a:lumOff val="80000"/>
            </a:schemeClr>
          </a:solidFill>
          <a:ln>
            <a:solidFill>
              <a:schemeClr val="accent1"/>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4" name="TextBox 3"/>
          <p:cNvSpPr txBox="1"/>
          <p:nvPr/>
        </p:nvSpPr>
        <p:spPr>
          <a:xfrm>
            <a:off x="8138588" y="3697714"/>
            <a:ext cx="1069332" cy="369332"/>
          </a:xfrm>
          <a:prstGeom prst="rect">
            <a:avLst/>
          </a:prstGeom>
          <a:noFill/>
        </p:spPr>
        <p:txBody>
          <a:bodyPr wrap="none" rtlCol="0">
            <a:spAutoFit/>
          </a:bodyPr>
          <a:lstStyle/>
          <a:p>
            <a:r>
              <a:rPr lang="en-US" dirty="0"/>
              <a:t>Dialysate</a:t>
            </a:r>
          </a:p>
        </p:txBody>
      </p:sp>
      <p:sp>
        <p:nvSpPr>
          <p:cNvPr id="27" name="TextBox 26"/>
          <p:cNvSpPr txBox="1"/>
          <p:nvPr/>
        </p:nvSpPr>
        <p:spPr>
          <a:xfrm>
            <a:off x="10237245" y="3697714"/>
            <a:ext cx="1117998" cy="369332"/>
          </a:xfrm>
          <a:prstGeom prst="rect">
            <a:avLst/>
          </a:prstGeom>
          <a:noFill/>
        </p:spPr>
        <p:txBody>
          <a:bodyPr wrap="none" rtlCol="0">
            <a:spAutoFit/>
          </a:bodyPr>
          <a:lstStyle/>
          <a:p>
            <a:r>
              <a:rPr lang="en-US" dirty="0"/>
              <a:t>Permeate</a:t>
            </a:r>
          </a:p>
        </p:txBody>
      </p:sp>
      <p:cxnSp>
        <p:nvCxnSpPr>
          <p:cNvPr id="8" name="Straight Connector 7"/>
          <p:cNvCxnSpPr>
            <a:stCxn id="4" idx="3"/>
          </p:cNvCxnSpPr>
          <p:nvPr/>
        </p:nvCxnSpPr>
        <p:spPr>
          <a:xfrm>
            <a:off x="9207920" y="3882380"/>
            <a:ext cx="40280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a:stCxn id="27" idx="1"/>
          </p:cNvCxnSpPr>
          <p:nvPr/>
        </p:nvCxnSpPr>
        <p:spPr>
          <a:xfrm flipH="1">
            <a:off x="9860444" y="3882380"/>
            <a:ext cx="37680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Elbow Connector 9"/>
          <p:cNvCxnSpPr/>
          <p:nvPr/>
        </p:nvCxnSpPr>
        <p:spPr>
          <a:xfrm rot="16200000" flipH="1" flipV="1">
            <a:off x="8084060" y="1377399"/>
            <a:ext cx="419882" cy="2609385"/>
          </a:xfrm>
          <a:prstGeom prst="bentConnector3">
            <a:avLst>
              <a:gd name="adj1" fmla="val -113425"/>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p:cNvCxnSpPr>
            <a:stCxn id="3" idx="2"/>
          </p:cNvCxnSpPr>
          <p:nvPr/>
        </p:nvCxnSpPr>
        <p:spPr>
          <a:xfrm rot="16200000" flipH="1">
            <a:off x="7780597" y="2983982"/>
            <a:ext cx="800785" cy="2835408"/>
          </a:xfrm>
          <a:prstGeom prst="bentConnector3">
            <a:avLst>
              <a:gd name="adj1" fmla="val 17374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9860444" y="4802079"/>
            <a:ext cx="0" cy="789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flipV="1">
            <a:off x="9860444" y="1690688"/>
            <a:ext cx="0" cy="789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2" name="Group 51"/>
          <p:cNvGrpSpPr/>
          <p:nvPr/>
        </p:nvGrpSpPr>
        <p:grpSpPr>
          <a:xfrm>
            <a:off x="6344185" y="2752725"/>
            <a:ext cx="838200" cy="1248569"/>
            <a:chOff x="6344185" y="2752725"/>
            <a:chExt cx="838200" cy="1248569"/>
          </a:xfrm>
        </p:grpSpPr>
        <p:sp>
          <p:nvSpPr>
            <p:cNvPr id="3" name="Rounded Rectangle 2"/>
            <p:cNvSpPr/>
            <p:nvPr/>
          </p:nvSpPr>
          <p:spPr>
            <a:xfrm>
              <a:off x="6344185" y="2896107"/>
              <a:ext cx="838200" cy="1105187"/>
            </a:xfrm>
            <a:prstGeom prst="roundRect">
              <a:avLst/>
            </a:prstGeom>
            <a:solidFill>
              <a:schemeClr val="tx1">
                <a:lumMod val="25000"/>
                <a:lumOff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6344185" y="2896108"/>
              <a:ext cx="838200" cy="218568"/>
            </a:xfrm>
            <a:prstGeom prst="roundRect">
              <a:avLst>
                <a:gd name="adj" fmla="val 4210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p:cNvCxnSpPr/>
            <p:nvPr/>
          </p:nvCxnSpPr>
          <p:spPr>
            <a:xfrm>
              <a:off x="6763285" y="2752725"/>
              <a:ext cx="0" cy="695975"/>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nvGrpSpPr>
            <p:cNvPr id="48" name="Group 47"/>
            <p:cNvGrpSpPr/>
            <p:nvPr/>
          </p:nvGrpSpPr>
          <p:grpSpPr>
            <a:xfrm>
              <a:off x="6344185" y="2997995"/>
              <a:ext cx="127681" cy="116681"/>
              <a:chOff x="6344185" y="2997995"/>
              <a:chExt cx="127681" cy="116681"/>
            </a:xfrm>
          </p:grpSpPr>
          <p:sp>
            <p:nvSpPr>
              <p:cNvPr id="46" name="Rectangle 45"/>
              <p:cNvSpPr/>
              <p:nvPr/>
            </p:nvSpPr>
            <p:spPr>
              <a:xfrm>
                <a:off x="6344185" y="3009900"/>
                <a:ext cx="109003" cy="1047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6362863" y="2997995"/>
                <a:ext cx="109003" cy="104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9" name="Group 48"/>
            <p:cNvGrpSpPr/>
            <p:nvPr/>
          </p:nvGrpSpPr>
          <p:grpSpPr>
            <a:xfrm flipH="1">
              <a:off x="7054046" y="2997128"/>
              <a:ext cx="127681" cy="116681"/>
              <a:chOff x="6344185" y="2997995"/>
              <a:chExt cx="127681" cy="116681"/>
            </a:xfrm>
          </p:grpSpPr>
          <p:sp>
            <p:nvSpPr>
              <p:cNvPr id="50" name="Rectangle 49"/>
              <p:cNvSpPr/>
              <p:nvPr/>
            </p:nvSpPr>
            <p:spPr>
              <a:xfrm>
                <a:off x="6344185" y="3009900"/>
                <a:ext cx="109003" cy="10477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p:cNvSpPr/>
              <p:nvPr/>
            </p:nvSpPr>
            <p:spPr>
              <a:xfrm>
                <a:off x="6362863" y="2997995"/>
                <a:ext cx="109003" cy="1047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Oval 6"/>
            <p:cNvSpPr/>
            <p:nvPr/>
          </p:nvSpPr>
          <p:spPr>
            <a:xfrm>
              <a:off x="6503194" y="3390900"/>
              <a:ext cx="257710" cy="104775"/>
            </a:xfrm>
            <a:prstGeom prst="ellipse">
              <a:avLst/>
            </a:prstGeom>
            <a:solidFill>
              <a:schemeClr val="bg1">
                <a:lumMod val="9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p:cNvSpPr/>
            <p:nvPr/>
          </p:nvSpPr>
          <p:spPr>
            <a:xfrm>
              <a:off x="6765398" y="3394276"/>
              <a:ext cx="257710" cy="104775"/>
            </a:xfrm>
            <a:prstGeom prst="ellipse">
              <a:avLst/>
            </a:prstGeom>
            <a:solidFill>
              <a:schemeClr val="bg1">
                <a:lumMod val="9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890093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Two model components</a:t>
            </a:r>
          </a:p>
          <a:p>
            <a:pPr lvl="1"/>
            <a:r>
              <a:rPr lang="en-US" dirty="0"/>
              <a:t>2D membrane unit</a:t>
            </a:r>
          </a:p>
          <a:p>
            <a:pPr lvl="1"/>
            <a:r>
              <a:rPr lang="en-US" dirty="0"/>
              <a:t>0D continuous stirred tank reactor (CSTR with no reactions)</a:t>
            </a:r>
          </a:p>
          <a:p>
            <a:r>
              <a:rPr lang="en-US" dirty="0"/>
              <a:t>Coupling between components</a:t>
            </a:r>
          </a:p>
          <a:p>
            <a:pPr lvl="1"/>
            <a:r>
              <a:rPr lang="en-US" dirty="0"/>
              <a:t>Flow out from the membrane unit defined as feed to the CSTR</a:t>
            </a:r>
          </a:p>
          <a:p>
            <a:pPr lvl="2"/>
            <a:r>
              <a:rPr lang="en-US" dirty="0"/>
              <a:t>Concentration</a:t>
            </a:r>
          </a:p>
          <a:p>
            <a:pPr lvl="2"/>
            <a:r>
              <a:rPr lang="en-US" dirty="0"/>
              <a:t>Volumetric feed rate</a:t>
            </a:r>
          </a:p>
          <a:p>
            <a:pPr lvl="1"/>
            <a:r>
              <a:rPr lang="en-US" dirty="0"/>
              <a:t>Flow out from the CSTR defined as inlet condition to the membrane unit</a:t>
            </a:r>
          </a:p>
          <a:p>
            <a:pPr lvl="2"/>
            <a:r>
              <a:rPr lang="en-US" dirty="0"/>
              <a:t>Concentration</a:t>
            </a:r>
          </a:p>
        </p:txBody>
      </p:sp>
      <p:sp>
        <p:nvSpPr>
          <p:cNvPr id="2" name="Title 1"/>
          <p:cNvSpPr>
            <a:spLocks noGrp="1"/>
          </p:cNvSpPr>
          <p:nvPr>
            <p:ph type="title"/>
          </p:nvPr>
        </p:nvSpPr>
        <p:spPr/>
        <p:txBody>
          <a:bodyPr/>
          <a:lstStyle/>
          <a:p>
            <a:r>
              <a:rPr lang="en-US"/>
              <a:t>Implementation in COMSOL</a:t>
            </a:r>
            <a:endParaRPr lang="en-US" dirty="0"/>
          </a:p>
        </p:txBody>
      </p:sp>
      <p:pic>
        <p:nvPicPr>
          <p:cNvPr id="12" name="Picture 11">
            <a:extLst>
              <a:ext uri="{FF2B5EF4-FFF2-40B4-BE49-F238E27FC236}">
                <a16:creationId xmlns:a16="http://schemas.microsoft.com/office/drawing/2014/main" id="{49A851B5-BF46-4203-9974-DE551D8DEEAF}"/>
              </a:ext>
            </a:extLst>
          </p:cNvPr>
          <p:cNvPicPr>
            <a:picLocks noChangeAspect="1"/>
          </p:cNvPicPr>
          <p:nvPr/>
        </p:nvPicPr>
        <p:blipFill>
          <a:blip r:embed="rId2"/>
          <a:stretch>
            <a:fillRect/>
          </a:stretch>
        </p:blipFill>
        <p:spPr>
          <a:xfrm>
            <a:off x="7784228" y="1951630"/>
            <a:ext cx="3295650" cy="2733675"/>
          </a:xfrm>
          <a:prstGeom prst="rect">
            <a:avLst/>
          </a:prstGeom>
          <a:ln>
            <a:solidFill>
              <a:schemeClr val="bg2"/>
            </a:solidFill>
          </a:ln>
        </p:spPr>
      </p:pic>
      <p:cxnSp>
        <p:nvCxnSpPr>
          <p:cNvPr id="35" name="Elbow Connector 21">
            <a:extLst>
              <a:ext uri="{FF2B5EF4-FFF2-40B4-BE49-F238E27FC236}">
                <a16:creationId xmlns:a16="http://schemas.microsoft.com/office/drawing/2014/main" id="{A10E871E-4E58-4A24-9D4B-2FA26D04C469}"/>
              </a:ext>
            </a:extLst>
          </p:cNvPr>
          <p:cNvCxnSpPr>
            <a:cxnSpLocks/>
          </p:cNvCxnSpPr>
          <p:nvPr/>
        </p:nvCxnSpPr>
        <p:spPr>
          <a:xfrm rot="5400000">
            <a:off x="7321539" y="3240131"/>
            <a:ext cx="1245147" cy="534343"/>
          </a:xfrm>
          <a:prstGeom prst="bentConnector3">
            <a:avLst>
              <a:gd name="adj1" fmla="val -34"/>
            </a:avLst>
          </a:prstGeom>
        </p:spPr>
        <p:style>
          <a:lnRef idx="1">
            <a:schemeClr val="accent1"/>
          </a:lnRef>
          <a:fillRef idx="0">
            <a:schemeClr val="accent1"/>
          </a:fillRef>
          <a:effectRef idx="0">
            <a:schemeClr val="accent1"/>
          </a:effectRef>
          <a:fontRef idx="minor">
            <a:schemeClr val="tx1"/>
          </a:fontRef>
        </p:style>
      </p:cxnSp>
      <p:cxnSp>
        <p:nvCxnSpPr>
          <p:cNvPr id="39" name="Elbow Connector 21">
            <a:extLst>
              <a:ext uri="{FF2B5EF4-FFF2-40B4-BE49-F238E27FC236}">
                <a16:creationId xmlns:a16="http://schemas.microsoft.com/office/drawing/2014/main" id="{AE81F9CE-6604-4C28-893E-081048A5869A}"/>
              </a:ext>
            </a:extLst>
          </p:cNvPr>
          <p:cNvCxnSpPr>
            <a:cxnSpLocks/>
          </p:cNvCxnSpPr>
          <p:nvPr/>
        </p:nvCxnSpPr>
        <p:spPr>
          <a:xfrm rot="5400000">
            <a:off x="7409685" y="3332410"/>
            <a:ext cx="1064722" cy="530210"/>
          </a:xfrm>
          <a:prstGeom prst="bentConnector3">
            <a:avLst>
              <a:gd name="adj1" fmla="val -19"/>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C11CF45B-040F-46E1-B453-87FD9A90AB44}"/>
              </a:ext>
            </a:extLst>
          </p:cNvPr>
          <p:cNvCxnSpPr>
            <a:cxnSpLocks/>
          </p:cNvCxnSpPr>
          <p:nvPr/>
        </p:nvCxnSpPr>
        <p:spPr>
          <a:xfrm flipV="1">
            <a:off x="7676941" y="4129874"/>
            <a:ext cx="530210" cy="2"/>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6" name="Elbow Connector 21">
            <a:extLst>
              <a:ext uri="{FF2B5EF4-FFF2-40B4-BE49-F238E27FC236}">
                <a16:creationId xmlns:a16="http://schemas.microsoft.com/office/drawing/2014/main" id="{5126FD9D-FA6E-43C2-8DCD-5D6E98CC9E4F}"/>
              </a:ext>
            </a:extLst>
          </p:cNvPr>
          <p:cNvCxnSpPr>
            <a:cxnSpLocks/>
          </p:cNvCxnSpPr>
          <p:nvPr/>
        </p:nvCxnSpPr>
        <p:spPr>
          <a:xfrm rot="5400000">
            <a:off x="10408073" y="3092877"/>
            <a:ext cx="1064722" cy="1009277"/>
          </a:xfrm>
          <a:prstGeom prst="bentConnector3">
            <a:avLst>
              <a:gd name="adj1" fmla="val 100019"/>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E1EFC35-C84E-48B2-85FA-A116643D38EE}"/>
              </a:ext>
            </a:extLst>
          </p:cNvPr>
          <p:cNvCxnSpPr>
            <a:cxnSpLocks/>
          </p:cNvCxnSpPr>
          <p:nvPr/>
        </p:nvCxnSpPr>
        <p:spPr>
          <a:xfrm flipH="1">
            <a:off x="10940434" y="3075609"/>
            <a:ext cx="504638" cy="0"/>
          </a:xfrm>
          <a:prstGeom prst="line">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0233791"/>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5A22889B-FCE7-E049-958F-4A6D18027951}" vid="{CC45CA09-4A69-2348-910C-7EE2BBB61B4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 Release Highlights long</Template>
  <TotalTime>16196</TotalTime>
  <Words>343</Words>
  <Application>Microsoft Office PowerPoint</Application>
  <PresentationFormat>Widescreen</PresentationFormat>
  <Paragraphs>63</Paragraphs>
  <Slides>11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11</vt:i4>
      </vt:variant>
    </vt:vector>
  </HeadingPairs>
  <TitlesOfParts>
    <vt:vector size="20" baseType="lpstr">
      <vt:lpstr>Arial</vt:lpstr>
      <vt:lpstr>Calibri</vt:lpstr>
      <vt:lpstr>Calibri Light</vt:lpstr>
      <vt:lpstr>Cambria Math</vt:lpstr>
      <vt:lpstr>Lato</vt:lpstr>
      <vt:lpstr>Lato Black</vt:lpstr>
      <vt:lpstr>Lato Light</vt:lpstr>
      <vt:lpstr>Wingdings</vt:lpstr>
      <vt:lpstr>comsol-slide-template-NEW</vt:lpstr>
      <vt:lpstr>Membrane Dialysis Model</vt:lpstr>
      <vt:lpstr>Model Representation: Hollow Fiber</vt:lpstr>
      <vt:lpstr>Example With  Two Membrane Layers</vt:lpstr>
      <vt:lpstr>Model Definition</vt:lpstr>
      <vt:lpstr>Boundary Conditions</vt:lpstr>
      <vt:lpstr>Results: Solute concentration</vt:lpstr>
      <vt:lpstr>Results: Solute concentration</vt:lpstr>
      <vt:lpstr>Model Definition</vt:lpstr>
      <vt:lpstr>Implementation in COMSOL</vt:lpstr>
      <vt:lpstr>Results of Time-Dependent Study</vt:lpstr>
      <vt:lpstr>Results of Time-Dependent Study</vt:lpstr>
    </vt:vector>
  </TitlesOfParts>
  <Company>COMSOL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Electrodialysis Cell A Tutorial Model</dc:title>
  <dc:creator>ed fontes</dc:creator>
  <cp:lastModifiedBy>Ed Fontes</cp:lastModifiedBy>
  <cp:revision>133</cp:revision>
  <dcterms:created xsi:type="dcterms:W3CDTF">2008-05-23T11:01:46Z</dcterms:created>
  <dcterms:modified xsi:type="dcterms:W3CDTF">2024-09-18T08:16:34Z</dcterms:modified>
</cp:coreProperties>
</file>