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20" d="100"/>
          <a:sy n="120" d="100"/>
        </p:scale>
        <p:origin x="132" y="126"/>
      </p:cViewPr>
      <p:guideLst/>
    </p:cSldViewPr>
  </p:slideViewPr>
  <p:notesTextViewPr>
    <p:cViewPr>
      <p:scale>
        <a:sx n="1" d="1"/>
        <a:sy n="1" d="1"/>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18852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360246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755120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968362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8368313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0" y="4038600"/>
            <a:ext cx="3223683" cy="2235200"/>
          </a:xfrm>
          <a:prstGeom prst="rect">
            <a:avLst/>
          </a:prstGeom>
        </p:spPr>
        <p:txBody>
          <a:bodyPr lIns="0">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39924555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841348"/>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749801"/>
            <a:ext cx="2179628" cy="17272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339677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666103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9795742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11642236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770954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606698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9606077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1397000"/>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9791182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884493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157825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335515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3046947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2471264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72088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001524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00988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0521469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233992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28346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4332249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580984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970470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64770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738082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4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59960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637707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59960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637707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2480222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563380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9450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41059238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829356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0613491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69907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80745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751780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921605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017448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835900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203200" y="0"/>
            <a:ext cx="6858000" cy="6858000"/>
          </a:xfrm>
          <a:prstGeom prst="rect">
            <a:avLst/>
          </a:prstGeom>
        </p:spPr>
      </p:pic>
    </p:spTree>
    <p:extLst>
      <p:ext uri="{BB962C8B-B14F-4D97-AF65-F5344CB8AC3E}">
        <p14:creationId xmlns:p14="http://schemas.microsoft.com/office/powerpoint/2010/main" val="8006043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468632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724718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5414088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46422095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7454560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7475115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2353780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0400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908796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843270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02316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256171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2.emf"/><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3.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1.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7"/>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8"/>
          <a:stretch>
            <a:fillRect/>
          </a:stretch>
        </p:blipFill>
        <p:spPr>
          <a:xfrm>
            <a:off x="154371" y="298551"/>
            <a:ext cx="1003093" cy="92877"/>
          </a:xfrm>
          <a:prstGeom prst="rect">
            <a:avLst/>
          </a:prstGeom>
        </p:spPr>
      </p:pic>
    </p:spTree>
    <p:extLst>
      <p:ext uri="{BB962C8B-B14F-4D97-AF65-F5344CB8AC3E}">
        <p14:creationId xmlns:p14="http://schemas.microsoft.com/office/powerpoint/2010/main" val="16121609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5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comsol.com/model/car-cabin-acoustics-frequency-domain-analysis-15013" TargetMode="Externa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F5192-789C-4C05-AB42-86B7496A689F}"/>
              </a:ext>
            </a:extLst>
          </p:cNvPr>
          <p:cNvSpPr>
            <a:spLocks noGrp="1"/>
          </p:cNvSpPr>
          <p:nvPr>
            <p:ph type="title"/>
          </p:nvPr>
        </p:nvSpPr>
        <p:spPr/>
        <p:txBody>
          <a:bodyPr/>
          <a:lstStyle/>
          <a:p>
            <a:r>
              <a:rPr lang="en-US" b="1" dirty="0"/>
              <a:t>Car Cabin Acoustics </a:t>
            </a:r>
            <a:r>
              <a:rPr lang="en-US" b="1" dirty="0">
                <a:sym typeface="Symbol" panose="05050102010706020507" pitchFamily="18" charset="2"/>
              </a:rPr>
              <a:t></a:t>
            </a:r>
            <a:r>
              <a:rPr lang="en-US" b="1" dirty="0"/>
              <a:t> Iterative Solver Suggestion for Cubic Elements </a:t>
            </a:r>
          </a:p>
        </p:txBody>
      </p:sp>
    </p:spTree>
    <p:extLst>
      <p:ext uri="{BB962C8B-B14F-4D97-AF65-F5344CB8AC3E}">
        <p14:creationId xmlns:p14="http://schemas.microsoft.com/office/powerpoint/2010/main" val="3758568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52F713D-8C41-48E4-95D6-4EC1CE2A768F}"/>
              </a:ext>
            </a:extLst>
          </p:cNvPr>
          <p:cNvSpPr>
            <a:spLocks noGrp="1"/>
          </p:cNvSpPr>
          <p:nvPr>
            <p:ph type="title"/>
          </p:nvPr>
        </p:nvSpPr>
        <p:spPr/>
        <p:txBody>
          <a:bodyPr/>
          <a:lstStyle/>
          <a:p>
            <a:r>
              <a:rPr lang="en-US" dirty="0"/>
              <a:t>Background</a:t>
            </a:r>
          </a:p>
        </p:txBody>
      </p:sp>
      <p:sp>
        <p:nvSpPr>
          <p:cNvPr id="2" name="Content Placeholder 1">
            <a:extLst>
              <a:ext uri="{FF2B5EF4-FFF2-40B4-BE49-F238E27FC236}">
                <a16:creationId xmlns:a16="http://schemas.microsoft.com/office/drawing/2014/main" id="{A6FCAB4C-A924-7876-B135-A3F9924598ED}"/>
              </a:ext>
            </a:extLst>
          </p:cNvPr>
          <p:cNvSpPr>
            <a:spLocks noGrp="1"/>
          </p:cNvSpPr>
          <p:nvPr>
            <p:ph sz="half" idx="10"/>
          </p:nvPr>
        </p:nvSpPr>
        <p:spPr/>
        <p:txBody>
          <a:bodyPr/>
          <a:lstStyle/>
          <a:p>
            <a:r>
              <a:rPr lang="da-DK" dirty="0"/>
              <a:t>Solving very large pressure acoustics models in the frequency domain can be challenging. Several iterative solver suggestions exist for the default physics setups and the default quadratic Lagrange discretization.</a:t>
            </a:r>
          </a:p>
          <a:p>
            <a:r>
              <a:rPr lang="da-DK" dirty="0"/>
              <a:t>For very large models it can be advantageous to switch from quadratic to cubic discretization. This will allow for the use of a coarser mesh and the use of an optimized two-level multigrid solver approach.</a:t>
            </a:r>
          </a:p>
          <a:p>
            <a:r>
              <a:rPr lang="da-DK" dirty="0"/>
              <a:t>This model explains how to set up the solver.</a:t>
            </a:r>
          </a:p>
          <a:p>
            <a:r>
              <a:rPr lang="da-DK" dirty="0"/>
              <a:t>The model is based on the </a:t>
            </a:r>
            <a:r>
              <a:rPr lang="en-US" dirty="0">
                <a:hlinkClick r:id="rId2"/>
              </a:rPr>
              <a:t>Car Cabin Acoustics - Frequency-Domain Analysis</a:t>
            </a:r>
            <a:r>
              <a:rPr lang="en-US" dirty="0"/>
              <a:t> tutorial.</a:t>
            </a:r>
          </a:p>
        </p:txBody>
      </p:sp>
      <p:sp>
        <p:nvSpPr>
          <p:cNvPr id="4" name="Text Placeholder 3">
            <a:extLst>
              <a:ext uri="{FF2B5EF4-FFF2-40B4-BE49-F238E27FC236}">
                <a16:creationId xmlns:a16="http://schemas.microsoft.com/office/drawing/2014/main" id="{E70F344A-9AD5-80AE-2F16-A8FCA53C6716}"/>
              </a:ext>
            </a:extLst>
          </p:cNvPr>
          <p:cNvSpPr>
            <a:spLocks noGrp="1"/>
          </p:cNvSpPr>
          <p:nvPr>
            <p:ph type="body" sz="quarter" idx="12"/>
          </p:nvPr>
        </p:nvSpPr>
        <p:spPr/>
        <p:txBody>
          <a:bodyPr/>
          <a:lstStyle/>
          <a:p>
            <a:r>
              <a:rPr lang="da-DK" dirty="0"/>
              <a:t>Car cabin model solved at 5 kHz</a:t>
            </a:r>
            <a:endParaRPr lang="en-US" dirty="0"/>
          </a:p>
        </p:txBody>
      </p:sp>
      <p:pic>
        <p:nvPicPr>
          <p:cNvPr id="13" name="Picture 12">
            <a:extLst>
              <a:ext uri="{FF2B5EF4-FFF2-40B4-BE49-F238E27FC236}">
                <a16:creationId xmlns:a16="http://schemas.microsoft.com/office/drawing/2014/main" id="{F743CC7D-D83B-DE69-048E-4843E148E49C}"/>
              </a:ext>
            </a:extLst>
          </p:cNvPr>
          <p:cNvPicPr>
            <a:picLocks noChangeAspect="1"/>
          </p:cNvPicPr>
          <p:nvPr/>
        </p:nvPicPr>
        <p:blipFill>
          <a:blip r:embed="rId3"/>
          <a:srcRect r="31671"/>
          <a:stretch/>
        </p:blipFill>
        <p:spPr>
          <a:xfrm>
            <a:off x="7399965" y="423371"/>
            <a:ext cx="4792035" cy="5152516"/>
          </a:xfrm>
          <a:prstGeom prst="rect">
            <a:avLst/>
          </a:prstGeom>
        </p:spPr>
      </p:pic>
    </p:spTree>
    <p:extLst>
      <p:ext uri="{BB962C8B-B14F-4D97-AF65-F5344CB8AC3E}">
        <p14:creationId xmlns:p14="http://schemas.microsoft.com/office/powerpoint/2010/main" val="3812199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a:extLst>
              <a:ext uri="{FF2B5EF4-FFF2-40B4-BE49-F238E27FC236}">
                <a16:creationId xmlns:a16="http://schemas.microsoft.com/office/drawing/2014/main" id="{D463A5D1-8147-CF81-3006-EE9E77B9B45F}"/>
              </a:ext>
            </a:extLst>
          </p:cNvPr>
          <p:cNvPicPr>
            <a:picLocks noGrp="1" noChangeAspect="1"/>
          </p:cNvPicPr>
          <p:nvPr>
            <p:ph sz="quarter" idx="17"/>
          </p:nvPr>
        </p:nvPicPr>
        <p:blipFill>
          <a:blip r:embed="rId2"/>
          <a:stretch>
            <a:fillRect/>
          </a:stretch>
        </p:blipFill>
        <p:spPr>
          <a:xfrm>
            <a:off x="4360863" y="1294431"/>
            <a:ext cx="8980072" cy="5563569"/>
          </a:xfrm>
        </p:spPr>
      </p:pic>
      <p:sp>
        <p:nvSpPr>
          <p:cNvPr id="6" name="Title 5">
            <a:extLst>
              <a:ext uri="{FF2B5EF4-FFF2-40B4-BE49-F238E27FC236}">
                <a16:creationId xmlns:a16="http://schemas.microsoft.com/office/drawing/2014/main" id="{A987531D-2F52-D737-F257-0F5FD05024F6}"/>
              </a:ext>
            </a:extLst>
          </p:cNvPr>
          <p:cNvSpPr>
            <a:spLocks noGrp="1"/>
          </p:cNvSpPr>
          <p:nvPr>
            <p:ph type="title"/>
          </p:nvPr>
        </p:nvSpPr>
        <p:spPr/>
        <p:txBody>
          <a:bodyPr/>
          <a:lstStyle/>
          <a:p>
            <a:r>
              <a:rPr lang="da-DK" dirty="0"/>
              <a:t>Discretization</a:t>
            </a:r>
            <a:endParaRPr lang="en-US" dirty="0"/>
          </a:p>
        </p:txBody>
      </p:sp>
      <p:sp>
        <p:nvSpPr>
          <p:cNvPr id="7" name="Content Placeholder 6">
            <a:extLst>
              <a:ext uri="{FF2B5EF4-FFF2-40B4-BE49-F238E27FC236}">
                <a16:creationId xmlns:a16="http://schemas.microsoft.com/office/drawing/2014/main" id="{597BEE29-92E6-6573-1F5E-B1841CEF6163}"/>
              </a:ext>
            </a:extLst>
          </p:cNvPr>
          <p:cNvSpPr>
            <a:spLocks noGrp="1"/>
          </p:cNvSpPr>
          <p:nvPr>
            <p:ph sz="half" idx="10"/>
          </p:nvPr>
        </p:nvSpPr>
        <p:spPr/>
        <p:txBody>
          <a:bodyPr/>
          <a:lstStyle/>
          <a:p>
            <a:r>
              <a:rPr lang="da-DK" dirty="0"/>
              <a:t>Use Cubic Lagrange discretization for the model</a:t>
            </a:r>
            <a:endParaRPr lang="en-US" dirty="0"/>
          </a:p>
        </p:txBody>
      </p:sp>
      <p:cxnSp>
        <p:nvCxnSpPr>
          <p:cNvPr id="12" name="Connector: Elbow 11">
            <a:extLst>
              <a:ext uri="{FF2B5EF4-FFF2-40B4-BE49-F238E27FC236}">
                <a16:creationId xmlns:a16="http://schemas.microsoft.com/office/drawing/2014/main" id="{1F2296F4-0BF3-413D-578C-0C8B22E7BA97}"/>
              </a:ext>
            </a:extLst>
          </p:cNvPr>
          <p:cNvCxnSpPr/>
          <p:nvPr/>
        </p:nvCxnSpPr>
        <p:spPr>
          <a:xfrm>
            <a:off x="3537284" y="4315326"/>
            <a:ext cx="3184358" cy="1122948"/>
          </a:xfrm>
          <a:prstGeom prst="bentConnector3">
            <a:avLst>
              <a:gd name="adj1" fmla="val 3262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5551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3320C61-6CFF-694A-8E49-1279324DBF6C}"/>
              </a:ext>
            </a:extLst>
          </p:cNvPr>
          <p:cNvPicPr>
            <a:picLocks noGrp="1" noChangeAspect="1"/>
          </p:cNvPicPr>
          <p:nvPr>
            <p:ph sz="quarter" idx="17"/>
          </p:nvPr>
        </p:nvPicPr>
        <p:blipFill>
          <a:blip r:embed="rId2"/>
          <a:stretch>
            <a:fillRect/>
          </a:stretch>
        </p:blipFill>
        <p:spPr>
          <a:xfrm>
            <a:off x="4360863" y="1294431"/>
            <a:ext cx="8980072" cy="5563569"/>
          </a:xfrm>
        </p:spPr>
      </p:pic>
      <p:sp>
        <p:nvSpPr>
          <p:cNvPr id="6" name="Title 5">
            <a:extLst>
              <a:ext uri="{FF2B5EF4-FFF2-40B4-BE49-F238E27FC236}">
                <a16:creationId xmlns:a16="http://schemas.microsoft.com/office/drawing/2014/main" id="{A987531D-2F52-D737-F257-0F5FD05024F6}"/>
              </a:ext>
            </a:extLst>
          </p:cNvPr>
          <p:cNvSpPr>
            <a:spLocks noGrp="1"/>
          </p:cNvSpPr>
          <p:nvPr>
            <p:ph type="title"/>
          </p:nvPr>
        </p:nvSpPr>
        <p:spPr/>
        <p:txBody>
          <a:bodyPr/>
          <a:lstStyle/>
          <a:p>
            <a:r>
              <a:rPr lang="da-DK" dirty="0"/>
              <a:t>Mesh</a:t>
            </a:r>
            <a:endParaRPr lang="en-US" dirty="0"/>
          </a:p>
        </p:txBody>
      </p:sp>
      <p:sp>
        <p:nvSpPr>
          <p:cNvPr id="7" name="Content Placeholder 6">
            <a:extLst>
              <a:ext uri="{FF2B5EF4-FFF2-40B4-BE49-F238E27FC236}">
                <a16:creationId xmlns:a16="http://schemas.microsoft.com/office/drawing/2014/main" id="{597BEE29-92E6-6573-1F5E-B1841CEF6163}"/>
              </a:ext>
            </a:extLst>
          </p:cNvPr>
          <p:cNvSpPr>
            <a:spLocks noGrp="1"/>
          </p:cNvSpPr>
          <p:nvPr>
            <p:ph sz="half" idx="10"/>
          </p:nvPr>
        </p:nvSpPr>
        <p:spPr/>
        <p:txBody>
          <a:bodyPr>
            <a:normAutofit/>
          </a:bodyPr>
          <a:lstStyle/>
          <a:p>
            <a:pPr marL="342900" indent="-342900">
              <a:buFont typeface="Wingdings" panose="05000000000000000000" pitchFamily="2" charset="2"/>
              <a:buChar char="§"/>
            </a:pPr>
            <a:r>
              <a:rPr lang="da-DK" sz="1800" dirty="0"/>
              <a:t>Mesh the model with a </a:t>
            </a:r>
            <a:r>
              <a:rPr lang="da-DK" sz="1800" i="1" dirty="0"/>
              <a:t>Maximum element size </a:t>
            </a:r>
            <a:r>
              <a:rPr lang="da-DK" sz="1800" dirty="0"/>
              <a:t>set to 0.45</a:t>
            </a:r>
            <a:r>
              <a:rPr lang="da-DK" sz="1800" dirty="0">
                <a:sym typeface="Symbol" panose="05050102010706020507" pitchFamily="18" charset="2"/>
              </a:rPr>
              <a:t>, with the wavelength </a:t>
            </a:r>
          </a:p>
          <a:p>
            <a:pPr marL="342900" indent="-342900">
              <a:buFont typeface="Wingdings" panose="05000000000000000000" pitchFamily="2" charset="2"/>
              <a:buChar char="§"/>
            </a:pPr>
            <a:r>
              <a:rPr lang="en-US" sz="1800" dirty="0"/>
              <a:t>If a PML is present in the model use 4 mesh elements in the thickness</a:t>
            </a:r>
          </a:p>
        </p:txBody>
      </p:sp>
      <p:cxnSp>
        <p:nvCxnSpPr>
          <p:cNvPr id="12" name="Connector: Elbow 11">
            <a:extLst>
              <a:ext uri="{FF2B5EF4-FFF2-40B4-BE49-F238E27FC236}">
                <a16:creationId xmlns:a16="http://schemas.microsoft.com/office/drawing/2014/main" id="{1F2296F4-0BF3-413D-578C-0C8B22E7BA97}"/>
              </a:ext>
            </a:extLst>
          </p:cNvPr>
          <p:cNvCxnSpPr>
            <a:cxnSpLocks/>
          </p:cNvCxnSpPr>
          <p:nvPr/>
        </p:nvCxnSpPr>
        <p:spPr>
          <a:xfrm flipV="1">
            <a:off x="3705726" y="3320716"/>
            <a:ext cx="2975811" cy="1179095"/>
          </a:xfrm>
          <a:prstGeom prst="bentConnector3">
            <a:avLst>
              <a:gd name="adj1" fmla="val 26819"/>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4762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8FDF2028-443A-5E69-46C0-06D701D18A60}"/>
              </a:ext>
            </a:extLst>
          </p:cNvPr>
          <p:cNvPicPr>
            <a:picLocks noGrp="1" noChangeAspect="1"/>
          </p:cNvPicPr>
          <p:nvPr>
            <p:ph sz="quarter" idx="17"/>
          </p:nvPr>
        </p:nvPicPr>
        <p:blipFill>
          <a:blip r:embed="rId2"/>
          <a:stretch>
            <a:fillRect/>
          </a:stretch>
        </p:blipFill>
        <p:spPr>
          <a:xfrm>
            <a:off x="4360863" y="1294431"/>
            <a:ext cx="8980072" cy="5563569"/>
          </a:xfrm>
        </p:spPr>
      </p:pic>
      <p:sp>
        <p:nvSpPr>
          <p:cNvPr id="6" name="Title 5">
            <a:extLst>
              <a:ext uri="{FF2B5EF4-FFF2-40B4-BE49-F238E27FC236}">
                <a16:creationId xmlns:a16="http://schemas.microsoft.com/office/drawing/2014/main" id="{A987531D-2F52-D737-F257-0F5FD05024F6}"/>
              </a:ext>
            </a:extLst>
          </p:cNvPr>
          <p:cNvSpPr>
            <a:spLocks noGrp="1"/>
          </p:cNvSpPr>
          <p:nvPr>
            <p:ph type="title"/>
          </p:nvPr>
        </p:nvSpPr>
        <p:spPr/>
        <p:txBody>
          <a:bodyPr/>
          <a:lstStyle/>
          <a:p>
            <a:r>
              <a:rPr lang="da-DK" dirty="0"/>
              <a:t>Solver</a:t>
            </a:r>
            <a:endParaRPr lang="en-US" dirty="0"/>
          </a:p>
        </p:txBody>
      </p:sp>
      <p:sp>
        <p:nvSpPr>
          <p:cNvPr id="7" name="Content Placeholder 6">
            <a:extLst>
              <a:ext uri="{FF2B5EF4-FFF2-40B4-BE49-F238E27FC236}">
                <a16:creationId xmlns:a16="http://schemas.microsoft.com/office/drawing/2014/main" id="{597BEE29-92E6-6573-1F5E-B1841CEF6163}"/>
              </a:ext>
            </a:extLst>
          </p:cNvPr>
          <p:cNvSpPr>
            <a:spLocks noGrp="1"/>
          </p:cNvSpPr>
          <p:nvPr>
            <p:ph sz="half" idx="10"/>
          </p:nvPr>
        </p:nvSpPr>
        <p:spPr/>
        <p:txBody>
          <a:bodyPr>
            <a:normAutofit/>
          </a:bodyPr>
          <a:lstStyle/>
          <a:p>
            <a:pPr marL="342900" indent="-342900">
              <a:buFont typeface="Wingdings" panose="05000000000000000000" pitchFamily="2" charset="2"/>
              <a:buChar char="§"/>
            </a:pPr>
            <a:r>
              <a:rPr lang="en-US" sz="1800" dirty="0"/>
              <a:t>Edit the default added Shifted Laplace solver suggestion</a:t>
            </a:r>
          </a:p>
          <a:p>
            <a:pPr marL="732357" lvl="1" indent="-342900">
              <a:buFont typeface="Wingdings" panose="05000000000000000000" pitchFamily="2" charset="2"/>
              <a:buChar char="§"/>
            </a:pPr>
            <a:r>
              <a:rPr lang="en-US" sz="1400" dirty="0"/>
              <a:t>Solver = TFQMR</a:t>
            </a:r>
          </a:p>
          <a:p>
            <a:pPr marL="732357" lvl="1" indent="-342900">
              <a:buFont typeface="Wingdings" panose="05000000000000000000" pitchFamily="2" charset="2"/>
              <a:buChar char="§"/>
            </a:pPr>
            <a:r>
              <a:rPr lang="en-US" sz="1400" dirty="0"/>
              <a:t>Preconditioning = Right </a:t>
            </a:r>
          </a:p>
          <a:p>
            <a:pPr marL="732357" lvl="1" indent="-342900">
              <a:buFont typeface="Wingdings" panose="05000000000000000000" pitchFamily="2" charset="2"/>
              <a:buChar char="§"/>
            </a:pPr>
            <a:r>
              <a:rPr lang="en-US" sz="1400" dirty="0"/>
              <a:t>Maximum number of iterations = 1e6</a:t>
            </a:r>
          </a:p>
        </p:txBody>
      </p:sp>
      <p:cxnSp>
        <p:nvCxnSpPr>
          <p:cNvPr id="12" name="Connector: Elbow 11">
            <a:extLst>
              <a:ext uri="{FF2B5EF4-FFF2-40B4-BE49-F238E27FC236}">
                <a16:creationId xmlns:a16="http://schemas.microsoft.com/office/drawing/2014/main" id="{1F2296F4-0BF3-413D-578C-0C8B22E7BA97}"/>
              </a:ext>
            </a:extLst>
          </p:cNvPr>
          <p:cNvCxnSpPr>
            <a:cxnSpLocks/>
          </p:cNvCxnSpPr>
          <p:nvPr/>
        </p:nvCxnSpPr>
        <p:spPr>
          <a:xfrm flipV="1">
            <a:off x="3376863" y="2616200"/>
            <a:ext cx="3408948" cy="1867568"/>
          </a:xfrm>
          <a:prstGeom prst="bentConnector3">
            <a:avLst>
              <a:gd name="adj1" fmla="val 85294"/>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6118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FDEBF02-AEA1-D66B-0CA7-215BF10E6B70}"/>
              </a:ext>
            </a:extLst>
          </p:cNvPr>
          <p:cNvPicPr>
            <a:picLocks noGrp="1" noChangeAspect="1"/>
          </p:cNvPicPr>
          <p:nvPr>
            <p:ph sz="quarter" idx="17"/>
          </p:nvPr>
        </p:nvPicPr>
        <p:blipFill>
          <a:blip r:embed="rId2"/>
          <a:stretch>
            <a:fillRect/>
          </a:stretch>
        </p:blipFill>
        <p:spPr>
          <a:xfrm>
            <a:off x="4360863" y="1294430"/>
            <a:ext cx="8980072" cy="5563569"/>
          </a:xfrm>
        </p:spPr>
      </p:pic>
      <p:sp>
        <p:nvSpPr>
          <p:cNvPr id="6" name="Title 5">
            <a:extLst>
              <a:ext uri="{FF2B5EF4-FFF2-40B4-BE49-F238E27FC236}">
                <a16:creationId xmlns:a16="http://schemas.microsoft.com/office/drawing/2014/main" id="{A987531D-2F52-D737-F257-0F5FD05024F6}"/>
              </a:ext>
            </a:extLst>
          </p:cNvPr>
          <p:cNvSpPr>
            <a:spLocks noGrp="1"/>
          </p:cNvSpPr>
          <p:nvPr>
            <p:ph type="title"/>
          </p:nvPr>
        </p:nvSpPr>
        <p:spPr/>
        <p:txBody>
          <a:bodyPr/>
          <a:lstStyle/>
          <a:p>
            <a:r>
              <a:rPr lang="da-DK" dirty="0"/>
              <a:t>Solver</a:t>
            </a:r>
            <a:endParaRPr lang="en-US" dirty="0"/>
          </a:p>
        </p:txBody>
      </p:sp>
      <p:sp>
        <p:nvSpPr>
          <p:cNvPr id="7" name="Content Placeholder 6">
            <a:extLst>
              <a:ext uri="{FF2B5EF4-FFF2-40B4-BE49-F238E27FC236}">
                <a16:creationId xmlns:a16="http://schemas.microsoft.com/office/drawing/2014/main" id="{597BEE29-92E6-6573-1F5E-B1841CEF6163}"/>
              </a:ext>
            </a:extLst>
          </p:cNvPr>
          <p:cNvSpPr>
            <a:spLocks noGrp="1"/>
          </p:cNvSpPr>
          <p:nvPr>
            <p:ph sz="half" idx="10"/>
          </p:nvPr>
        </p:nvSpPr>
        <p:spPr/>
        <p:txBody>
          <a:bodyPr>
            <a:normAutofit fontScale="77500" lnSpcReduction="20000"/>
          </a:bodyPr>
          <a:lstStyle/>
          <a:p>
            <a:pPr marL="342900" indent="-342900">
              <a:buFont typeface="Wingdings" panose="05000000000000000000" pitchFamily="2" charset="2"/>
              <a:buChar char="§"/>
            </a:pPr>
            <a:r>
              <a:rPr lang="en-US" dirty="0"/>
              <a:t>Multigrid</a:t>
            </a:r>
          </a:p>
          <a:p>
            <a:pPr marL="732357" lvl="1" indent="-342900">
              <a:buFont typeface="Wingdings" panose="05000000000000000000" pitchFamily="2" charset="2"/>
              <a:buChar char="§"/>
            </a:pPr>
            <a:r>
              <a:rPr lang="en-US" dirty="0"/>
              <a:t>Lower element order first (any)</a:t>
            </a:r>
          </a:p>
          <a:p>
            <a:pPr marL="732357" lvl="1" indent="-342900">
              <a:buFont typeface="Wingdings" panose="05000000000000000000" pitchFamily="2" charset="2"/>
              <a:buChar char="§"/>
            </a:pPr>
            <a:r>
              <a:rPr lang="en-US" dirty="0"/>
              <a:t>Number of multigrid levels = 2</a:t>
            </a:r>
          </a:p>
          <a:p>
            <a:pPr marL="732357" lvl="1" indent="-342900">
              <a:buFont typeface="Wingdings" panose="05000000000000000000" pitchFamily="2" charset="2"/>
              <a:buChar char="§"/>
            </a:pPr>
            <a:r>
              <a:rPr lang="en-US" dirty="0"/>
              <a:t>Mesh coarsening factor = 2</a:t>
            </a:r>
          </a:p>
          <a:p>
            <a:pPr marL="342900" indent="-342900">
              <a:buFont typeface="Wingdings" panose="05000000000000000000" pitchFamily="2" charset="2"/>
              <a:buChar char="§"/>
            </a:pPr>
            <a:r>
              <a:rPr lang="en-US" dirty="0"/>
              <a:t>Shifted Laplace contributions on multigrid levels</a:t>
            </a:r>
          </a:p>
          <a:p>
            <a:pPr marL="732357" lvl="1" indent="-342900">
              <a:buFont typeface="Wingdings" panose="05000000000000000000" pitchFamily="2" charset="2"/>
              <a:buChar char="§"/>
            </a:pPr>
            <a:r>
              <a:rPr lang="en-US" dirty="0"/>
              <a:t>Shift coefficient = 5</a:t>
            </a:r>
          </a:p>
          <a:p>
            <a:pPr marL="732357" lvl="1" indent="-342900">
              <a:buFont typeface="Wingdings" panose="05000000000000000000" pitchFamily="2" charset="2"/>
              <a:buChar char="§"/>
            </a:pPr>
            <a:r>
              <a:rPr lang="en-US" dirty="0"/>
              <a:t>Minimum multigrid level = 1</a:t>
            </a:r>
          </a:p>
        </p:txBody>
      </p:sp>
      <p:cxnSp>
        <p:nvCxnSpPr>
          <p:cNvPr id="12" name="Connector: Elbow 11">
            <a:extLst>
              <a:ext uri="{FF2B5EF4-FFF2-40B4-BE49-F238E27FC236}">
                <a16:creationId xmlns:a16="http://schemas.microsoft.com/office/drawing/2014/main" id="{1F2296F4-0BF3-413D-578C-0C8B22E7BA97}"/>
              </a:ext>
            </a:extLst>
          </p:cNvPr>
          <p:cNvCxnSpPr>
            <a:cxnSpLocks/>
          </p:cNvCxnSpPr>
          <p:nvPr/>
        </p:nvCxnSpPr>
        <p:spPr>
          <a:xfrm flipV="1">
            <a:off x="3681663" y="2975811"/>
            <a:ext cx="3064042" cy="1756610"/>
          </a:xfrm>
          <a:prstGeom prst="bentConnector3">
            <a:avLst>
              <a:gd name="adj1" fmla="val 85340"/>
            </a:avLst>
          </a:prstGeom>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220903C0-FD3F-5B3E-4794-5D92BD02F4E7}"/>
              </a:ext>
            </a:extLst>
          </p:cNvPr>
          <p:cNvCxnSpPr>
            <a:cxnSpLocks/>
          </p:cNvCxnSpPr>
          <p:nvPr/>
        </p:nvCxnSpPr>
        <p:spPr>
          <a:xfrm>
            <a:off x="3681663" y="5803231"/>
            <a:ext cx="3064042" cy="22860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0322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5DA79094-0E94-221F-A89C-C6174A37AF04}"/>
              </a:ext>
            </a:extLst>
          </p:cNvPr>
          <p:cNvPicPr>
            <a:picLocks noGrp="1" noChangeAspect="1"/>
          </p:cNvPicPr>
          <p:nvPr>
            <p:ph sz="quarter" idx="17"/>
          </p:nvPr>
        </p:nvPicPr>
        <p:blipFill>
          <a:blip r:embed="rId2"/>
          <a:stretch>
            <a:fillRect/>
          </a:stretch>
        </p:blipFill>
        <p:spPr>
          <a:xfrm>
            <a:off x="4360863" y="1294431"/>
            <a:ext cx="8980072" cy="5563569"/>
          </a:xfrm>
        </p:spPr>
      </p:pic>
      <p:sp>
        <p:nvSpPr>
          <p:cNvPr id="6" name="Title 5">
            <a:extLst>
              <a:ext uri="{FF2B5EF4-FFF2-40B4-BE49-F238E27FC236}">
                <a16:creationId xmlns:a16="http://schemas.microsoft.com/office/drawing/2014/main" id="{A987531D-2F52-D737-F257-0F5FD05024F6}"/>
              </a:ext>
            </a:extLst>
          </p:cNvPr>
          <p:cNvSpPr>
            <a:spLocks noGrp="1"/>
          </p:cNvSpPr>
          <p:nvPr>
            <p:ph type="title"/>
          </p:nvPr>
        </p:nvSpPr>
        <p:spPr/>
        <p:txBody>
          <a:bodyPr/>
          <a:lstStyle/>
          <a:p>
            <a:r>
              <a:rPr lang="da-DK" dirty="0"/>
              <a:t>Solver</a:t>
            </a:r>
            <a:endParaRPr lang="en-US" dirty="0"/>
          </a:p>
        </p:txBody>
      </p:sp>
      <p:sp>
        <p:nvSpPr>
          <p:cNvPr id="7" name="Content Placeholder 6">
            <a:extLst>
              <a:ext uri="{FF2B5EF4-FFF2-40B4-BE49-F238E27FC236}">
                <a16:creationId xmlns:a16="http://schemas.microsoft.com/office/drawing/2014/main" id="{597BEE29-92E6-6573-1F5E-B1841CEF6163}"/>
              </a:ext>
            </a:extLst>
          </p:cNvPr>
          <p:cNvSpPr>
            <a:spLocks noGrp="1"/>
          </p:cNvSpPr>
          <p:nvPr>
            <p:ph sz="half" idx="10"/>
          </p:nvPr>
        </p:nvSpPr>
        <p:spPr>
          <a:xfrm>
            <a:off x="609600" y="4038600"/>
            <a:ext cx="3223683" cy="2650958"/>
          </a:xfrm>
        </p:spPr>
        <p:txBody>
          <a:bodyPr>
            <a:normAutofit fontScale="62500" lnSpcReduction="20000"/>
          </a:bodyPr>
          <a:lstStyle/>
          <a:p>
            <a:pPr marL="342900" indent="-342900">
              <a:buFont typeface="Wingdings" panose="05000000000000000000" pitchFamily="2" charset="2"/>
              <a:buChar char="§"/>
            </a:pPr>
            <a:r>
              <a:rPr lang="en-US" dirty="0" err="1"/>
              <a:t>Presmoother</a:t>
            </a:r>
            <a:endParaRPr lang="en-US" dirty="0"/>
          </a:p>
          <a:p>
            <a:pPr marL="732357" lvl="1" indent="-342900">
              <a:buFont typeface="Wingdings" panose="05000000000000000000" pitchFamily="2" charset="2"/>
              <a:buChar char="§"/>
            </a:pPr>
            <a:r>
              <a:rPr lang="en-US" dirty="0"/>
              <a:t>Solver = SOR</a:t>
            </a:r>
          </a:p>
          <a:p>
            <a:pPr marL="732357" lvl="1" indent="-342900">
              <a:buFont typeface="Wingdings" panose="05000000000000000000" pitchFamily="2" charset="2"/>
              <a:buChar char="§"/>
            </a:pPr>
            <a:r>
              <a:rPr lang="en-US" dirty="0"/>
              <a:t>Number of iterations = 1</a:t>
            </a:r>
          </a:p>
          <a:p>
            <a:pPr marL="732357" lvl="1" indent="-342900">
              <a:buFont typeface="Wingdings" panose="05000000000000000000" pitchFamily="2" charset="2"/>
              <a:buChar char="§"/>
            </a:pPr>
            <a:r>
              <a:rPr lang="en-US" dirty="0"/>
              <a:t>Relaxation factor = 0.5</a:t>
            </a:r>
          </a:p>
          <a:p>
            <a:pPr marL="342900" indent="-342900">
              <a:buFont typeface="Wingdings" panose="05000000000000000000" pitchFamily="2" charset="2"/>
              <a:buChar char="§"/>
            </a:pPr>
            <a:r>
              <a:rPr lang="en-US" dirty="0" err="1"/>
              <a:t>Postsmoother</a:t>
            </a:r>
            <a:endParaRPr lang="en-US" dirty="0"/>
          </a:p>
          <a:p>
            <a:pPr marL="732357" lvl="1" indent="-342900">
              <a:buFont typeface="Wingdings" panose="05000000000000000000" pitchFamily="2" charset="2"/>
              <a:buChar char="§"/>
            </a:pPr>
            <a:r>
              <a:rPr lang="en-US" dirty="0"/>
              <a:t>Solver = SORU</a:t>
            </a:r>
          </a:p>
          <a:p>
            <a:pPr marL="732357" lvl="1" indent="-342900">
              <a:buFont typeface="Wingdings" panose="05000000000000000000" pitchFamily="2" charset="2"/>
              <a:buChar char="§"/>
            </a:pPr>
            <a:r>
              <a:rPr lang="en-US" dirty="0"/>
              <a:t>Number of iterations = 1</a:t>
            </a:r>
          </a:p>
          <a:p>
            <a:pPr marL="732357" lvl="1" indent="-342900">
              <a:buFont typeface="Wingdings" panose="05000000000000000000" pitchFamily="2" charset="2"/>
              <a:buChar char="§"/>
            </a:pPr>
            <a:r>
              <a:rPr lang="en-US" dirty="0"/>
              <a:t>Relaxation factor = 0.5</a:t>
            </a:r>
          </a:p>
          <a:p>
            <a:pPr marL="342900" indent="-342900">
              <a:buFont typeface="Wingdings" panose="05000000000000000000" pitchFamily="2" charset="2"/>
              <a:buChar char="§"/>
            </a:pPr>
            <a:r>
              <a:rPr lang="en-US" dirty="0"/>
              <a:t>Coarse Solver (Direct)</a:t>
            </a:r>
          </a:p>
          <a:p>
            <a:pPr marL="732357" lvl="1" indent="-342900">
              <a:buFont typeface="Wingdings" panose="05000000000000000000" pitchFamily="2" charset="2"/>
              <a:buChar char="§"/>
            </a:pPr>
            <a:r>
              <a:rPr lang="en-US" dirty="0"/>
              <a:t>Solver = MUMPS</a:t>
            </a:r>
          </a:p>
          <a:p>
            <a:pPr marL="732357" lvl="1" indent="-342900">
              <a:buFont typeface="Wingdings" panose="05000000000000000000" pitchFamily="2" charset="2"/>
              <a:buChar char="§"/>
            </a:pPr>
            <a:r>
              <a:rPr lang="en-US" dirty="0"/>
              <a:t>Use </a:t>
            </a:r>
            <a:r>
              <a:rPr lang="en-US" i="1" dirty="0"/>
              <a:t>Block low rank factorization</a:t>
            </a:r>
          </a:p>
        </p:txBody>
      </p:sp>
      <p:cxnSp>
        <p:nvCxnSpPr>
          <p:cNvPr id="12" name="Connector: Elbow 11">
            <a:extLst>
              <a:ext uri="{FF2B5EF4-FFF2-40B4-BE49-F238E27FC236}">
                <a16:creationId xmlns:a16="http://schemas.microsoft.com/office/drawing/2014/main" id="{1F2296F4-0BF3-413D-578C-0C8B22E7BA97}"/>
              </a:ext>
            </a:extLst>
          </p:cNvPr>
          <p:cNvCxnSpPr>
            <a:cxnSpLocks/>
          </p:cNvCxnSpPr>
          <p:nvPr/>
        </p:nvCxnSpPr>
        <p:spPr>
          <a:xfrm flipV="1">
            <a:off x="2951747" y="4411579"/>
            <a:ext cx="2366211" cy="164431"/>
          </a:xfrm>
          <a:prstGeom prst="bentConnector3">
            <a:avLst>
              <a:gd name="adj1" fmla="val 36441"/>
            </a:avLst>
          </a:prstGeom>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220903C0-FD3F-5B3E-4794-5D92BD02F4E7}"/>
              </a:ext>
            </a:extLst>
          </p:cNvPr>
          <p:cNvCxnSpPr>
            <a:cxnSpLocks/>
          </p:cNvCxnSpPr>
          <p:nvPr/>
        </p:nvCxnSpPr>
        <p:spPr>
          <a:xfrm flipV="1">
            <a:off x="2951747" y="3064041"/>
            <a:ext cx="3753853" cy="3204411"/>
          </a:xfrm>
          <a:prstGeom prst="bentConnector3">
            <a:avLst>
              <a:gd name="adj1" fmla="val 91239"/>
            </a:avLst>
          </a:prstGeom>
        </p:spPr>
        <p:style>
          <a:lnRef idx="1">
            <a:schemeClr val="accent1"/>
          </a:lnRef>
          <a:fillRef idx="0">
            <a:schemeClr val="accent1"/>
          </a:fillRef>
          <a:effectRef idx="0">
            <a:schemeClr val="accent1"/>
          </a:effectRef>
          <a:fontRef idx="minor">
            <a:schemeClr val="tx1"/>
          </a:fontRef>
        </p:style>
      </p:cxnSp>
      <p:cxnSp>
        <p:nvCxnSpPr>
          <p:cNvPr id="10" name="Connector: Elbow 9">
            <a:extLst>
              <a:ext uri="{FF2B5EF4-FFF2-40B4-BE49-F238E27FC236}">
                <a16:creationId xmlns:a16="http://schemas.microsoft.com/office/drawing/2014/main" id="{5583ACDB-2078-962A-C31D-0D65D1B07A41}"/>
              </a:ext>
            </a:extLst>
          </p:cNvPr>
          <p:cNvCxnSpPr>
            <a:cxnSpLocks/>
          </p:cNvCxnSpPr>
          <p:nvPr/>
        </p:nvCxnSpPr>
        <p:spPr>
          <a:xfrm flipV="1">
            <a:off x="2951747" y="4606758"/>
            <a:ext cx="2366211" cy="1108241"/>
          </a:xfrm>
          <a:prstGeom prst="bentConnector3">
            <a:avLst>
              <a:gd name="adj1" fmla="val 55085"/>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2240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4053942-60B8-72DC-9D0F-97AB5B2F4897}"/>
              </a:ext>
            </a:extLst>
          </p:cNvPr>
          <p:cNvSpPr>
            <a:spLocks noGrp="1"/>
          </p:cNvSpPr>
          <p:nvPr>
            <p:ph type="title"/>
          </p:nvPr>
        </p:nvSpPr>
        <p:spPr/>
        <p:txBody>
          <a:bodyPr/>
          <a:lstStyle/>
          <a:p>
            <a:r>
              <a:rPr lang="da-DK" dirty="0"/>
              <a:t>Results</a:t>
            </a:r>
            <a:endParaRPr lang="en-US" dirty="0"/>
          </a:p>
        </p:txBody>
      </p:sp>
      <p:sp>
        <p:nvSpPr>
          <p:cNvPr id="9" name="Content Placeholder 8">
            <a:extLst>
              <a:ext uri="{FF2B5EF4-FFF2-40B4-BE49-F238E27FC236}">
                <a16:creationId xmlns:a16="http://schemas.microsoft.com/office/drawing/2014/main" id="{347BD6DE-2C16-6494-065D-1BDA5A5CE1A3}"/>
              </a:ext>
            </a:extLst>
          </p:cNvPr>
          <p:cNvSpPr>
            <a:spLocks noGrp="1"/>
          </p:cNvSpPr>
          <p:nvPr>
            <p:ph sz="half" idx="10"/>
          </p:nvPr>
        </p:nvSpPr>
        <p:spPr/>
        <p:txBody>
          <a:bodyPr/>
          <a:lstStyle/>
          <a:p>
            <a:r>
              <a:rPr lang="da-DK" dirty="0"/>
              <a:t>Non-distributed configuration, on a powerfull modern workstation.</a:t>
            </a:r>
          </a:p>
          <a:p>
            <a:r>
              <a:rPr lang="da-DK" dirty="0"/>
              <a:t>Model solved at 5,000 Hz</a:t>
            </a:r>
          </a:p>
          <a:p>
            <a:pPr lvl="1"/>
            <a:r>
              <a:rPr lang="da-DK" dirty="0"/>
              <a:t>9e6 DOFs</a:t>
            </a:r>
          </a:p>
          <a:p>
            <a:pPr lvl="1"/>
            <a:r>
              <a:rPr lang="da-DK" dirty="0"/>
              <a:t>30 GB RAM</a:t>
            </a:r>
          </a:p>
          <a:p>
            <a:r>
              <a:rPr lang="da-DK" dirty="0"/>
              <a:t>Model solved at 8,000 Hz</a:t>
            </a:r>
          </a:p>
          <a:p>
            <a:pPr lvl="1"/>
            <a:r>
              <a:rPr lang="da-DK" dirty="0"/>
              <a:t>37e6 DOFs</a:t>
            </a:r>
          </a:p>
          <a:p>
            <a:pPr lvl="1"/>
            <a:r>
              <a:rPr lang="da-DK" dirty="0"/>
              <a:t>150 GB RAM</a:t>
            </a:r>
          </a:p>
          <a:p>
            <a:r>
              <a:rPr lang="da-DK" dirty="0"/>
              <a:t>Model solved at 10,000 Hz</a:t>
            </a:r>
          </a:p>
          <a:p>
            <a:pPr lvl="1"/>
            <a:r>
              <a:rPr lang="da-DK" dirty="0"/>
              <a:t>72e6 DOFs</a:t>
            </a:r>
          </a:p>
          <a:p>
            <a:pPr lvl="1"/>
            <a:r>
              <a:rPr lang="da-DK" dirty="0"/>
              <a:t>235 GB RAM</a:t>
            </a:r>
          </a:p>
          <a:p>
            <a:pPr lvl="1"/>
            <a:endParaRPr lang="en-US" dirty="0"/>
          </a:p>
        </p:txBody>
      </p:sp>
      <p:pic>
        <p:nvPicPr>
          <p:cNvPr id="17" name="Content Placeholder 16">
            <a:extLst>
              <a:ext uri="{FF2B5EF4-FFF2-40B4-BE49-F238E27FC236}">
                <a16:creationId xmlns:a16="http://schemas.microsoft.com/office/drawing/2014/main" id="{2B8D5D7A-8E15-8281-9489-9C812B781156}"/>
              </a:ext>
            </a:extLst>
          </p:cNvPr>
          <p:cNvPicPr>
            <a:picLocks noGrp="1" noChangeAspect="1"/>
          </p:cNvPicPr>
          <p:nvPr>
            <p:ph sz="quarter" idx="11"/>
          </p:nvPr>
        </p:nvPicPr>
        <p:blipFill>
          <a:blip r:embed="rId2"/>
          <a:stretch>
            <a:fillRect/>
          </a:stretch>
        </p:blipFill>
        <p:spPr>
          <a:xfrm>
            <a:off x="5486400" y="1212766"/>
            <a:ext cx="6400800" cy="4432467"/>
          </a:xfrm>
        </p:spPr>
      </p:pic>
    </p:spTree>
    <p:extLst>
      <p:ext uri="{BB962C8B-B14F-4D97-AF65-F5344CB8AC3E}">
        <p14:creationId xmlns:p14="http://schemas.microsoft.com/office/powerpoint/2010/main" val="551174761"/>
      </p:ext>
    </p:extLst>
  </p:cSld>
  <p:clrMapOvr>
    <a:masterClrMapping/>
  </p:clrMapOvr>
</p:sld>
</file>

<file path=ppt/theme/theme1.xml><?xml version="1.0" encoding="utf-8"?>
<a:theme xmlns:a="http://schemas.openxmlformats.org/drawingml/2006/main" name="COMSOL_2022">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2022" id="{3DB28FBC-860E-4A17-B13B-E4002B3B6FAA}" vid="{A40C7C45-28BE-4414-B941-F650D96C459E}"/>
    </a:ext>
  </a:extLst>
</a:theme>
</file>

<file path=docProps/app.xml><?xml version="1.0" encoding="utf-8"?>
<Properties xmlns="http://schemas.openxmlformats.org/officeDocument/2006/extended-properties" xmlns:vt="http://schemas.openxmlformats.org/officeDocument/2006/docPropsVTypes">
  <Template>Default Theme</Template>
  <TotalTime>0</TotalTime>
  <Words>287</Words>
  <Application>Microsoft Office PowerPoint</Application>
  <PresentationFormat>Widescreen</PresentationFormat>
  <Paragraphs>48</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Lato</vt:lpstr>
      <vt:lpstr>Lato Black</vt:lpstr>
      <vt:lpstr>Lato Light</vt:lpstr>
      <vt:lpstr>Symbol</vt:lpstr>
      <vt:lpstr>Wingdings</vt:lpstr>
      <vt:lpstr>COMSOL_2022</vt:lpstr>
      <vt:lpstr>Car Cabin Acoustics  Iterative Solver Suggestion for Cubic Elements </vt:lpstr>
      <vt:lpstr>Background</vt:lpstr>
      <vt:lpstr>Discretization</vt:lpstr>
      <vt:lpstr>Mesh</vt:lpstr>
      <vt:lpstr>Solver</vt:lpstr>
      <vt:lpstr>Solver</vt:lpstr>
      <vt:lpstr>Solver</vt:lpstr>
      <vt:lpstr>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2024-02-21T14:42:52Z</dcterms:created>
  <dcterms:modified xsi:type="dcterms:W3CDTF">2024-09-12T11:26:30Z</dcterms:modified>
</cp:coreProperties>
</file>