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14" r:id="rId1"/>
  </p:sldMasterIdLst>
  <p:notesMasterIdLst>
    <p:notesMasterId r:id="rId10"/>
  </p:notesMasterIdLst>
  <p:handoutMasterIdLst>
    <p:handoutMasterId r:id="rId11"/>
  </p:handoutMasterIdLst>
  <p:sldIdLst>
    <p:sldId id="463" r:id="rId2"/>
    <p:sldId id="468" r:id="rId3"/>
    <p:sldId id="469" r:id="rId4"/>
    <p:sldId id="471" r:id="rId5"/>
    <p:sldId id="472" r:id="rId6"/>
    <p:sldId id="473" r:id="rId7"/>
    <p:sldId id="464" r:id="rId8"/>
    <p:sldId id="470" r:id="rId9"/>
  </p:sldIdLst>
  <p:sldSz cx="12192000" cy="6858000"/>
  <p:notesSz cx="6858000" cy="9144000"/>
  <p:embeddedFontLst>
    <p:embeddedFont>
      <p:font typeface="Cambria Math" panose="02040503050406030204" pitchFamily="18" charset="0"/>
      <p:regular r:id="rId12"/>
    </p:embeddedFont>
    <p:embeddedFont>
      <p:font typeface="Lato" panose="020F0502020204030203" pitchFamily="34" charset="0"/>
      <p:regular r:id="rId13"/>
      <p:bold r:id="rId14"/>
      <p:italic r:id="rId15"/>
      <p:boldItalic r:id="rId16"/>
    </p:embeddedFont>
    <p:embeddedFont>
      <p:font typeface="Lato Black" panose="020F0A02020204030203" pitchFamily="34" charset="0"/>
      <p:bold r:id="rId17"/>
      <p:italic r:id="rId18"/>
      <p:boldItalic r:id="rId19"/>
    </p:embeddedFont>
    <p:embeddedFont>
      <p:font typeface="Lato Light" panose="020F0302020204030203" pitchFamily="34" charset="0"/>
      <p:regular r:id="rId20"/>
      <p:italic r:id="rId21"/>
    </p:embeddedFont>
  </p:embeddedFontLst>
  <p:defaultText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ristian Ejlebjærg Jensen" initials="KEJ" lastIdx="3" clrIdx="0">
    <p:extLst>
      <p:ext uri="{19B8F6BF-5375-455C-9EA6-DF929625EA0E}">
        <p15:presenceInfo xmlns:p15="http://schemas.microsoft.com/office/powerpoint/2012/main" userId="S-1-5-21-1052132682-238272870-701152441-1528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7E3EE"/>
    <a:srgbClr val="C3D7E5"/>
    <a:srgbClr val="84C2EA"/>
    <a:srgbClr val="FFD999"/>
    <a:srgbClr val="F19986"/>
    <a:srgbClr val="C3D2E6"/>
    <a:srgbClr val="C8D7E5"/>
    <a:srgbClr val="CDD7E5"/>
    <a:srgbClr val="C9D5D9"/>
    <a:srgbClr val="D2DD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46" autoAdjust="0"/>
    <p:restoredTop sz="78519" autoAdjust="0"/>
  </p:normalViewPr>
  <p:slideViewPr>
    <p:cSldViewPr>
      <p:cViewPr varScale="1">
        <p:scale>
          <a:sx n="153" d="100"/>
          <a:sy n="153" d="100"/>
        </p:scale>
        <p:origin x="174" y="354"/>
      </p:cViewPr>
      <p:guideLst>
        <p:guide orient="horz" pos="2160"/>
        <p:guide pos="3840"/>
      </p:guideLst>
    </p:cSldViewPr>
  </p:slideViewPr>
  <p:outlineViewPr>
    <p:cViewPr>
      <p:scale>
        <a:sx n="33" d="100"/>
        <a:sy n="33" d="100"/>
      </p:scale>
      <p:origin x="0" y="-7446"/>
    </p:cViewPr>
  </p:outlineViewPr>
  <p:notesTextViewPr>
    <p:cViewPr>
      <p:scale>
        <a:sx n="125" d="100"/>
        <a:sy n="125" d="100"/>
      </p:scale>
      <p:origin x="0" y="0"/>
    </p:cViewPr>
  </p:notesTextViewPr>
  <p:sorterViewPr>
    <p:cViewPr>
      <p:scale>
        <a:sx n="200" d="100"/>
        <a:sy n="200"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presProps" Target="presProps.xml"/><Relationship Id="rId10" Type="http://schemas.openxmlformats.org/officeDocument/2006/relationships/notesMaster" Target="notesMasters/notesMaster1.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11/22/2024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11/22/2024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Lato" panose="020F0502020204030203" pitchFamily="34" charset="0"/>
        <a:ea typeface="+mn-ea"/>
        <a:cs typeface="+mn-cs"/>
      </a:defRPr>
    </a:lvl1pPr>
    <a:lvl2pPr marL="609585" algn="l" defTabSz="1219170" rtl="0" eaLnBrk="1" latinLnBrk="0" hangingPunct="1">
      <a:defRPr sz="1600" kern="1200">
        <a:solidFill>
          <a:schemeClr val="tx1"/>
        </a:solidFill>
        <a:latin typeface="Lato" panose="020F0502020204030203" pitchFamily="34" charset="0"/>
        <a:ea typeface="+mn-ea"/>
        <a:cs typeface="+mn-cs"/>
      </a:defRPr>
    </a:lvl2pPr>
    <a:lvl3pPr marL="1219170" algn="l" defTabSz="1219170" rtl="0" eaLnBrk="1" latinLnBrk="0" hangingPunct="1">
      <a:defRPr sz="1600" kern="1200">
        <a:solidFill>
          <a:schemeClr val="tx1"/>
        </a:solidFill>
        <a:latin typeface="Lato" panose="020F0502020204030203" pitchFamily="34" charset="0"/>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1</a:t>
            </a:fld>
            <a:endParaRPr lang="en-US"/>
          </a:p>
        </p:txBody>
      </p:sp>
    </p:spTree>
    <p:extLst>
      <p:ext uri="{BB962C8B-B14F-4D97-AF65-F5344CB8AC3E}">
        <p14:creationId xmlns:p14="http://schemas.microsoft.com/office/powerpoint/2010/main" val="36694323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2</a:t>
            </a:fld>
            <a:endParaRPr lang="en-US"/>
          </a:p>
        </p:txBody>
      </p:sp>
    </p:spTree>
    <p:extLst>
      <p:ext uri="{BB962C8B-B14F-4D97-AF65-F5344CB8AC3E}">
        <p14:creationId xmlns:p14="http://schemas.microsoft.com/office/powerpoint/2010/main" val="3187544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3</a:t>
            </a:fld>
            <a:endParaRPr lang="en-US"/>
          </a:p>
        </p:txBody>
      </p:sp>
    </p:spTree>
    <p:extLst>
      <p:ext uri="{BB962C8B-B14F-4D97-AF65-F5344CB8AC3E}">
        <p14:creationId xmlns:p14="http://schemas.microsoft.com/office/powerpoint/2010/main" val="17690694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4</a:t>
            </a:fld>
            <a:endParaRPr lang="en-US"/>
          </a:p>
        </p:txBody>
      </p:sp>
    </p:spTree>
    <p:extLst>
      <p:ext uri="{BB962C8B-B14F-4D97-AF65-F5344CB8AC3E}">
        <p14:creationId xmlns:p14="http://schemas.microsoft.com/office/powerpoint/2010/main" val="15150723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5</a:t>
            </a:fld>
            <a:endParaRPr lang="en-US"/>
          </a:p>
        </p:txBody>
      </p:sp>
    </p:spTree>
    <p:extLst>
      <p:ext uri="{BB962C8B-B14F-4D97-AF65-F5344CB8AC3E}">
        <p14:creationId xmlns:p14="http://schemas.microsoft.com/office/powerpoint/2010/main" val="18445598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A0E99D-406C-58F4-BF19-3F47A1CF731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7F1225-0F73-C427-F952-E2493E0ACAA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66E25C8-9657-DFCC-2397-A7DE979921A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98B47CC-1034-1FB4-C36F-A99071EF8B3D}"/>
              </a:ext>
            </a:extLst>
          </p:cNvPr>
          <p:cNvSpPr>
            <a:spLocks noGrp="1"/>
          </p:cNvSpPr>
          <p:nvPr>
            <p:ph type="sldNum" sz="quarter" idx="10"/>
          </p:nvPr>
        </p:nvSpPr>
        <p:spPr/>
        <p:txBody>
          <a:bodyPr/>
          <a:lstStyle/>
          <a:p>
            <a:fld id="{88B3A9A2-A8E6-44B9-B8F3-91C5FB4F6B08}" type="slidenum">
              <a:rPr lang="en-US" smtClean="0"/>
              <a:t>6</a:t>
            </a:fld>
            <a:endParaRPr lang="en-US"/>
          </a:p>
        </p:txBody>
      </p:sp>
    </p:spTree>
    <p:extLst>
      <p:ext uri="{BB962C8B-B14F-4D97-AF65-F5344CB8AC3E}">
        <p14:creationId xmlns:p14="http://schemas.microsoft.com/office/powerpoint/2010/main" val="634418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7</a:t>
            </a:fld>
            <a:endParaRPr lang="en-US"/>
          </a:p>
        </p:txBody>
      </p:sp>
    </p:spTree>
    <p:extLst>
      <p:ext uri="{BB962C8B-B14F-4D97-AF65-F5344CB8AC3E}">
        <p14:creationId xmlns:p14="http://schemas.microsoft.com/office/powerpoint/2010/main" val="19806255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8B3A9A2-A8E6-44B9-B8F3-91C5FB4F6B08}" type="slidenum">
              <a:rPr lang="en-US" smtClean="0"/>
              <a:t>8</a:t>
            </a:fld>
            <a:endParaRPr lang="en-US"/>
          </a:p>
        </p:txBody>
      </p:sp>
    </p:spTree>
    <p:extLst>
      <p:ext uri="{BB962C8B-B14F-4D97-AF65-F5344CB8AC3E}">
        <p14:creationId xmlns:p14="http://schemas.microsoft.com/office/powerpoint/2010/main" val="1168752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426559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162829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38237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8261009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306699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177576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28874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955009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1333"/>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1333"/>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46685"/>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32307576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073559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103319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015771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072464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241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9877"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49036"/>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4389"/>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13286886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5381156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1286327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8540295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7363916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38848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0705827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823445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29249245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Click to edit Master text styles</a:t>
            </a:r>
          </a:p>
        </p:txBody>
      </p:sp>
    </p:spTree>
    <p:extLst>
      <p:ext uri="{BB962C8B-B14F-4D97-AF65-F5344CB8AC3E}">
        <p14:creationId xmlns:p14="http://schemas.microsoft.com/office/powerpoint/2010/main" val="58880416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05077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8266540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109669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6722741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0475"/>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5000"/>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55121"/>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0233121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1068912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43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243330" y="2099493"/>
            <a:ext cx="3135871" cy="47585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233372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432816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8148320" y="2099493"/>
            <a:ext cx="3535680" cy="3971108"/>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6324296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173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419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4347412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0" name="Rectangle 19">
            <a:extLst>
              <a:ext uri="{FF2B5EF4-FFF2-40B4-BE49-F238E27FC236}">
                <a16:creationId xmlns:a16="http://schemas.microsoft.com/office/drawing/2014/main" id="{2BEE92EE-CB1A-564D-AFDA-ECC078177899}"/>
              </a:ext>
            </a:extLst>
          </p:cNvPr>
          <p:cNvSpPr/>
          <p:nvPr/>
        </p:nvSpPr>
        <p:spPr>
          <a:xfrm>
            <a:off x="3386820"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1" name="Rectangle 20">
            <a:extLst>
              <a:ext uri="{FF2B5EF4-FFF2-40B4-BE49-F238E27FC236}">
                <a16:creationId xmlns:a16="http://schemas.microsoft.com/office/drawing/2014/main" id="{113ADE27-8124-2E48-9321-9D361EB8E511}"/>
              </a:ext>
            </a:extLst>
          </p:cNvPr>
          <p:cNvSpPr/>
          <p:nvPr/>
        </p:nvSpPr>
        <p:spPr>
          <a:xfrm>
            <a:off x="3398108"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2" name="Rectangle 21">
            <a:extLst>
              <a:ext uri="{FF2B5EF4-FFF2-40B4-BE49-F238E27FC236}">
                <a16:creationId xmlns:a16="http://schemas.microsoft.com/office/drawing/2014/main" id="{942C7726-2FB8-454D-88F1-E8C59C67CCDE}"/>
              </a:ext>
            </a:extLst>
          </p:cNvPr>
          <p:cNvSpPr/>
          <p:nvPr/>
        </p:nvSpPr>
        <p:spPr>
          <a:xfrm>
            <a:off x="6166297"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6" y="1092200"/>
            <a:ext cx="2621280" cy="26212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11831" y="3848134"/>
            <a:ext cx="2596269" cy="263143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387805" y="1092201"/>
            <a:ext cx="2620295" cy="2621279"/>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48133"/>
            <a:ext cx="258008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57734"/>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166297"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53077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77760766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59960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6377077" y="1789696"/>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9" name="Content Placeholder 3">
            <a:extLst>
              <a:ext uri="{FF2B5EF4-FFF2-40B4-BE49-F238E27FC236}">
                <a16:creationId xmlns:a16="http://schemas.microsoft.com/office/drawing/2014/main" id="{883CEC0D-877D-B04D-90D5-E1CF01A8E507}"/>
              </a:ext>
            </a:extLst>
          </p:cNvPr>
          <p:cNvSpPr>
            <a:spLocks noGrp="1" noChangeAspect="1"/>
          </p:cNvSpPr>
          <p:nvPr>
            <p:ph sz="quarter" idx="33" hasCustomPrompt="1"/>
          </p:nvPr>
        </p:nvSpPr>
        <p:spPr>
          <a:xfrm>
            <a:off x="59960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0" name="Content Placeholder 3">
            <a:extLst>
              <a:ext uri="{FF2B5EF4-FFF2-40B4-BE49-F238E27FC236}">
                <a16:creationId xmlns:a16="http://schemas.microsoft.com/office/drawing/2014/main" id="{32EDD358-615C-1649-8F62-18AA2762B14B}"/>
              </a:ext>
            </a:extLst>
          </p:cNvPr>
          <p:cNvSpPr>
            <a:spLocks noGrp="1" noChangeAspect="1"/>
          </p:cNvSpPr>
          <p:nvPr>
            <p:ph sz="quarter" idx="34" hasCustomPrompt="1"/>
          </p:nvPr>
        </p:nvSpPr>
        <p:spPr>
          <a:xfrm>
            <a:off x="6377077" y="4507912"/>
            <a:ext cx="3962400" cy="2350505"/>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9124015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593465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4094160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9894943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097070"/>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0557"/>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737003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454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77153"/>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70047"/>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79067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5881480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3302623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7930179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985156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41309396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0811543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01280428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56201536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32101178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27140021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22586892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8803481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421730632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70165051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683735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15863644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32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Tree>
    <p:extLst>
      <p:ext uri="{BB962C8B-B14F-4D97-AF65-F5344CB8AC3E}">
        <p14:creationId xmlns:p14="http://schemas.microsoft.com/office/powerpoint/2010/main" val="221933150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3_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3767586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2 image with subtitle + body text, Title V2">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1129836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cSld name="3 images, Title, limited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3"/>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4460676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cSld name="2 image with list, Title">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spTree>
    <p:extLst>
      <p:ext uri="{BB962C8B-B14F-4D97-AF65-F5344CB8AC3E}">
        <p14:creationId xmlns:p14="http://schemas.microsoft.com/office/powerpoint/2010/main" val="5524979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cSld name="Title, body text, 1 image, 2 subtitles with body text V2">
    <p:spTree>
      <p:nvGrpSpPr>
        <p:cNvPr id="1" name=""/>
        <p:cNvGrpSpPr/>
        <p:nvPr/>
      </p:nvGrpSpPr>
      <p:grpSpPr>
        <a:xfrm>
          <a:off x="0" y="0"/>
          <a:ext cx="0" cy="0"/>
          <a:chOff x="0" y="0"/>
          <a:chExt cx="0" cy="0"/>
        </a:xfrm>
      </p:grpSpPr>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38681846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1809060"/>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4"/>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45402"/>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43" indent="-294203">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1"/>
            <a:r>
              <a:rPr lang="en-US" dirty="0"/>
              <a:t>Second level bullets only (hit tab)</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09060"/>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Title 1">
            <a:extLst>
              <a:ext uri="{FF2B5EF4-FFF2-40B4-BE49-F238E27FC236}">
                <a16:creationId xmlns:a16="http://schemas.microsoft.com/office/drawing/2014/main" id="{4663C0AE-01DD-BA46-8AE1-AA5CB09AB1E7}"/>
              </a:ext>
            </a:extLst>
          </p:cNvPr>
          <p:cNvSpPr>
            <a:spLocks noGrp="1"/>
          </p:cNvSpPr>
          <p:nvPr>
            <p:ph type="title"/>
          </p:nvPr>
        </p:nvSpPr>
        <p:spPr>
          <a:xfrm>
            <a:off x="609600" y="787400"/>
            <a:ext cx="11074400" cy="914400"/>
          </a:xfrm>
          <a:prstGeom prst="rect">
            <a:avLst/>
          </a:prstGeom>
        </p:spPr>
        <p:txBody>
          <a:bodyPr anchor="b">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45402"/>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43" indent="-294203">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1"/>
            <a:r>
              <a:rPr lang="en-US" dirty="0"/>
              <a:t>Second level bullets only (hit tab)</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1809060"/>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45402"/>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43" indent="-294203">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1"/>
            <a:r>
              <a:rPr lang="en-US" dirty="0"/>
              <a:t>Second level bullets only (hit tab)</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1809060"/>
            <a:ext cx="2539200" cy="1769501"/>
          </a:xfrm>
          <a:solidFill>
            <a:schemeClr val="bg2"/>
          </a:solidFill>
        </p:spPr>
        <p:txBody>
          <a:bodyPr lIns="137160" tIns="45720" rIns="137160" bIns="9144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45402"/>
            <a:ext cx="2539200" cy="2245916"/>
          </a:xfrm>
          <a:prstGeom prst="rect">
            <a:avLst/>
          </a:prstGeom>
          <a:solidFill>
            <a:schemeClr val="bg1">
              <a:lumMod val="95000"/>
            </a:schemeClr>
          </a:solidFill>
        </p:spPr>
        <p:txBody>
          <a:bodyPr>
            <a:normAutofit/>
          </a:bodyPr>
          <a:lstStyle>
            <a:lvl1pPr>
              <a:lnSpc>
                <a:spcPct val="100000"/>
              </a:lnSpc>
              <a:defRPr sz="1867">
                <a:solidFill>
                  <a:srgbClr val="393A39"/>
                </a:solidFill>
                <a:latin typeface="Lato" panose="020F0502020204030203" pitchFamily="34" charset="0"/>
              </a:defRPr>
            </a:lvl1pPr>
            <a:lvl2pPr marL="465643" indent="-294203">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09" indent="0">
              <a:buNone/>
              <a:defRPr sz="1600">
                <a:latin typeface="Lato" panose="020F0502020204030203" pitchFamily="34" charset="0"/>
              </a:defRPr>
            </a:lvl4pPr>
            <a:lvl5pPr marL="2438278" indent="0">
              <a:buNone/>
              <a:defRPr sz="1600">
                <a:latin typeface="Lato" panose="020F0502020204030203" pitchFamily="34" charset="0"/>
              </a:defRPr>
            </a:lvl5pPr>
          </a:lstStyle>
          <a:p>
            <a:pPr lvl="1"/>
            <a:r>
              <a:rPr lang="en-US" dirty="0"/>
              <a:t>Second level bullets only (hit tab)</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70047"/>
            <a:ext cx="2539200" cy="475353"/>
          </a:xfrm>
          <a:solidFill>
            <a:schemeClr val="bg1">
              <a:lumMod val="95000"/>
            </a:schemeClr>
          </a:solidFill>
        </p:spPr>
        <p:txBody>
          <a:bodyPr lIns="137160" tIns="137160" rIns="137160" bIns="9144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Tree>
    <p:extLst>
      <p:ext uri="{BB962C8B-B14F-4D97-AF65-F5344CB8AC3E}">
        <p14:creationId xmlns:p14="http://schemas.microsoft.com/office/powerpoint/2010/main" val="156132026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609600" y="1710267"/>
            <a:ext cx="10750549" cy="2853267"/>
          </a:xfrm>
          <a:prstGeom prst="rect">
            <a:avLst/>
          </a:prstGeom>
        </p:spPr>
        <p:txBody>
          <a:bodyPr anchor="b">
            <a:normAutofit/>
          </a:bodyPr>
          <a:lstStyle>
            <a:lvl1pPr>
              <a:defRPr sz="48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949887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1794660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134796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599417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9"/>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70"/>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02669687"/>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 id="2147483827" r:id="rId13"/>
    <p:sldLayoutId id="2147483828" r:id="rId14"/>
    <p:sldLayoutId id="2147483829" r:id="rId15"/>
    <p:sldLayoutId id="2147483830" r:id="rId16"/>
    <p:sldLayoutId id="2147483831" r:id="rId17"/>
    <p:sldLayoutId id="2147483832" r:id="rId18"/>
    <p:sldLayoutId id="2147483833" r:id="rId19"/>
    <p:sldLayoutId id="2147483834" r:id="rId20"/>
    <p:sldLayoutId id="2147483835" r:id="rId21"/>
    <p:sldLayoutId id="2147483836" r:id="rId22"/>
    <p:sldLayoutId id="2147483837" r:id="rId23"/>
    <p:sldLayoutId id="2147483838" r:id="rId24"/>
    <p:sldLayoutId id="2147483839" r:id="rId25"/>
    <p:sldLayoutId id="2147483840" r:id="rId26"/>
    <p:sldLayoutId id="2147483841" r:id="rId27"/>
    <p:sldLayoutId id="2147483842" r:id="rId28"/>
    <p:sldLayoutId id="2147483843" r:id="rId29"/>
    <p:sldLayoutId id="2147483844" r:id="rId30"/>
    <p:sldLayoutId id="2147483845" r:id="rId31"/>
    <p:sldLayoutId id="2147483846" r:id="rId32"/>
    <p:sldLayoutId id="2147483847" r:id="rId33"/>
    <p:sldLayoutId id="2147483848" r:id="rId34"/>
    <p:sldLayoutId id="2147483849" r:id="rId35"/>
    <p:sldLayoutId id="2147483850" r:id="rId36"/>
    <p:sldLayoutId id="2147483851" r:id="rId37"/>
    <p:sldLayoutId id="2147483852" r:id="rId38"/>
    <p:sldLayoutId id="2147483853" r:id="rId39"/>
    <p:sldLayoutId id="2147483854" r:id="rId40"/>
    <p:sldLayoutId id="2147483855" r:id="rId41"/>
    <p:sldLayoutId id="2147483856" r:id="rId42"/>
    <p:sldLayoutId id="2147483857" r:id="rId43"/>
    <p:sldLayoutId id="2147483858" r:id="rId44"/>
    <p:sldLayoutId id="2147483859" r:id="rId45"/>
    <p:sldLayoutId id="2147483860" r:id="rId46"/>
    <p:sldLayoutId id="2147483861" r:id="rId47"/>
    <p:sldLayoutId id="2147483862" r:id="rId48"/>
    <p:sldLayoutId id="2147483863" r:id="rId49"/>
    <p:sldLayoutId id="2147483864" r:id="rId50"/>
    <p:sldLayoutId id="2147483865" r:id="rId51"/>
    <p:sldLayoutId id="2147483866" r:id="rId52"/>
    <p:sldLayoutId id="2147483867" r:id="rId53"/>
    <p:sldLayoutId id="2147483868" r:id="rId54"/>
    <p:sldLayoutId id="2147483869" r:id="rId55"/>
    <p:sldLayoutId id="2147483870" r:id="rId56"/>
    <p:sldLayoutId id="2147483871" r:id="rId57"/>
    <p:sldLayoutId id="2147483872" r:id="rId58"/>
    <p:sldLayoutId id="2147483873" r:id="rId59"/>
    <p:sldLayoutId id="2147483874" r:id="rId60"/>
    <p:sldLayoutId id="2147483878" r:id="rId61"/>
    <p:sldLayoutId id="2147483879" r:id="rId62"/>
    <p:sldLayoutId id="2147483880" r:id="rId63"/>
    <p:sldLayoutId id="2147483881" r:id="rId64"/>
    <p:sldLayoutId id="2147483882" r:id="rId65"/>
    <p:sldLayoutId id="2147483884" r:id="rId66"/>
    <p:sldLayoutId id="2147483885" r:id="rId67"/>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71"/>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7.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37.xml"/><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2.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32.xml"/><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32.xml"/><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3.png"/><Relationship Id="rId7" Type="http://schemas.openxmlformats.org/officeDocument/2006/relationships/hyperlink" Target="comsol.com/model/119011"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hyperlink" Target="https://www.comsol.com/model/88531" TargetMode="External"/><Relationship Id="rId5" Type="http://schemas.openxmlformats.org/officeDocument/2006/relationships/image" Target="../media/image150.png"/><Relationship Id="rId10" Type="http://schemas.openxmlformats.org/officeDocument/2006/relationships/image" Target="../media/image25.png"/><Relationship Id="rId4" Type="http://schemas.openxmlformats.org/officeDocument/2006/relationships/image" Target="../media/image140.png"/><Relationship Id="rId9" Type="http://schemas.openxmlformats.org/officeDocument/2006/relationships/image" Target="../media/image24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dirty="0"/>
              <a:t>Topology Optimization of an MBB Beam with a Maximum Length Scale</a:t>
            </a:r>
          </a:p>
        </p:txBody>
      </p:sp>
      <p:sp>
        <p:nvSpPr>
          <p:cNvPr id="5" name="Text Placeholder 4">
            <a:extLst>
              <a:ext uri="{FF2B5EF4-FFF2-40B4-BE49-F238E27FC236}">
                <a16:creationId xmlns:a16="http://schemas.microsoft.com/office/drawing/2014/main" id="{DC654BC4-1B23-4F35-9019-182F2F78408C}"/>
              </a:ext>
            </a:extLst>
          </p:cNvPr>
          <p:cNvSpPr>
            <a:spLocks noGrp="1"/>
          </p:cNvSpPr>
          <p:nvPr>
            <p:ph type="body" idx="1"/>
          </p:nvPr>
        </p:nvSpPr>
        <p:spPr/>
        <p:txBody>
          <a:bodyPr>
            <a:normAutofit/>
          </a:bodyPr>
          <a:lstStyle/>
          <a:p>
            <a:endParaRPr lang="en-DK"/>
          </a:p>
        </p:txBody>
      </p:sp>
      <p:sp>
        <p:nvSpPr>
          <p:cNvPr id="8" name="Text Placeholder 7">
            <a:extLst>
              <a:ext uri="{FF2B5EF4-FFF2-40B4-BE49-F238E27FC236}">
                <a16:creationId xmlns:a16="http://schemas.microsoft.com/office/drawing/2014/main" id="{F1F38EB1-0807-43DC-BE30-2F111CA2B4C1}"/>
              </a:ext>
            </a:extLst>
          </p:cNvPr>
          <p:cNvSpPr>
            <a:spLocks noGrp="1"/>
          </p:cNvSpPr>
          <p:nvPr>
            <p:ph type="body" idx="10"/>
          </p:nvPr>
        </p:nvSpPr>
        <p:spPr/>
        <p:txBody>
          <a:bodyPr/>
          <a:lstStyle/>
          <a:p>
            <a:endParaRPr lang="en-DK"/>
          </a:p>
        </p:txBody>
      </p:sp>
      <p:sp>
        <p:nvSpPr>
          <p:cNvPr id="9" name="Text Placeholder 8">
            <a:extLst>
              <a:ext uri="{FF2B5EF4-FFF2-40B4-BE49-F238E27FC236}">
                <a16:creationId xmlns:a16="http://schemas.microsoft.com/office/drawing/2014/main" id="{9DFF6996-8450-4148-A6D0-24A351648B16}"/>
              </a:ext>
            </a:extLst>
          </p:cNvPr>
          <p:cNvSpPr>
            <a:spLocks noGrp="1"/>
          </p:cNvSpPr>
          <p:nvPr>
            <p:ph type="body" idx="11"/>
          </p:nvPr>
        </p:nvSpPr>
        <p:spPr/>
        <p:txBody>
          <a:bodyPr>
            <a:normAutofit/>
          </a:bodyPr>
          <a:lstStyle/>
          <a:p>
            <a:endParaRPr lang="en-DK"/>
          </a:p>
        </p:txBody>
      </p:sp>
      <p:sp>
        <p:nvSpPr>
          <p:cNvPr id="11" name="Text Placeholder 10">
            <a:extLst>
              <a:ext uri="{FF2B5EF4-FFF2-40B4-BE49-F238E27FC236}">
                <a16:creationId xmlns:a16="http://schemas.microsoft.com/office/drawing/2014/main" id="{182E8FAB-3D4A-4860-89BA-AD4060B1CE28}"/>
              </a:ext>
            </a:extLst>
          </p:cNvPr>
          <p:cNvSpPr>
            <a:spLocks noGrp="1"/>
          </p:cNvSpPr>
          <p:nvPr>
            <p:ph type="body" idx="12"/>
          </p:nvPr>
        </p:nvSpPr>
        <p:spPr/>
        <p:txBody>
          <a:bodyPr/>
          <a:lstStyle/>
          <a:p>
            <a:endParaRPr lang="en-DK"/>
          </a:p>
        </p:txBody>
      </p:sp>
    </p:spTree>
    <p:extLst>
      <p:ext uri="{BB962C8B-B14F-4D97-AF65-F5344CB8AC3E}">
        <p14:creationId xmlns:p14="http://schemas.microsoft.com/office/powerpoint/2010/main" val="72029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1B7886D8-6D84-A621-45AD-B5F31E388569}"/>
              </a:ext>
            </a:extLst>
          </p:cNvPr>
          <p:cNvSpPr>
            <a:spLocks noGrp="1"/>
          </p:cNvSpPr>
          <p:nvPr>
            <p:ph sz="quarter" idx="29"/>
          </p:nvPr>
        </p:nvSpPr>
        <p:spPr/>
        <p:txBody>
          <a:bodyPr/>
          <a:lstStyle/>
          <a:p>
            <a:r>
              <a:rPr lang="en-US" dirty="0"/>
              <a:t> </a:t>
            </a:r>
          </a:p>
        </p:txBody>
      </p:sp>
      <p:sp>
        <p:nvSpPr>
          <p:cNvPr id="6" name="Content Placeholder 5">
            <a:extLst>
              <a:ext uri="{FF2B5EF4-FFF2-40B4-BE49-F238E27FC236}">
                <a16:creationId xmlns:a16="http://schemas.microsoft.com/office/drawing/2014/main" id="{07E2D042-E430-C73C-ECA1-ABC605ECDB5A}"/>
              </a:ext>
            </a:extLst>
          </p:cNvPr>
          <p:cNvSpPr>
            <a:spLocks noGrp="1"/>
          </p:cNvSpPr>
          <p:nvPr>
            <p:ph sz="quarter" idx="30"/>
          </p:nvPr>
        </p:nvSpPr>
        <p:spPr/>
        <p:txBody>
          <a:bodyPr/>
          <a:lstStyle/>
          <a:p>
            <a:r>
              <a:rPr lang="en-US" dirty="0"/>
              <a:t> </a:t>
            </a:r>
          </a:p>
        </p:txBody>
      </p:sp>
      <p:sp>
        <p:nvSpPr>
          <p:cNvPr id="10" name="Content Placeholder 9">
            <a:extLst>
              <a:ext uri="{FF2B5EF4-FFF2-40B4-BE49-F238E27FC236}">
                <a16:creationId xmlns:a16="http://schemas.microsoft.com/office/drawing/2014/main" id="{F25C34AD-1544-FF8D-E86B-9FE5B90DCCF1}"/>
              </a:ext>
            </a:extLst>
          </p:cNvPr>
          <p:cNvSpPr>
            <a:spLocks noGrp="1"/>
          </p:cNvSpPr>
          <p:nvPr>
            <p:ph sz="quarter" idx="33"/>
          </p:nvPr>
        </p:nvSpPr>
        <p:spPr/>
        <p:txBody>
          <a:bodyPr/>
          <a:lstStyle/>
          <a:p>
            <a:r>
              <a:rPr lang="en-US" dirty="0"/>
              <a:t> </a:t>
            </a:r>
          </a:p>
        </p:txBody>
      </p:sp>
      <p:sp>
        <p:nvSpPr>
          <p:cNvPr id="4" name="Title 3"/>
          <p:cNvSpPr>
            <a:spLocks noGrp="1"/>
          </p:cNvSpPr>
          <p:nvPr>
            <p:ph type="title"/>
          </p:nvPr>
        </p:nvSpPr>
        <p:spPr/>
        <p:txBody>
          <a:bodyPr>
            <a:normAutofit/>
          </a:bodyPr>
          <a:lstStyle/>
          <a:p>
            <a:r>
              <a:rPr lang="en-US" sz="2667" dirty="0"/>
              <a:t>Results: MMB Beam</a:t>
            </a:r>
            <a:endParaRPr lang="en-US" sz="3000" dirty="0"/>
          </a:p>
        </p:txBody>
      </p:sp>
      <p:sp>
        <p:nvSpPr>
          <p:cNvPr id="9" name="Content Placeholder 8">
            <a:extLst>
              <a:ext uri="{FF2B5EF4-FFF2-40B4-BE49-F238E27FC236}">
                <a16:creationId xmlns:a16="http://schemas.microsoft.com/office/drawing/2014/main" id="{C7E1C1C5-76EF-BC40-6A47-24907826B0C6}"/>
              </a:ext>
            </a:extLst>
          </p:cNvPr>
          <p:cNvSpPr>
            <a:spLocks noGrp="1"/>
          </p:cNvSpPr>
          <p:nvPr>
            <p:ph sz="quarter" idx="32"/>
          </p:nvPr>
        </p:nvSpPr>
        <p:spPr/>
        <p:txBody>
          <a:bodyPr/>
          <a:lstStyle/>
          <a:p>
            <a:r>
              <a:rPr lang="en-US" dirty="0"/>
              <a:t>A medium maximum length scale increases the complexity of the topology</a:t>
            </a:r>
          </a:p>
        </p:txBody>
      </p:sp>
      <p:sp>
        <p:nvSpPr>
          <p:cNvPr id="13" name="Content Placeholder 12">
            <a:extLst>
              <a:ext uri="{FF2B5EF4-FFF2-40B4-BE49-F238E27FC236}">
                <a16:creationId xmlns:a16="http://schemas.microsoft.com/office/drawing/2014/main" id="{23922340-FB29-8672-084D-49DF41E24DB1}"/>
              </a:ext>
            </a:extLst>
          </p:cNvPr>
          <p:cNvSpPr>
            <a:spLocks noGrp="1"/>
          </p:cNvSpPr>
          <p:nvPr>
            <p:ph sz="quarter" idx="35"/>
          </p:nvPr>
        </p:nvSpPr>
        <p:spPr/>
        <p:txBody>
          <a:bodyPr/>
          <a:lstStyle/>
          <a:p>
            <a:r>
              <a:rPr lang="en-US" dirty="0"/>
              <a:t>A small maximum length scale results in a complex design. This can even result in an inactive volume constraint.</a:t>
            </a:r>
          </a:p>
        </p:txBody>
      </p:sp>
      <p:sp>
        <p:nvSpPr>
          <p:cNvPr id="3" name="Content Placeholder 2">
            <a:extLst>
              <a:ext uri="{FF2B5EF4-FFF2-40B4-BE49-F238E27FC236}">
                <a16:creationId xmlns:a16="http://schemas.microsoft.com/office/drawing/2014/main" id="{6D9402D9-443C-3824-C19F-A3EE16CA0BBB}"/>
              </a:ext>
            </a:extLst>
          </p:cNvPr>
          <p:cNvSpPr>
            <a:spLocks noGrp="1"/>
          </p:cNvSpPr>
          <p:nvPr>
            <p:ph sz="quarter" idx="20"/>
          </p:nvPr>
        </p:nvSpPr>
        <p:spPr/>
        <p:txBody>
          <a:bodyPr/>
          <a:lstStyle/>
          <a:p>
            <a:r>
              <a:rPr lang="en-US" dirty="0"/>
              <a:t>A large maximum length scale has little effect on the design</a:t>
            </a:r>
          </a:p>
        </p:txBody>
      </p:sp>
      <p:sp>
        <p:nvSpPr>
          <p:cNvPr id="8" name="Content Placeholder 1"/>
          <p:cNvSpPr txBox="1">
            <a:spLocks/>
          </p:cNvSpPr>
          <p:nvPr/>
        </p:nvSpPr>
        <p:spPr>
          <a:xfrm>
            <a:off x="609600" y="2006600"/>
            <a:ext cx="10972800" cy="4165600"/>
          </a:xfrm>
          <a:prstGeom prst="rect">
            <a:avLst/>
          </a:prstGeom>
        </p:spPr>
        <p:txBody>
          <a:bodyPr vert="horz" lIns="91440" tIns="45720" rIns="91440" bIns="4572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2000" dirty="0">
              <a:solidFill>
                <a:schemeClr val="tx1"/>
              </a:solidFill>
            </a:endParaRPr>
          </a:p>
        </p:txBody>
      </p:sp>
      <p:pic>
        <p:nvPicPr>
          <p:cNvPr id="41" name="Picture 40">
            <a:extLst>
              <a:ext uri="{FF2B5EF4-FFF2-40B4-BE49-F238E27FC236}">
                <a16:creationId xmlns:a16="http://schemas.microsoft.com/office/drawing/2014/main" id="{B321D72F-6447-4FF7-ABD6-C85E9895871D}"/>
              </a:ext>
            </a:extLst>
          </p:cNvPr>
          <p:cNvPicPr>
            <a:picLocks noChangeAspect="1"/>
          </p:cNvPicPr>
          <p:nvPr/>
        </p:nvPicPr>
        <p:blipFill>
          <a:blip r:embed="rId3"/>
          <a:stretch>
            <a:fillRect/>
          </a:stretch>
        </p:blipFill>
        <p:spPr>
          <a:xfrm>
            <a:off x="4349985" y="2146300"/>
            <a:ext cx="3520000" cy="1980000"/>
          </a:xfrm>
          <a:prstGeom prst="rect">
            <a:avLst/>
          </a:prstGeom>
        </p:spPr>
      </p:pic>
      <p:pic>
        <p:nvPicPr>
          <p:cNvPr id="43" name="Picture 42">
            <a:extLst>
              <a:ext uri="{FF2B5EF4-FFF2-40B4-BE49-F238E27FC236}">
                <a16:creationId xmlns:a16="http://schemas.microsoft.com/office/drawing/2014/main" id="{329F74A5-58E7-3D01-B82A-465612DA90B4}"/>
              </a:ext>
            </a:extLst>
          </p:cNvPr>
          <p:cNvPicPr>
            <a:picLocks noChangeAspect="1"/>
          </p:cNvPicPr>
          <p:nvPr/>
        </p:nvPicPr>
        <p:blipFill>
          <a:blip r:embed="rId4"/>
          <a:stretch>
            <a:fillRect/>
          </a:stretch>
        </p:blipFill>
        <p:spPr>
          <a:xfrm>
            <a:off x="617162" y="2146300"/>
            <a:ext cx="3520000" cy="1980000"/>
          </a:xfrm>
          <a:prstGeom prst="rect">
            <a:avLst/>
          </a:prstGeom>
        </p:spPr>
      </p:pic>
      <p:sp>
        <p:nvSpPr>
          <p:cNvPr id="2" name="Content Placeholder 1"/>
          <p:cNvSpPr>
            <a:spLocks noGrp="1"/>
          </p:cNvSpPr>
          <p:nvPr>
            <p:ph sz="quarter" idx="19"/>
          </p:nvPr>
        </p:nvSpPr>
        <p:spPr/>
        <p:txBody>
          <a:bodyPr>
            <a:normAutofit/>
          </a:bodyPr>
          <a:lstStyle/>
          <a:p>
            <a:pPr marL="0" indent="0">
              <a:buNone/>
            </a:pPr>
            <a:r>
              <a:rPr lang="en-US" sz="1600" b="1" dirty="0" err="1"/>
              <a:t>Rmax</a:t>
            </a:r>
            <a:r>
              <a:rPr lang="en-US" sz="1600" b="1" dirty="0"/>
              <a:t> = 10 </a:t>
            </a:r>
            <a:r>
              <a:rPr lang="en-US" sz="1600" b="1" dirty="0" err="1"/>
              <a:t>Rmin</a:t>
            </a:r>
            <a:r>
              <a:rPr lang="en-US" sz="1600" b="1" dirty="0"/>
              <a:t> = 0.3 H</a:t>
            </a:r>
          </a:p>
        </p:txBody>
      </p:sp>
      <p:pic>
        <p:nvPicPr>
          <p:cNvPr id="45" name="Picture 44">
            <a:extLst>
              <a:ext uri="{FF2B5EF4-FFF2-40B4-BE49-F238E27FC236}">
                <a16:creationId xmlns:a16="http://schemas.microsoft.com/office/drawing/2014/main" id="{6F3D0D23-DBFB-C49D-9E75-674D166CD897}"/>
              </a:ext>
            </a:extLst>
          </p:cNvPr>
          <p:cNvPicPr>
            <a:picLocks noChangeAspect="1"/>
          </p:cNvPicPr>
          <p:nvPr/>
        </p:nvPicPr>
        <p:blipFill>
          <a:blip r:embed="rId5"/>
          <a:stretch>
            <a:fillRect/>
          </a:stretch>
        </p:blipFill>
        <p:spPr>
          <a:xfrm>
            <a:off x="8156936" y="2146300"/>
            <a:ext cx="3520000" cy="1980000"/>
          </a:xfrm>
          <a:prstGeom prst="rect">
            <a:avLst/>
          </a:prstGeom>
        </p:spPr>
      </p:pic>
      <p:sp>
        <p:nvSpPr>
          <p:cNvPr id="11" name="Content Placeholder 10">
            <a:extLst>
              <a:ext uri="{FF2B5EF4-FFF2-40B4-BE49-F238E27FC236}">
                <a16:creationId xmlns:a16="http://schemas.microsoft.com/office/drawing/2014/main" id="{F5E71E0F-D4B4-20BA-79F8-896C52C78BA0}"/>
              </a:ext>
            </a:extLst>
          </p:cNvPr>
          <p:cNvSpPr>
            <a:spLocks noGrp="1"/>
          </p:cNvSpPr>
          <p:nvPr>
            <p:ph sz="quarter" idx="34"/>
          </p:nvPr>
        </p:nvSpPr>
        <p:spPr/>
        <p:txBody>
          <a:bodyPr>
            <a:normAutofit/>
          </a:bodyPr>
          <a:lstStyle/>
          <a:p>
            <a:r>
              <a:rPr lang="en-US" sz="1600" dirty="0" err="1"/>
              <a:t>Rmax</a:t>
            </a:r>
            <a:r>
              <a:rPr lang="en-US" sz="1600" dirty="0"/>
              <a:t> = 2 </a:t>
            </a:r>
            <a:r>
              <a:rPr lang="en-US" sz="1600" dirty="0" err="1"/>
              <a:t>Rmin</a:t>
            </a:r>
            <a:r>
              <a:rPr lang="en-US" sz="1600" dirty="0"/>
              <a:t> = 0.06 H</a:t>
            </a:r>
          </a:p>
        </p:txBody>
      </p:sp>
      <p:sp>
        <p:nvSpPr>
          <p:cNvPr id="7" name="Content Placeholder 6">
            <a:extLst>
              <a:ext uri="{FF2B5EF4-FFF2-40B4-BE49-F238E27FC236}">
                <a16:creationId xmlns:a16="http://schemas.microsoft.com/office/drawing/2014/main" id="{F0995C06-884B-8C43-2049-F1007A9BB972}"/>
              </a:ext>
            </a:extLst>
          </p:cNvPr>
          <p:cNvSpPr>
            <a:spLocks noGrp="1"/>
          </p:cNvSpPr>
          <p:nvPr>
            <p:ph sz="quarter" idx="31"/>
          </p:nvPr>
        </p:nvSpPr>
        <p:spPr/>
        <p:txBody>
          <a:bodyPr>
            <a:normAutofit/>
          </a:bodyPr>
          <a:lstStyle/>
          <a:p>
            <a:r>
              <a:rPr lang="en-US" sz="1600" dirty="0" err="1"/>
              <a:t>Rmax</a:t>
            </a:r>
            <a:r>
              <a:rPr lang="en-US" sz="1600" dirty="0"/>
              <a:t> = 5 </a:t>
            </a:r>
            <a:r>
              <a:rPr lang="en-US" sz="1600" dirty="0" err="1"/>
              <a:t>Rmin</a:t>
            </a:r>
            <a:r>
              <a:rPr lang="en-US" sz="1600" dirty="0"/>
              <a:t> = 0.15 H</a:t>
            </a:r>
          </a:p>
        </p:txBody>
      </p:sp>
    </p:spTree>
    <p:extLst>
      <p:ext uri="{BB962C8B-B14F-4D97-AF65-F5344CB8AC3E}">
        <p14:creationId xmlns:p14="http://schemas.microsoft.com/office/powerpoint/2010/main" val="10970169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394D2C-A6F5-5A6B-837A-0A7AF9F5487C}"/>
              </a:ext>
            </a:extLst>
          </p:cNvPr>
          <p:cNvSpPr>
            <a:spLocks noGrp="1"/>
          </p:cNvSpPr>
          <p:nvPr>
            <p:ph sz="quarter" idx="29"/>
          </p:nvPr>
        </p:nvSpPr>
        <p:spPr/>
        <p:txBody>
          <a:bodyPr/>
          <a:lstStyle/>
          <a:p>
            <a:r>
              <a:rPr lang="en-US" dirty="0"/>
              <a:t> </a:t>
            </a:r>
          </a:p>
        </p:txBody>
      </p:sp>
      <p:sp>
        <p:nvSpPr>
          <p:cNvPr id="6" name="Content Placeholder 5">
            <a:extLst>
              <a:ext uri="{FF2B5EF4-FFF2-40B4-BE49-F238E27FC236}">
                <a16:creationId xmlns:a16="http://schemas.microsoft.com/office/drawing/2014/main" id="{59B00AC2-6BE0-DC22-2A23-402E2D638370}"/>
              </a:ext>
            </a:extLst>
          </p:cNvPr>
          <p:cNvSpPr>
            <a:spLocks noGrp="1"/>
          </p:cNvSpPr>
          <p:nvPr>
            <p:ph sz="quarter" idx="30"/>
          </p:nvPr>
        </p:nvSpPr>
        <p:spPr/>
        <p:txBody>
          <a:bodyPr/>
          <a:lstStyle/>
          <a:p>
            <a:r>
              <a:rPr lang="en-US" dirty="0"/>
              <a:t> </a:t>
            </a:r>
          </a:p>
        </p:txBody>
      </p:sp>
      <p:sp>
        <p:nvSpPr>
          <p:cNvPr id="4" name="Title 3"/>
          <p:cNvSpPr>
            <a:spLocks noGrp="1"/>
          </p:cNvSpPr>
          <p:nvPr>
            <p:ph type="title"/>
          </p:nvPr>
        </p:nvSpPr>
        <p:spPr/>
        <p:txBody>
          <a:bodyPr>
            <a:normAutofit/>
          </a:bodyPr>
          <a:lstStyle/>
          <a:p>
            <a:r>
              <a:rPr lang="en-US" sz="2667" dirty="0"/>
              <a:t>Results: Hook (milling constraint)</a:t>
            </a:r>
            <a:endParaRPr lang="en-US" sz="3000" dirty="0"/>
          </a:p>
        </p:txBody>
      </p:sp>
      <p:sp>
        <p:nvSpPr>
          <p:cNvPr id="8" name="Content Placeholder 1"/>
          <p:cNvSpPr txBox="1">
            <a:spLocks/>
          </p:cNvSpPr>
          <p:nvPr/>
        </p:nvSpPr>
        <p:spPr>
          <a:xfrm>
            <a:off x="609600" y="2006600"/>
            <a:ext cx="10972800" cy="4165600"/>
          </a:xfrm>
          <a:prstGeom prst="rect">
            <a:avLst/>
          </a:prstGeom>
        </p:spPr>
        <p:txBody>
          <a:bodyPr vert="horz" lIns="91440" tIns="45720" rIns="91440" bIns="4572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2000" dirty="0">
              <a:solidFill>
                <a:schemeClr val="tx1"/>
              </a:solidFill>
            </a:endParaRPr>
          </a:p>
        </p:txBody>
      </p:sp>
      <p:pic>
        <p:nvPicPr>
          <p:cNvPr id="12" name="Picture 11">
            <a:extLst>
              <a:ext uri="{FF2B5EF4-FFF2-40B4-BE49-F238E27FC236}">
                <a16:creationId xmlns:a16="http://schemas.microsoft.com/office/drawing/2014/main" id="{EC4A1D6D-6620-E75E-7715-66E50D0C4C21}"/>
              </a:ext>
            </a:extLst>
          </p:cNvPr>
          <p:cNvPicPr>
            <a:picLocks noChangeAspect="1"/>
          </p:cNvPicPr>
          <p:nvPr/>
        </p:nvPicPr>
        <p:blipFill rotWithShape="1">
          <a:blip r:embed="rId3"/>
          <a:srcRect l="28920" r="21493"/>
          <a:stretch/>
        </p:blipFill>
        <p:spPr>
          <a:xfrm>
            <a:off x="6312024" y="1905001"/>
            <a:ext cx="4366304" cy="4953000"/>
          </a:xfrm>
          <a:prstGeom prst="rect">
            <a:avLst/>
          </a:prstGeom>
        </p:spPr>
      </p:pic>
      <p:sp>
        <p:nvSpPr>
          <p:cNvPr id="7" name="Content Placeholder 6">
            <a:extLst>
              <a:ext uri="{FF2B5EF4-FFF2-40B4-BE49-F238E27FC236}">
                <a16:creationId xmlns:a16="http://schemas.microsoft.com/office/drawing/2014/main" id="{790A8F00-A825-6FE2-DBDC-6EAEB241D1D8}"/>
              </a:ext>
            </a:extLst>
          </p:cNvPr>
          <p:cNvSpPr>
            <a:spLocks noGrp="1"/>
          </p:cNvSpPr>
          <p:nvPr>
            <p:ph sz="quarter" idx="31"/>
          </p:nvPr>
        </p:nvSpPr>
        <p:spPr/>
        <p:txBody>
          <a:bodyPr/>
          <a:lstStyle/>
          <a:p>
            <a:r>
              <a:rPr lang="en-US" dirty="0" err="1"/>
              <a:t>Rmax</a:t>
            </a:r>
            <a:r>
              <a:rPr lang="en-US" dirty="0"/>
              <a:t> = 2Rmin</a:t>
            </a:r>
          </a:p>
        </p:txBody>
      </p:sp>
      <p:sp>
        <p:nvSpPr>
          <p:cNvPr id="9" name="Content Placeholder 8">
            <a:extLst>
              <a:ext uri="{FF2B5EF4-FFF2-40B4-BE49-F238E27FC236}">
                <a16:creationId xmlns:a16="http://schemas.microsoft.com/office/drawing/2014/main" id="{88C032E4-7388-5E13-8102-C5AAF9BE76BD}"/>
              </a:ext>
            </a:extLst>
          </p:cNvPr>
          <p:cNvSpPr>
            <a:spLocks noGrp="1"/>
          </p:cNvSpPr>
          <p:nvPr>
            <p:ph sz="quarter" idx="32"/>
          </p:nvPr>
        </p:nvSpPr>
        <p:spPr/>
        <p:txBody>
          <a:bodyPr/>
          <a:lstStyle/>
          <a:p>
            <a:r>
              <a:rPr lang="en-US" dirty="0"/>
              <a:t>The volume constraint is no longer active, so material removal is caused exclusively by the constraint on the maximum length scale.</a:t>
            </a:r>
          </a:p>
        </p:txBody>
      </p:sp>
      <p:pic>
        <p:nvPicPr>
          <p:cNvPr id="14" name="Picture 13">
            <a:extLst>
              <a:ext uri="{FF2B5EF4-FFF2-40B4-BE49-F238E27FC236}">
                <a16:creationId xmlns:a16="http://schemas.microsoft.com/office/drawing/2014/main" id="{8BC903AC-9C96-C2D4-70E3-50A90E59DBCA}"/>
              </a:ext>
            </a:extLst>
          </p:cNvPr>
          <p:cNvPicPr>
            <a:picLocks noChangeAspect="1"/>
          </p:cNvPicPr>
          <p:nvPr/>
        </p:nvPicPr>
        <p:blipFill rotWithShape="1">
          <a:blip r:embed="rId4"/>
          <a:srcRect l="30509" r="32500"/>
          <a:stretch/>
        </p:blipFill>
        <p:spPr>
          <a:xfrm>
            <a:off x="736948" y="1912340"/>
            <a:ext cx="3262319" cy="4960900"/>
          </a:xfrm>
          <a:prstGeom prst="rect">
            <a:avLst/>
          </a:prstGeom>
        </p:spPr>
      </p:pic>
      <p:sp>
        <p:nvSpPr>
          <p:cNvPr id="2" name="Content Placeholder 1"/>
          <p:cNvSpPr>
            <a:spLocks noGrp="1"/>
          </p:cNvSpPr>
          <p:nvPr>
            <p:ph sz="quarter" idx="19"/>
          </p:nvPr>
        </p:nvSpPr>
        <p:spPr/>
        <p:txBody>
          <a:bodyPr>
            <a:normAutofit/>
          </a:bodyPr>
          <a:lstStyle/>
          <a:p>
            <a:pPr marL="0" indent="0">
              <a:buNone/>
            </a:pPr>
            <a:r>
              <a:rPr lang="en-US" sz="1870" b="1" dirty="0" err="1"/>
              <a:t>Rmax</a:t>
            </a:r>
            <a:r>
              <a:rPr lang="en-US" sz="1870" b="1" dirty="0"/>
              <a:t> = </a:t>
            </a:r>
            <a:r>
              <a:rPr lang="en-US" sz="2200" b="1" dirty="0"/>
              <a:t>∞</a:t>
            </a:r>
          </a:p>
        </p:txBody>
      </p:sp>
      <p:sp>
        <p:nvSpPr>
          <p:cNvPr id="3" name="Content Placeholder 2">
            <a:extLst>
              <a:ext uri="{FF2B5EF4-FFF2-40B4-BE49-F238E27FC236}">
                <a16:creationId xmlns:a16="http://schemas.microsoft.com/office/drawing/2014/main" id="{E2315820-AF28-0A91-5B6E-3F4269D8EEEA}"/>
              </a:ext>
            </a:extLst>
          </p:cNvPr>
          <p:cNvSpPr>
            <a:spLocks noGrp="1"/>
          </p:cNvSpPr>
          <p:nvPr>
            <p:ph sz="quarter" idx="20"/>
          </p:nvPr>
        </p:nvSpPr>
        <p:spPr/>
        <p:txBody>
          <a:bodyPr/>
          <a:lstStyle/>
          <a:p>
            <a:r>
              <a:rPr lang="en-US" dirty="0"/>
              <a:t>The stiffness of the hook is maximized for a 50 % volume constraint considering two load cases.</a:t>
            </a:r>
          </a:p>
        </p:txBody>
      </p:sp>
    </p:spTree>
    <p:extLst>
      <p:ext uri="{BB962C8B-B14F-4D97-AF65-F5344CB8AC3E}">
        <p14:creationId xmlns:p14="http://schemas.microsoft.com/office/powerpoint/2010/main" val="255684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394D2C-A6F5-5A6B-837A-0A7AF9F5487C}"/>
              </a:ext>
            </a:extLst>
          </p:cNvPr>
          <p:cNvSpPr>
            <a:spLocks noGrp="1"/>
          </p:cNvSpPr>
          <p:nvPr>
            <p:ph sz="quarter" idx="29"/>
          </p:nvPr>
        </p:nvSpPr>
        <p:spPr/>
        <p:txBody>
          <a:bodyPr/>
          <a:lstStyle/>
          <a:p>
            <a:r>
              <a:rPr lang="en-US" dirty="0"/>
              <a:t> </a:t>
            </a:r>
          </a:p>
        </p:txBody>
      </p:sp>
      <p:sp>
        <p:nvSpPr>
          <p:cNvPr id="6" name="Content Placeholder 5">
            <a:extLst>
              <a:ext uri="{FF2B5EF4-FFF2-40B4-BE49-F238E27FC236}">
                <a16:creationId xmlns:a16="http://schemas.microsoft.com/office/drawing/2014/main" id="{59B00AC2-6BE0-DC22-2A23-402E2D638370}"/>
              </a:ext>
            </a:extLst>
          </p:cNvPr>
          <p:cNvSpPr>
            <a:spLocks noGrp="1"/>
          </p:cNvSpPr>
          <p:nvPr>
            <p:ph sz="quarter" idx="30"/>
          </p:nvPr>
        </p:nvSpPr>
        <p:spPr/>
        <p:txBody>
          <a:bodyPr/>
          <a:lstStyle/>
          <a:p>
            <a:r>
              <a:rPr lang="en-US" dirty="0"/>
              <a:t> </a:t>
            </a:r>
          </a:p>
        </p:txBody>
      </p:sp>
      <p:sp>
        <p:nvSpPr>
          <p:cNvPr id="4" name="Title 3"/>
          <p:cNvSpPr>
            <a:spLocks noGrp="1"/>
          </p:cNvSpPr>
          <p:nvPr>
            <p:ph type="title"/>
          </p:nvPr>
        </p:nvSpPr>
        <p:spPr/>
        <p:txBody>
          <a:bodyPr>
            <a:normAutofit/>
          </a:bodyPr>
          <a:lstStyle/>
          <a:p>
            <a:r>
              <a:rPr lang="en-US" sz="2667" dirty="0"/>
              <a:t>Results: Drone (milling constraints)</a:t>
            </a:r>
            <a:endParaRPr lang="en-US" sz="3000" dirty="0"/>
          </a:p>
        </p:txBody>
      </p:sp>
      <p:sp>
        <p:nvSpPr>
          <p:cNvPr id="8" name="Content Placeholder 1"/>
          <p:cNvSpPr txBox="1">
            <a:spLocks/>
          </p:cNvSpPr>
          <p:nvPr/>
        </p:nvSpPr>
        <p:spPr>
          <a:xfrm>
            <a:off x="609600" y="2006600"/>
            <a:ext cx="10972800" cy="4165600"/>
          </a:xfrm>
          <a:prstGeom prst="rect">
            <a:avLst/>
          </a:prstGeom>
        </p:spPr>
        <p:txBody>
          <a:bodyPr vert="horz" lIns="91440" tIns="45720" rIns="91440" bIns="4572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2000" dirty="0">
              <a:solidFill>
                <a:schemeClr val="tx1"/>
              </a:solidFill>
            </a:endParaRPr>
          </a:p>
        </p:txBody>
      </p:sp>
      <p:pic>
        <p:nvPicPr>
          <p:cNvPr id="11" name="Picture 10">
            <a:extLst>
              <a:ext uri="{FF2B5EF4-FFF2-40B4-BE49-F238E27FC236}">
                <a16:creationId xmlns:a16="http://schemas.microsoft.com/office/drawing/2014/main" id="{285802BB-E374-961C-78FA-6AF567936AA6}"/>
              </a:ext>
            </a:extLst>
          </p:cNvPr>
          <p:cNvPicPr>
            <a:picLocks noChangeAspect="1"/>
          </p:cNvPicPr>
          <p:nvPr/>
        </p:nvPicPr>
        <p:blipFill rotWithShape="1">
          <a:blip r:embed="rId3"/>
          <a:srcRect l="13265" r="13122"/>
          <a:stretch/>
        </p:blipFill>
        <p:spPr>
          <a:xfrm>
            <a:off x="6323026" y="1962456"/>
            <a:ext cx="4752528" cy="3631523"/>
          </a:xfrm>
          <a:prstGeom prst="rect">
            <a:avLst/>
          </a:prstGeom>
        </p:spPr>
      </p:pic>
      <p:sp>
        <p:nvSpPr>
          <p:cNvPr id="7" name="Content Placeholder 6">
            <a:extLst>
              <a:ext uri="{FF2B5EF4-FFF2-40B4-BE49-F238E27FC236}">
                <a16:creationId xmlns:a16="http://schemas.microsoft.com/office/drawing/2014/main" id="{790A8F00-A825-6FE2-DBDC-6EAEB241D1D8}"/>
              </a:ext>
            </a:extLst>
          </p:cNvPr>
          <p:cNvSpPr>
            <a:spLocks noGrp="1"/>
          </p:cNvSpPr>
          <p:nvPr>
            <p:ph sz="quarter" idx="31"/>
          </p:nvPr>
        </p:nvSpPr>
        <p:spPr/>
        <p:txBody>
          <a:bodyPr/>
          <a:lstStyle/>
          <a:p>
            <a:r>
              <a:rPr lang="en-US" dirty="0" err="1"/>
              <a:t>Rmax</a:t>
            </a:r>
            <a:r>
              <a:rPr lang="en-US" dirty="0"/>
              <a:t> = 3Rmin</a:t>
            </a:r>
          </a:p>
        </p:txBody>
      </p:sp>
      <p:sp>
        <p:nvSpPr>
          <p:cNvPr id="9" name="Content Placeholder 8">
            <a:extLst>
              <a:ext uri="{FF2B5EF4-FFF2-40B4-BE49-F238E27FC236}">
                <a16:creationId xmlns:a16="http://schemas.microsoft.com/office/drawing/2014/main" id="{88C032E4-7388-5E13-8102-C5AAF9BE76BD}"/>
              </a:ext>
            </a:extLst>
          </p:cNvPr>
          <p:cNvSpPr>
            <a:spLocks noGrp="1"/>
          </p:cNvSpPr>
          <p:nvPr>
            <p:ph sz="quarter" idx="32"/>
          </p:nvPr>
        </p:nvSpPr>
        <p:spPr/>
        <p:txBody>
          <a:bodyPr/>
          <a:lstStyle/>
          <a:p>
            <a:r>
              <a:rPr lang="en-US" dirty="0"/>
              <a:t>The maximum length scale results in a ribbed design.</a:t>
            </a:r>
          </a:p>
        </p:txBody>
      </p:sp>
      <p:pic>
        <p:nvPicPr>
          <p:cNvPr id="15" name="Picture 14">
            <a:extLst>
              <a:ext uri="{FF2B5EF4-FFF2-40B4-BE49-F238E27FC236}">
                <a16:creationId xmlns:a16="http://schemas.microsoft.com/office/drawing/2014/main" id="{7AC1BACC-86A9-1CE8-2946-7F9D6A187774}"/>
              </a:ext>
            </a:extLst>
          </p:cNvPr>
          <p:cNvPicPr>
            <a:picLocks noChangeAspect="1"/>
          </p:cNvPicPr>
          <p:nvPr/>
        </p:nvPicPr>
        <p:blipFill rotWithShape="1">
          <a:blip r:embed="rId4"/>
          <a:srcRect l="5257" r="4731"/>
          <a:stretch/>
        </p:blipFill>
        <p:spPr>
          <a:xfrm>
            <a:off x="649539" y="1929949"/>
            <a:ext cx="4819361" cy="3011676"/>
          </a:xfrm>
          <a:prstGeom prst="rect">
            <a:avLst/>
          </a:prstGeom>
        </p:spPr>
      </p:pic>
      <p:sp>
        <p:nvSpPr>
          <p:cNvPr id="2" name="Content Placeholder 1"/>
          <p:cNvSpPr>
            <a:spLocks noGrp="1"/>
          </p:cNvSpPr>
          <p:nvPr>
            <p:ph sz="quarter" idx="19"/>
          </p:nvPr>
        </p:nvSpPr>
        <p:spPr/>
        <p:txBody>
          <a:bodyPr>
            <a:normAutofit/>
          </a:bodyPr>
          <a:lstStyle/>
          <a:p>
            <a:pPr marL="0" indent="0">
              <a:buNone/>
            </a:pPr>
            <a:r>
              <a:rPr lang="en-US" sz="1870" b="1" dirty="0" err="1"/>
              <a:t>Rmax</a:t>
            </a:r>
            <a:r>
              <a:rPr lang="en-US" sz="1870" b="1" dirty="0"/>
              <a:t> = </a:t>
            </a:r>
            <a:r>
              <a:rPr lang="en-US" sz="2200" b="1" dirty="0"/>
              <a:t>∞</a:t>
            </a:r>
          </a:p>
        </p:txBody>
      </p:sp>
      <p:sp>
        <p:nvSpPr>
          <p:cNvPr id="3" name="Content Placeholder 2">
            <a:extLst>
              <a:ext uri="{FF2B5EF4-FFF2-40B4-BE49-F238E27FC236}">
                <a16:creationId xmlns:a16="http://schemas.microsoft.com/office/drawing/2014/main" id="{E2315820-AF28-0A91-5B6E-3F4269D8EEEA}"/>
              </a:ext>
            </a:extLst>
          </p:cNvPr>
          <p:cNvSpPr>
            <a:spLocks noGrp="1"/>
          </p:cNvSpPr>
          <p:nvPr>
            <p:ph sz="quarter" idx="20"/>
          </p:nvPr>
        </p:nvSpPr>
        <p:spPr/>
        <p:txBody>
          <a:bodyPr/>
          <a:lstStyle/>
          <a:p>
            <a:r>
              <a:rPr lang="en-US" dirty="0"/>
              <a:t>The volume fraction has been increased to 40 % and milling constraints have been imposed.</a:t>
            </a:r>
          </a:p>
        </p:txBody>
      </p:sp>
    </p:spTree>
    <p:extLst>
      <p:ext uri="{BB962C8B-B14F-4D97-AF65-F5344CB8AC3E}">
        <p14:creationId xmlns:p14="http://schemas.microsoft.com/office/powerpoint/2010/main" val="18993231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394D2C-A6F5-5A6B-837A-0A7AF9F5487C}"/>
              </a:ext>
            </a:extLst>
          </p:cNvPr>
          <p:cNvSpPr>
            <a:spLocks noGrp="1"/>
          </p:cNvSpPr>
          <p:nvPr>
            <p:ph sz="quarter" idx="29"/>
          </p:nvPr>
        </p:nvSpPr>
        <p:spPr/>
        <p:txBody>
          <a:bodyPr/>
          <a:lstStyle/>
          <a:p>
            <a:r>
              <a:rPr lang="en-US" dirty="0"/>
              <a:t> </a:t>
            </a:r>
          </a:p>
        </p:txBody>
      </p:sp>
      <p:sp>
        <p:nvSpPr>
          <p:cNvPr id="6" name="Content Placeholder 5">
            <a:extLst>
              <a:ext uri="{FF2B5EF4-FFF2-40B4-BE49-F238E27FC236}">
                <a16:creationId xmlns:a16="http://schemas.microsoft.com/office/drawing/2014/main" id="{59B00AC2-6BE0-DC22-2A23-402E2D638370}"/>
              </a:ext>
            </a:extLst>
          </p:cNvPr>
          <p:cNvSpPr>
            <a:spLocks noGrp="1"/>
          </p:cNvSpPr>
          <p:nvPr>
            <p:ph sz="quarter" idx="30"/>
          </p:nvPr>
        </p:nvSpPr>
        <p:spPr/>
        <p:txBody>
          <a:bodyPr/>
          <a:lstStyle/>
          <a:p>
            <a:r>
              <a:rPr lang="en-US" dirty="0"/>
              <a:t> </a:t>
            </a:r>
          </a:p>
        </p:txBody>
      </p:sp>
      <p:sp>
        <p:nvSpPr>
          <p:cNvPr id="4" name="Title 3"/>
          <p:cNvSpPr>
            <a:spLocks noGrp="1"/>
          </p:cNvSpPr>
          <p:nvPr>
            <p:ph type="title"/>
          </p:nvPr>
        </p:nvSpPr>
        <p:spPr/>
        <p:txBody>
          <a:bodyPr>
            <a:normAutofit/>
          </a:bodyPr>
          <a:lstStyle/>
          <a:p>
            <a:r>
              <a:rPr lang="en-US" sz="2667" dirty="0"/>
              <a:t>Results: Wheel (milling constraints)</a:t>
            </a:r>
            <a:endParaRPr lang="en-US" sz="3000" dirty="0"/>
          </a:p>
        </p:txBody>
      </p:sp>
      <p:sp>
        <p:nvSpPr>
          <p:cNvPr id="8" name="Content Placeholder 1"/>
          <p:cNvSpPr txBox="1">
            <a:spLocks/>
          </p:cNvSpPr>
          <p:nvPr/>
        </p:nvSpPr>
        <p:spPr>
          <a:xfrm>
            <a:off x="609600" y="2006600"/>
            <a:ext cx="10972800" cy="4165600"/>
          </a:xfrm>
          <a:prstGeom prst="rect">
            <a:avLst/>
          </a:prstGeom>
        </p:spPr>
        <p:txBody>
          <a:bodyPr vert="horz" lIns="91440" tIns="45720" rIns="91440" bIns="4572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2000" dirty="0">
              <a:solidFill>
                <a:schemeClr val="tx1"/>
              </a:solidFill>
            </a:endParaRPr>
          </a:p>
        </p:txBody>
      </p:sp>
      <p:pic>
        <p:nvPicPr>
          <p:cNvPr id="12" name="Picture 11">
            <a:extLst>
              <a:ext uri="{FF2B5EF4-FFF2-40B4-BE49-F238E27FC236}">
                <a16:creationId xmlns:a16="http://schemas.microsoft.com/office/drawing/2014/main" id="{0BA63CAD-7FD8-2404-01DD-D39B6E15991F}"/>
              </a:ext>
            </a:extLst>
          </p:cNvPr>
          <p:cNvPicPr>
            <a:picLocks noChangeAspect="1"/>
          </p:cNvPicPr>
          <p:nvPr/>
        </p:nvPicPr>
        <p:blipFill rotWithShape="1">
          <a:blip r:embed="rId3"/>
          <a:srcRect l="16249" t="27250" r="31243"/>
          <a:stretch/>
        </p:blipFill>
        <p:spPr>
          <a:xfrm flipH="1">
            <a:off x="6600056" y="1905000"/>
            <a:ext cx="4322946" cy="3369069"/>
          </a:xfrm>
          <a:prstGeom prst="rect">
            <a:avLst/>
          </a:prstGeom>
        </p:spPr>
      </p:pic>
      <p:pic>
        <p:nvPicPr>
          <p:cNvPr id="14" name="Picture 13">
            <a:extLst>
              <a:ext uri="{FF2B5EF4-FFF2-40B4-BE49-F238E27FC236}">
                <a16:creationId xmlns:a16="http://schemas.microsoft.com/office/drawing/2014/main" id="{711783F8-4071-3EE5-0DED-C8E67077F1FC}"/>
              </a:ext>
            </a:extLst>
          </p:cNvPr>
          <p:cNvPicPr>
            <a:picLocks noChangeAspect="1"/>
          </p:cNvPicPr>
          <p:nvPr/>
        </p:nvPicPr>
        <p:blipFill rotWithShape="1">
          <a:blip r:embed="rId4"/>
          <a:srcRect l="16335" t="27778" r="32281"/>
          <a:stretch/>
        </p:blipFill>
        <p:spPr>
          <a:xfrm flipH="1">
            <a:off x="946525" y="1905000"/>
            <a:ext cx="4230408" cy="3344617"/>
          </a:xfrm>
          <a:prstGeom prst="rect">
            <a:avLst/>
          </a:prstGeom>
        </p:spPr>
      </p:pic>
      <p:sp>
        <p:nvSpPr>
          <p:cNvPr id="7" name="Content Placeholder 6">
            <a:extLst>
              <a:ext uri="{FF2B5EF4-FFF2-40B4-BE49-F238E27FC236}">
                <a16:creationId xmlns:a16="http://schemas.microsoft.com/office/drawing/2014/main" id="{790A8F00-A825-6FE2-DBDC-6EAEB241D1D8}"/>
              </a:ext>
            </a:extLst>
          </p:cNvPr>
          <p:cNvSpPr>
            <a:spLocks noGrp="1"/>
          </p:cNvSpPr>
          <p:nvPr>
            <p:ph sz="quarter" idx="31"/>
          </p:nvPr>
        </p:nvSpPr>
        <p:spPr/>
        <p:txBody>
          <a:bodyPr/>
          <a:lstStyle/>
          <a:p>
            <a:r>
              <a:rPr lang="en-US" dirty="0" err="1"/>
              <a:t>Rmax</a:t>
            </a:r>
            <a:r>
              <a:rPr lang="en-US" dirty="0"/>
              <a:t> = 3Rmin</a:t>
            </a:r>
          </a:p>
        </p:txBody>
      </p:sp>
      <p:sp>
        <p:nvSpPr>
          <p:cNvPr id="9" name="Content Placeholder 8">
            <a:extLst>
              <a:ext uri="{FF2B5EF4-FFF2-40B4-BE49-F238E27FC236}">
                <a16:creationId xmlns:a16="http://schemas.microsoft.com/office/drawing/2014/main" id="{88C032E4-7388-5E13-8102-C5AAF9BE76BD}"/>
              </a:ext>
            </a:extLst>
          </p:cNvPr>
          <p:cNvSpPr>
            <a:spLocks noGrp="1"/>
          </p:cNvSpPr>
          <p:nvPr>
            <p:ph sz="quarter" idx="32"/>
          </p:nvPr>
        </p:nvSpPr>
        <p:spPr/>
        <p:txBody>
          <a:bodyPr/>
          <a:lstStyle/>
          <a:p>
            <a:r>
              <a:rPr lang="en-US" dirty="0"/>
              <a:t>The maximum length scale results in a more complex design.</a:t>
            </a:r>
          </a:p>
        </p:txBody>
      </p:sp>
      <p:sp>
        <p:nvSpPr>
          <p:cNvPr id="2" name="Content Placeholder 1"/>
          <p:cNvSpPr>
            <a:spLocks noGrp="1"/>
          </p:cNvSpPr>
          <p:nvPr>
            <p:ph sz="quarter" idx="19"/>
          </p:nvPr>
        </p:nvSpPr>
        <p:spPr/>
        <p:txBody>
          <a:bodyPr>
            <a:normAutofit/>
          </a:bodyPr>
          <a:lstStyle/>
          <a:p>
            <a:pPr marL="0" indent="0">
              <a:buNone/>
            </a:pPr>
            <a:r>
              <a:rPr lang="en-US" sz="1870" b="1" dirty="0" err="1"/>
              <a:t>Rmax</a:t>
            </a:r>
            <a:r>
              <a:rPr lang="en-US" sz="1870" b="1" dirty="0"/>
              <a:t> = </a:t>
            </a:r>
            <a:r>
              <a:rPr lang="en-US" sz="2200" b="1" dirty="0"/>
              <a:t>∞</a:t>
            </a:r>
          </a:p>
        </p:txBody>
      </p:sp>
      <p:sp>
        <p:nvSpPr>
          <p:cNvPr id="3" name="Content Placeholder 2">
            <a:extLst>
              <a:ext uri="{FF2B5EF4-FFF2-40B4-BE49-F238E27FC236}">
                <a16:creationId xmlns:a16="http://schemas.microsoft.com/office/drawing/2014/main" id="{E2315820-AF28-0A91-5B6E-3F4269D8EEEA}"/>
              </a:ext>
            </a:extLst>
          </p:cNvPr>
          <p:cNvSpPr>
            <a:spLocks noGrp="1"/>
          </p:cNvSpPr>
          <p:nvPr>
            <p:ph sz="quarter" idx="20"/>
          </p:nvPr>
        </p:nvSpPr>
        <p:spPr/>
        <p:txBody>
          <a:bodyPr/>
          <a:lstStyle/>
          <a:p>
            <a:r>
              <a:rPr lang="en-US" dirty="0"/>
              <a:t>The volume fraction kept at 30 %.</a:t>
            </a:r>
          </a:p>
        </p:txBody>
      </p:sp>
    </p:spTree>
    <p:extLst>
      <p:ext uri="{BB962C8B-B14F-4D97-AF65-F5344CB8AC3E}">
        <p14:creationId xmlns:p14="http://schemas.microsoft.com/office/powerpoint/2010/main" val="553732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DC61B-2AEC-69CA-AF7A-DDB82632AF0D}"/>
            </a:ext>
          </a:extLst>
        </p:cNvPr>
        <p:cNvGrpSpPr/>
        <p:nvPr/>
      </p:nvGrpSpPr>
      <p:grpSpPr>
        <a:xfrm>
          <a:off x="0" y="0"/>
          <a:ext cx="0" cy="0"/>
          <a:chOff x="0" y="0"/>
          <a:chExt cx="0" cy="0"/>
        </a:xfrm>
      </p:grpSpPr>
      <p:sp>
        <p:nvSpPr>
          <p:cNvPr id="4" name="Title 3">
            <a:extLst>
              <a:ext uri="{FF2B5EF4-FFF2-40B4-BE49-F238E27FC236}">
                <a16:creationId xmlns:a16="http://schemas.microsoft.com/office/drawing/2014/main" id="{3A4998EC-5CB2-1B2C-C541-02B8249F3FE0}"/>
              </a:ext>
            </a:extLst>
          </p:cNvPr>
          <p:cNvSpPr>
            <a:spLocks noGrp="1"/>
          </p:cNvSpPr>
          <p:nvPr>
            <p:ph type="title"/>
          </p:nvPr>
        </p:nvSpPr>
        <p:spPr/>
        <p:txBody>
          <a:bodyPr>
            <a:normAutofit/>
          </a:bodyPr>
          <a:lstStyle/>
          <a:p>
            <a:r>
              <a:rPr lang="da-DK" sz="3000" dirty="0"/>
              <a:t> </a:t>
            </a:r>
            <a:endParaRPr lang="en-US" sz="3000" dirty="0"/>
          </a:p>
        </p:txBody>
      </p:sp>
      <p:sp>
        <p:nvSpPr>
          <p:cNvPr id="8" name="Content Placeholder 1">
            <a:extLst>
              <a:ext uri="{FF2B5EF4-FFF2-40B4-BE49-F238E27FC236}">
                <a16:creationId xmlns:a16="http://schemas.microsoft.com/office/drawing/2014/main" id="{B429C9AF-3B71-0976-EBC8-42997D4C5E8C}"/>
              </a:ext>
            </a:extLst>
          </p:cNvPr>
          <p:cNvSpPr txBox="1">
            <a:spLocks/>
          </p:cNvSpPr>
          <p:nvPr/>
        </p:nvSpPr>
        <p:spPr>
          <a:xfrm>
            <a:off x="609600" y="2006600"/>
            <a:ext cx="10972800" cy="4165600"/>
          </a:xfrm>
          <a:prstGeom prst="rect">
            <a:avLst/>
          </a:prstGeom>
        </p:spPr>
        <p:txBody>
          <a:bodyPr vert="horz" lIns="91440" tIns="45720" rIns="91440" bIns="4572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2000" dirty="0">
              <a:solidFill>
                <a:schemeClr val="tx1"/>
              </a:solidFill>
            </a:endParaRPr>
          </a:p>
        </p:txBody>
      </p:sp>
      <p:sp>
        <p:nvSpPr>
          <p:cNvPr id="9" name="TextBox 8">
            <a:extLst>
              <a:ext uri="{FF2B5EF4-FFF2-40B4-BE49-F238E27FC236}">
                <a16:creationId xmlns:a16="http://schemas.microsoft.com/office/drawing/2014/main" id="{3804350F-BD8C-FC7D-C1C9-FBB7D542D1E4}"/>
              </a:ext>
            </a:extLst>
          </p:cNvPr>
          <p:cNvSpPr txBox="1"/>
          <p:nvPr/>
        </p:nvSpPr>
        <p:spPr>
          <a:xfrm>
            <a:off x="1523491" y="6172200"/>
            <a:ext cx="9145017" cy="1092607"/>
          </a:xfrm>
          <a:prstGeom prst="rect">
            <a:avLst/>
          </a:prstGeom>
          <a:noFill/>
        </p:spPr>
        <p:txBody>
          <a:bodyPr wrap="square" rtlCol="0">
            <a:spAutoFit/>
          </a:bodyPr>
          <a:lstStyle/>
          <a:p>
            <a:r>
              <a:rPr lang="en-US" sz="1300" i="1" dirty="0">
                <a:solidFill>
                  <a:schemeClr val="accent6">
                    <a:lumMod val="50000"/>
                  </a:schemeClr>
                </a:solidFill>
              </a:rPr>
              <a:t>An example with three hat functions having width equal to 1.5</a:t>
            </a:r>
            <a:r>
              <a:rPr lang="en-US" sz="1300" dirty="0">
                <a:solidFill>
                  <a:schemeClr val="accent6">
                    <a:lumMod val="50000"/>
                  </a:schemeClr>
                </a:solidFill>
              </a:rPr>
              <a:t>𝑅</a:t>
            </a:r>
            <a:r>
              <a:rPr lang="en-US" sz="1300" i="1" dirty="0">
                <a:solidFill>
                  <a:schemeClr val="accent6">
                    <a:lumMod val="50000"/>
                  </a:schemeClr>
                </a:solidFill>
              </a:rPr>
              <a:t>_</a:t>
            </a:r>
            <a:r>
              <a:rPr lang="en-US" sz="1300" dirty="0">
                <a:solidFill>
                  <a:schemeClr val="accent6">
                    <a:lumMod val="50000"/>
                  </a:schemeClr>
                </a:solidFill>
              </a:rPr>
              <a:t>max</a:t>
            </a:r>
            <a:r>
              <a:rPr lang="en-US" sz="1300" i="1" dirty="0">
                <a:solidFill>
                  <a:schemeClr val="accent6">
                    <a:lumMod val="50000"/>
                  </a:schemeClr>
                </a:solidFill>
              </a:rPr>
              <a:t>, 2𝑅_</a:t>
            </a:r>
            <a:r>
              <a:rPr lang="en-US" sz="1300" dirty="0">
                <a:solidFill>
                  <a:schemeClr val="accent6">
                    <a:lumMod val="50000"/>
                  </a:schemeClr>
                </a:solidFill>
              </a:rPr>
              <a:t>max</a:t>
            </a:r>
            <a:r>
              <a:rPr lang="en-US" sz="1300" i="1" dirty="0">
                <a:solidFill>
                  <a:schemeClr val="accent6">
                    <a:lumMod val="50000"/>
                  </a:schemeClr>
                </a:solidFill>
              </a:rPr>
              <a:t>, and 2.5</a:t>
            </a:r>
            <a:r>
              <a:rPr lang="en-US" sz="1300" dirty="0">
                <a:solidFill>
                  <a:schemeClr val="accent6">
                    <a:lumMod val="50000"/>
                  </a:schemeClr>
                </a:solidFill>
              </a:rPr>
              <a:t>𝑅</a:t>
            </a:r>
            <a:r>
              <a:rPr lang="en-US" sz="1300" i="1" dirty="0">
                <a:solidFill>
                  <a:schemeClr val="accent6">
                    <a:lumMod val="50000"/>
                  </a:schemeClr>
                </a:solidFill>
              </a:rPr>
              <a:t>_</a:t>
            </a:r>
            <a:r>
              <a:rPr lang="en-US" sz="1300" dirty="0">
                <a:solidFill>
                  <a:schemeClr val="accent6">
                    <a:lumMod val="50000"/>
                  </a:schemeClr>
                </a:solidFill>
              </a:rPr>
              <a:t>max</a:t>
            </a:r>
            <a:r>
              <a:rPr lang="en-US" sz="1300" i="1" dirty="0">
                <a:solidFill>
                  <a:schemeClr val="accent6">
                    <a:lumMod val="50000"/>
                  </a:schemeClr>
                </a:solidFill>
              </a:rPr>
              <a:t>. The filter length is 0.1</a:t>
            </a:r>
            <a:r>
              <a:rPr lang="en-US" sz="1300" dirty="0">
                <a:solidFill>
                  <a:schemeClr val="accent6">
                    <a:lumMod val="50000"/>
                  </a:schemeClr>
                </a:solidFill>
              </a:rPr>
              <a:t>𝑅</a:t>
            </a:r>
            <a:r>
              <a:rPr lang="en-US" sz="1300" i="1" dirty="0">
                <a:solidFill>
                  <a:schemeClr val="accent6">
                    <a:lumMod val="50000"/>
                  </a:schemeClr>
                </a:solidFill>
              </a:rPr>
              <a:t>_</a:t>
            </a:r>
            <a:r>
              <a:rPr lang="en-US" sz="1300" dirty="0">
                <a:solidFill>
                  <a:schemeClr val="accent6">
                    <a:lumMod val="50000"/>
                  </a:schemeClr>
                </a:solidFill>
              </a:rPr>
              <a:t>max</a:t>
            </a:r>
            <a:r>
              <a:rPr lang="en-US" sz="1300" i="1" dirty="0">
                <a:solidFill>
                  <a:schemeClr val="accent6">
                    <a:lumMod val="50000"/>
                  </a:schemeClr>
                </a:solidFill>
              </a:rPr>
              <a:t>, and the projection slope, </a:t>
            </a:r>
            <a:r>
              <a:rPr lang="el-GR" sz="1300" dirty="0">
                <a:solidFill>
                  <a:schemeClr val="accent6">
                    <a:lumMod val="50000"/>
                  </a:schemeClr>
                </a:solidFill>
              </a:rPr>
              <a:t>β</a:t>
            </a:r>
            <a:r>
              <a:rPr lang="da-DK" sz="1300" dirty="0">
                <a:solidFill>
                  <a:schemeClr val="accent6">
                    <a:lumMod val="50000"/>
                  </a:schemeClr>
                </a:solidFill>
              </a:rPr>
              <a:t> </a:t>
            </a:r>
            <a:r>
              <a:rPr lang="da-DK" sz="1300" i="1" dirty="0">
                <a:solidFill>
                  <a:schemeClr val="accent6">
                    <a:lumMod val="50000"/>
                  </a:schemeClr>
                </a:solidFill>
              </a:rPr>
              <a:t>= </a:t>
            </a:r>
            <a:r>
              <a:rPr lang="en-US" sz="1300" dirty="0">
                <a:solidFill>
                  <a:schemeClr val="accent6">
                    <a:lumMod val="50000"/>
                  </a:schemeClr>
                </a:solidFill>
              </a:rPr>
              <a:t>8</a:t>
            </a:r>
            <a:r>
              <a:rPr lang="en-US" sz="1300" i="1" dirty="0">
                <a:solidFill>
                  <a:schemeClr val="accent6">
                    <a:lumMod val="50000"/>
                  </a:schemeClr>
                </a:solidFill>
              </a:rPr>
              <a:t>.   </a:t>
            </a:r>
          </a:p>
          <a:p>
            <a:endParaRPr lang="en-US" sz="1300" i="1" dirty="0">
              <a:solidFill>
                <a:schemeClr val="accent6">
                  <a:lumMod val="50000"/>
                </a:schemeClr>
              </a:solidFill>
            </a:endParaRPr>
          </a:p>
          <a:p>
            <a:endParaRPr lang="en-US" sz="1300" i="1" dirty="0">
              <a:solidFill>
                <a:schemeClr val="accent6">
                  <a:lumMod val="50000"/>
                </a:schemeClr>
              </a:solidFill>
            </a:endParaRPr>
          </a:p>
          <a:p>
            <a:endParaRPr lang="en-US" sz="1300" i="1" dirty="0">
              <a:solidFill>
                <a:schemeClr val="accent6">
                  <a:lumMod val="50000"/>
                </a:schemeClr>
              </a:solidFill>
            </a:endParaRPr>
          </a:p>
        </p:txBody>
      </p:sp>
      <p:pic>
        <p:nvPicPr>
          <p:cNvPr id="12" name="Picture 11">
            <a:extLst>
              <a:ext uri="{FF2B5EF4-FFF2-40B4-BE49-F238E27FC236}">
                <a16:creationId xmlns:a16="http://schemas.microsoft.com/office/drawing/2014/main" id="{4C6CCEBA-158F-0959-CC4D-A932B511E661}"/>
              </a:ext>
            </a:extLst>
          </p:cNvPr>
          <p:cNvPicPr>
            <a:picLocks noChangeAspect="1"/>
          </p:cNvPicPr>
          <p:nvPr/>
        </p:nvPicPr>
        <p:blipFill>
          <a:blip r:embed="rId3"/>
          <a:stretch>
            <a:fillRect/>
          </a:stretch>
        </p:blipFill>
        <p:spPr>
          <a:xfrm>
            <a:off x="1048048" y="859402"/>
            <a:ext cx="9264352" cy="5211198"/>
          </a:xfrm>
          <a:prstGeom prst="rect">
            <a:avLst/>
          </a:prstGeom>
        </p:spPr>
      </p:pic>
    </p:spTree>
    <p:extLst>
      <p:ext uri="{BB962C8B-B14F-4D97-AF65-F5344CB8AC3E}">
        <p14:creationId xmlns:p14="http://schemas.microsoft.com/office/powerpoint/2010/main" val="36106726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667" dirty="0"/>
              <a:t>Theory</a:t>
            </a:r>
            <a:endParaRPr lang="en-US" sz="3000" dirty="0"/>
          </a:p>
        </p:txBody>
      </p:sp>
      <p:sp>
        <p:nvSpPr>
          <p:cNvPr id="8" name="Content Placeholder 1"/>
          <p:cNvSpPr txBox="1">
            <a:spLocks/>
          </p:cNvSpPr>
          <p:nvPr/>
        </p:nvSpPr>
        <p:spPr>
          <a:xfrm>
            <a:off x="609600" y="2006600"/>
            <a:ext cx="10972800" cy="4165600"/>
          </a:xfrm>
          <a:prstGeom prst="rect">
            <a:avLst/>
          </a:prstGeom>
        </p:spPr>
        <p:txBody>
          <a:bodyPr vert="horz" lIns="91440" tIns="45720" rIns="91440" bIns="4572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2000" dirty="0">
              <a:solidFill>
                <a:schemeClr val="tx1"/>
              </a:solidFill>
            </a:endParaRPr>
          </a:p>
        </p:txBody>
      </p:sp>
      <mc:AlternateContent xmlns:mc="http://schemas.openxmlformats.org/markup-compatibility/2006">
        <mc:Choice xmlns:a14="http://schemas.microsoft.com/office/drawing/2010/main" Requires="a14">
          <p:sp>
            <p:nvSpPr>
              <p:cNvPr id="2" name="Content Placeholder 1"/>
              <p:cNvSpPr>
                <a:spLocks noGrp="1"/>
              </p:cNvSpPr>
              <p:nvPr>
                <p:ph idx="1"/>
              </p:nvPr>
            </p:nvSpPr>
            <p:spPr>
              <a:xfrm>
                <a:off x="695400" y="1700808"/>
                <a:ext cx="10657184" cy="5003800"/>
              </a:xfrm>
            </p:spPr>
            <p:txBody>
              <a:bodyPr>
                <a:normAutofit/>
              </a:bodyPr>
              <a:lstStyle/>
              <a:p>
                <a:pPr marL="0" indent="0">
                  <a:buNone/>
                </a:pPr>
                <a:r>
                  <a:rPr lang="en-US" sz="1400" dirty="0">
                    <a:solidFill>
                      <a:schemeClr val="tx1"/>
                    </a:solidFill>
                  </a:rPr>
                  <a:t>The aim is to construct a PDE in a variable, </a:t>
                </a:r>
                <a14:m>
                  <m:oMath xmlns:m="http://schemas.openxmlformats.org/officeDocument/2006/math">
                    <m:sSup>
                      <m:sSupPr>
                        <m:ctrlPr>
                          <a:rPr lang="da-DK" sz="1400" i="1">
                            <a:solidFill>
                              <a:schemeClr val="tx1"/>
                            </a:solidFill>
                            <a:latin typeface="Cambria Math" panose="02040503050406030204" pitchFamily="18" charset="0"/>
                          </a:rPr>
                        </m:ctrlPr>
                      </m:sSupPr>
                      <m:e>
                        <m:r>
                          <a:rPr lang="da-DK" sz="1400" i="1">
                            <a:solidFill>
                              <a:schemeClr val="tx1"/>
                            </a:solidFill>
                            <a:latin typeface="Cambria Math" panose="02040503050406030204" pitchFamily="18" charset="0"/>
                          </a:rPr>
                          <m:t>𝜃</m:t>
                        </m:r>
                      </m:e>
                      <m:sup>
                        <m:r>
                          <a:rPr lang="da-DK" sz="1400" i="1">
                            <a:solidFill>
                              <a:schemeClr val="tx1"/>
                            </a:solidFill>
                            <a:latin typeface="Cambria Math" panose="02040503050406030204" pitchFamily="18" charset="0"/>
                          </a:rPr>
                          <m:t>𝑓</m:t>
                        </m:r>
                      </m:sup>
                    </m:sSup>
                  </m:oMath>
                </a14:m>
                <a:r>
                  <a:rPr lang="en-US" sz="1400" dirty="0">
                    <a:solidFill>
                      <a:schemeClr val="tx1"/>
                    </a:solidFill>
                  </a:rPr>
                  <a:t>, so that </a:t>
                </a:r>
                <a14:m>
                  <m:oMath xmlns:m="http://schemas.openxmlformats.org/officeDocument/2006/math">
                    <m:sSup>
                      <m:sSupPr>
                        <m:ctrlPr>
                          <a:rPr lang="da-DK" sz="1400" i="1">
                            <a:solidFill>
                              <a:schemeClr val="tx1"/>
                            </a:solidFill>
                            <a:latin typeface="Cambria Math" panose="02040503050406030204" pitchFamily="18" charset="0"/>
                          </a:rPr>
                        </m:ctrlPr>
                      </m:sSupPr>
                      <m:e>
                        <m:r>
                          <a:rPr lang="da-DK" sz="1400" b="0" i="1" smtClean="0">
                            <a:solidFill>
                              <a:schemeClr val="tx1"/>
                            </a:solidFill>
                            <a:latin typeface="Cambria Math" panose="02040503050406030204" pitchFamily="18" charset="0"/>
                          </a:rPr>
                          <m:t>1&lt; </m:t>
                        </m:r>
                        <m:r>
                          <a:rPr lang="da-DK" sz="1400" i="1">
                            <a:solidFill>
                              <a:schemeClr val="tx1"/>
                            </a:solidFill>
                            <a:latin typeface="Cambria Math" panose="02040503050406030204" pitchFamily="18" charset="0"/>
                          </a:rPr>
                          <m:t>𝜃</m:t>
                        </m:r>
                      </m:e>
                      <m:sup>
                        <m:r>
                          <a:rPr lang="da-DK" sz="1400" i="1">
                            <a:solidFill>
                              <a:schemeClr val="tx1"/>
                            </a:solidFill>
                            <a:latin typeface="Cambria Math" panose="02040503050406030204" pitchFamily="18" charset="0"/>
                          </a:rPr>
                          <m:t>𝑓</m:t>
                        </m:r>
                      </m:sup>
                    </m:sSup>
                  </m:oMath>
                </a14:m>
                <a:r>
                  <a:rPr lang="en-US" sz="1400" dirty="0">
                    <a:solidFill>
                      <a:schemeClr val="tx1"/>
                    </a:solidFill>
                  </a:rPr>
                  <a:t> </a:t>
                </a:r>
                <a:br>
                  <a:rPr lang="en-US" sz="1400" dirty="0">
                    <a:solidFill>
                      <a:schemeClr val="tx1"/>
                    </a:solidFill>
                  </a:rPr>
                </a:br>
                <a:r>
                  <a:rPr lang="en-US" sz="1400" dirty="0">
                    <a:solidFill>
                      <a:schemeClr val="tx1"/>
                    </a:solidFill>
                  </a:rPr>
                  <a:t>when the material dimension exceeds </a:t>
                </a:r>
                <a14:m>
                  <m:oMath xmlns:m="http://schemas.openxmlformats.org/officeDocument/2006/math">
                    <m:sSub>
                      <m:sSubPr>
                        <m:ctrlPr>
                          <a:rPr lang="da-DK" sz="1400" b="0" i="1" smtClean="0">
                            <a:solidFill>
                              <a:schemeClr val="tx1"/>
                            </a:solidFill>
                            <a:latin typeface="Cambria Math" panose="02040503050406030204" pitchFamily="18" charset="0"/>
                          </a:rPr>
                        </m:ctrlPr>
                      </m:sSubPr>
                      <m:e>
                        <m:r>
                          <a:rPr lang="da-DK" sz="1400" b="0" i="1" smtClean="0">
                            <a:solidFill>
                              <a:schemeClr val="tx1"/>
                            </a:solidFill>
                            <a:latin typeface="Cambria Math" panose="02040503050406030204" pitchFamily="18" charset="0"/>
                          </a:rPr>
                          <m:t>𝑅</m:t>
                        </m:r>
                      </m:e>
                      <m:sub>
                        <m:r>
                          <m:rPr>
                            <m:sty m:val="p"/>
                          </m:rPr>
                          <a:rPr lang="da-DK" sz="1400" b="0" i="0" smtClean="0">
                            <a:solidFill>
                              <a:schemeClr val="tx1"/>
                            </a:solidFill>
                            <a:latin typeface="Cambria Math" panose="02040503050406030204" pitchFamily="18" charset="0"/>
                          </a:rPr>
                          <m:t>max</m:t>
                        </m:r>
                      </m:sub>
                    </m:sSub>
                  </m:oMath>
                </a14:m>
                <a:r>
                  <a:rPr lang="en-US" sz="1400" dirty="0">
                    <a:solidFill>
                      <a:schemeClr val="tx1"/>
                    </a:solidFill>
                  </a:rPr>
                  <a:t>.</a:t>
                </a:r>
                <a:br>
                  <a:rPr lang="en-US" sz="1400" dirty="0">
                    <a:solidFill>
                      <a:schemeClr val="tx1"/>
                    </a:solidFill>
                  </a:rPr>
                </a:br>
                <a:r>
                  <a:rPr lang="en-US" sz="1400" dirty="0">
                    <a:solidFill>
                      <a:schemeClr val="tx1"/>
                    </a:solidFill>
                  </a:rPr>
                  <a:t>This allows </a:t>
                </a:r>
                <a:r>
                  <a:rPr lang="en-US" sz="1400" i="1" dirty="0">
                    <a:solidFill>
                      <a:schemeClr val="tx1"/>
                    </a:solidFill>
                  </a:rPr>
                  <a:t>implicit</a:t>
                </a:r>
                <a:r>
                  <a:rPr lang="en-US" sz="1400" dirty="0">
                    <a:solidFill>
                      <a:schemeClr val="tx1"/>
                    </a:solidFill>
                  </a:rPr>
                  <a:t> enforcement of the maximum length scale.</a:t>
                </a:r>
              </a:p>
              <a:p>
                <a:pPr marL="0" indent="0">
                  <a:buNone/>
                </a:pPr>
                <a:r>
                  <a:rPr lang="en-US" sz="1400" b="1" dirty="0">
                    <a:solidFill>
                      <a:schemeClr val="tx1"/>
                    </a:solidFill>
                  </a:rPr>
                  <a:t>Poisson/Helmholtz equation</a:t>
                </a:r>
              </a:p>
              <a:p>
                <a:r>
                  <a:rPr lang="en-US" sz="1400" dirty="0">
                    <a:solidFill>
                      <a:schemeClr val="tx1"/>
                    </a:solidFill>
                  </a:rPr>
                  <a:t>Void phase	 </a:t>
                </a:r>
                <a14:m>
                  <m:oMath xmlns:m="http://schemas.openxmlformats.org/officeDocument/2006/math">
                    <m:r>
                      <a:rPr lang="da-DK" sz="1400" i="1">
                        <a:solidFill>
                          <a:schemeClr val="tx1"/>
                        </a:solidFill>
                        <a:latin typeface="Cambria Math" panose="02040503050406030204" pitchFamily="18" charset="0"/>
                      </a:rPr>
                      <m:t>(</m:t>
                    </m:r>
                    <m:r>
                      <a:rPr lang="da-DK" sz="1400" b="0" i="1" smtClean="0">
                        <a:solidFill>
                          <a:schemeClr val="tx1"/>
                        </a:solidFill>
                        <a:latin typeface="Cambria Math" panose="02040503050406030204" pitchFamily="18" charset="0"/>
                      </a:rPr>
                      <m:t>𝜃</m:t>
                    </m:r>
                    <m:r>
                      <a:rPr lang="da-DK" sz="1400" i="1">
                        <a:solidFill>
                          <a:schemeClr val="tx1"/>
                        </a:solidFill>
                        <a:latin typeface="Cambria Math" panose="02040503050406030204" pitchFamily="18" charset="0"/>
                      </a:rPr>
                      <m:t>=</m:t>
                    </m:r>
                    <m:r>
                      <a:rPr lang="da-DK" sz="1400" b="0" i="1" smtClean="0">
                        <a:solidFill>
                          <a:schemeClr val="tx1"/>
                        </a:solidFill>
                        <a:latin typeface="Cambria Math" panose="02040503050406030204" pitchFamily="18" charset="0"/>
                      </a:rPr>
                      <m:t>0)</m:t>
                    </m:r>
                  </m:oMath>
                </a14:m>
                <a:r>
                  <a:rPr lang="en-US" sz="1400" dirty="0">
                    <a:solidFill>
                      <a:schemeClr val="tx1"/>
                    </a:solidFill>
                  </a:rPr>
                  <a:t> :		</a:t>
                </a:r>
                <a:br>
                  <a:rPr lang="en-US" sz="1400" dirty="0">
                    <a:solidFill>
                      <a:schemeClr val="tx1"/>
                    </a:solidFill>
                  </a:rPr>
                </a:br>
                <a:r>
                  <a:rPr lang="en-US" sz="1400" dirty="0">
                    <a:solidFill>
                      <a:schemeClr val="tx1"/>
                    </a:solidFill>
                  </a:rPr>
                  <a:t> </a:t>
                </a:r>
                <a14:m>
                  <m:oMath xmlns:m="http://schemas.openxmlformats.org/officeDocument/2006/math">
                    <m:sSup>
                      <m:sSupPr>
                        <m:ctrlPr>
                          <a:rPr lang="da-DK" sz="1400" b="0" i="1" smtClean="0">
                            <a:solidFill>
                              <a:schemeClr val="tx1"/>
                            </a:solidFill>
                            <a:latin typeface="Cambria Math" panose="02040503050406030204" pitchFamily="18" charset="0"/>
                          </a:rPr>
                        </m:ctrlPr>
                      </m:sSupPr>
                      <m:e>
                        <m:r>
                          <a:rPr lang="da-DK" sz="1400" b="0" i="1" smtClean="0">
                            <a:solidFill>
                              <a:schemeClr val="tx1"/>
                            </a:solidFill>
                            <a:latin typeface="Cambria Math" panose="02040503050406030204" pitchFamily="18" charset="0"/>
                          </a:rPr>
                          <m:t>𝜃</m:t>
                        </m:r>
                      </m:e>
                      <m:sup>
                        <m:r>
                          <a:rPr lang="da-DK" sz="1400" b="0" i="1" smtClean="0">
                            <a:solidFill>
                              <a:schemeClr val="tx1"/>
                            </a:solidFill>
                            <a:latin typeface="Cambria Math" panose="02040503050406030204" pitchFamily="18" charset="0"/>
                          </a:rPr>
                          <m:t>𝑓</m:t>
                        </m:r>
                      </m:sup>
                    </m:sSup>
                    <m:r>
                      <a:rPr lang="da-DK" sz="1400" b="0" i="1" smtClean="0">
                        <a:solidFill>
                          <a:schemeClr val="tx1"/>
                        </a:solidFill>
                        <a:latin typeface="Cambria Math" panose="02040503050406030204" pitchFamily="18" charset="0"/>
                      </a:rPr>
                      <m:t>=</m:t>
                    </m:r>
                    <m:sSubSup>
                      <m:sSubSupPr>
                        <m:ctrlPr>
                          <a:rPr lang="da-DK" sz="1400" b="0" i="1" smtClean="0">
                            <a:solidFill>
                              <a:schemeClr val="tx1"/>
                            </a:solidFill>
                            <a:latin typeface="Cambria Math" panose="02040503050406030204" pitchFamily="18" charset="0"/>
                          </a:rPr>
                        </m:ctrlPr>
                      </m:sSubSupPr>
                      <m:e>
                        <m:r>
                          <a:rPr lang="da-DK" sz="1400" b="0" i="1" smtClean="0">
                            <a:solidFill>
                              <a:schemeClr val="tx1"/>
                            </a:solidFill>
                            <a:latin typeface="Cambria Math" panose="02040503050406030204" pitchFamily="18" charset="0"/>
                          </a:rPr>
                          <m:t>𝑅</m:t>
                        </m:r>
                      </m:e>
                      <m:sub>
                        <m:r>
                          <m:rPr>
                            <m:sty m:val="p"/>
                          </m:rPr>
                          <a:rPr lang="da-DK" sz="1400" b="0" i="0" smtClean="0">
                            <a:solidFill>
                              <a:schemeClr val="tx1"/>
                            </a:solidFill>
                            <a:latin typeface="Cambria Math" panose="02040503050406030204" pitchFamily="18" charset="0"/>
                          </a:rPr>
                          <m:t>max</m:t>
                        </m:r>
                      </m:sub>
                      <m:sup>
                        <m:r>
                          <a:rPr lang="da-DK" sz="1400" b="0" i="1" smtClean="0">
                            <a:solidFill>
                              <a:schemeClr val="tx1"/>
                            </a:solidFill>
                            <a:latin typeface="Cambria Math" panose="02040503050406030204" pitchFamily="18" charset="0"/>
                          </a:rPr>
                          <m:t>2</m:t>
                        </m:r>
                      </m:sup>
                    </m:sSubSup>
                    <m:sSup>
                      <m:sSupPr>
                        <m:ctrlPr>
                          <a:rPr lang="da-DK" sz="1400" b="0" i="1" smtClean="0">
                            <a:solidFill>
                              <a:schemeClr val="tx1"/>
                            </a:solidFill>
                            <a:latin typeface="Cambria Math" panose="02040503050406030204" pitchFamily="18" charset="0"/>
                          </a:rPr>
                        </m:ctrlPr>
                      </m:sSupPr>
                      <m:e>
                        <m:r>
                          <m:rPr>
                            <m:sty m:val="p"/>
                          </m:rPr>
                          <a:rPr lang="da-DK" sz="1400" b="0" i="0" smtClean="0">
                            <a:solidFill>
                              <a:schemeClr val="tx1"/>
                            </a:solidFill>
                            <a:latin typeface="Cambria Math" panose="02040503050406030204" pitchFamily="18" charset="0"/>
                          </a:rPr>
                          <m:t>∇</m:t>
                        </m:r>
                      </m:e>
                      <m:sup>
                        <m:r>
                          <a:rPr lang="da-DK" sz="1400" b="0" i="1" smtClean="0">
                            <a:solidFill>
                              <a:schemeClr val="tx1"/>
                            </a:solidFill>
                            <a:latin typeface="Cambria Math" panose="02040503050406030204" pitchFamily="18" charset="0"/>
                          </a:rPr>
                          <m:t>2</m:t>
                        </m:r>
                      </m:sup>
                    </m:sSup>
                    <m:sSup>
                      <m:sSupPr>
                        <m:ctrlPr>
                          <a:rPr lang="da-DK" sz="1400" b="0" i="1" smtClean="0">
                            <a:solidFill>
                              <a:schemeClr val="tx1"/>
                            </a:solidFill>
                            <a:latin typeface="Cambria Math" panose="02040503050406030204" pitchFamily="18" charset="0"/>
                          </a:rPr>
                        </m:ctrlPr>
                      </m:sSupPr>
                      <m:e>
                        <m:r>
                          <a:rPr lang="da-DK" sz="1400" b="0" i="1" smtClean="0">
                            <a:solidFill>
                              <a:schemeClr val="tx1"/>
                            </a:solidFill>
                            <a:latin typeface="Cambria Math" panose="02040503050406030204" pitchFamily="18" charset="0"/>
                          </a:rPr>
                          <m:t>𝜃</m:t>
                        </m:r>
                      </m:e>
                      <m:sup>
                        <m:r>
                          <a:rPr lang="da-DK" sz="1400" b="0" i="1" smtClean="0">
                            <a:solidFill>
                              <a:schemeClr val="tx1"/>
                            </a:solidFill>
                            <a:latin typeface="Cambria Math" panose="02040503050406030204" pitchFamily="18" charset="0"/>
                          </a:rPr>
                          <m:t>𝑓</m:t>
                        </m:r>
                      </m:sup>
                    </m:sSup>
                    <m:r>
                      <a:rPr lang="da-DK" sz="1400" b="0" i="1" smtClean="0">
                        <a:solidFill>
                          <a:schemeClr val="tx1"/>
                        </a:solidFill>
                        <a:latin typeface="Cambria Math" panose="02040503050406030204" pitchFamily="18" charset="0"/>
                      </a:rPr>
                      <m:t>−0.5</m:t>
                    </m:r>
                  </m:oMath>
                </a14:m>
                <a:endParaRPr lang="en-US" sz="1400" dirty="0">
                  <a:solidFill>
                    <a:schemeClr val="tx1"/>
                  </a:solidFill>
                </a:endParaRPr>
              </a:p>
              <a:p>
                <a:r>
                  <a:rPr lang="en-US" sz="1400" dirty="0">
                    <a:solidFill>
                      <a:schemeClr val="tx1"/>
                    </a:solidFill>
                  </a:rPr>
                  <a:t>Material phase </a:t>
                </a:r>
                <a14:m>
                  <m:oMath xmlns:m="http://schemas.openxmlformats.org/officeDocument/2006/math">
                    <m:r>
                      <a:rPr lang="da-DK" sz="1400" i="1">
                        <a:solidFill>
                          <a:schemeClr val="tx1"/>
                        </a:solidFill>
                        <a:latin typeface="Cambria Math" panose="02040503050406030204" pitchFamily="18" charset="0"/>
                      </a:rPr>
                      <m:t>(</m:t>
                    </m:r>
                    <m:r>
                      <a:rPr lang="da-DK" sz="1400" i="1">
                        <a:solidFill>
                          <a:schemeClr val="tx1"/>
                        </a:solidFill>
                        <a:latin typeface="Cambria Math" panose="02040503050406030204" pitchFamily="18" charset="0"/>
                      </a:rPr>
                      <m:t>𝜃</m:t>
                    </m:r>
                    <m:r>
                      <a:rPr lang="da-DK" sz="1400" i="1">
                        <a:solidFill>
                          <a:schemeClr val="tx1"/>
                        </a:solidFill>
                        <a:latin typeface="Cambria Math" panose="02040503050406030204" pitchFamily="18" charset="0"/>
                      </a:rPr>
                      <m:t>=1) </m:t>
                    </m:r>
                  </m:oMath>
                </a14:m>
                <a:r>
                  <a:rPr lang="en-US" sz="1400" dirty="0">
                    <a:solidFill>
                      <a:schemeClr val="tx1"/>
                    </a:solidFill>
                  </a:rPr>
                  <a:t>:</a:t>
                </a:r>
                <a:br>
                  <a:rPr lang="en-US" sz="1400" dirty="0">
                    <a:solidFill>
                      <a:schemeClr val="tx1"/>
                    </a:solidFill>
                  </a:rPr>
                </a:br>
                <a14:m>
                  <m:oMath xmlns:m="http://schemas.openxmlformats.org/officeDocument/2006/math">
                    <m:r>
                      <a:rPr lang="da-DK" sz="1400" b="0" i="1" smtClean="0">
                        <a:solidFill>
                          <a:schemeClr val="tx1"/>
                        </a:solidFill>
                        <a:latin typeface="Cambria Math" panose="02040503050406030204" pitchFamily="18" charset="0"/>
                      </a:rPr>
                      <m:t>0</m:t>
                    </m:r>
                    <m:r>
                      <a:rPr lang="da-DK" sz="1400" i="1">
                        <a:solidFill>
                          <a:schemeClr val="tx1"/>
                        </a:solidFill>
                        <a:latin typeface="Cambria Math" panose="02040503050406030204" pitchFamily="18" charset="0"/>
                      </a:rPr>
                      <m:t>=</m:t>
                    </m:r>
                    <m:sSubSup>
                      <m:sSubSupPr>
                        <m:ctrlPr>
                          <a:rPr lang="da-DK" sz="1400" i="1">
                            <a:solidFill>
                              <a:schemeClr val="tx1"/>
                            </a:solidFill>
                            <a:latin typeface="Cambria Math" panose="02040503050406030204" pitchFamily="18" charset="0"/>
                          </a:rPr>
                        </m:ctrlPr>
                      </m:sSubSupPr>
                      <m:e>
                        <m:r>
                          <a:rPr lang="da-DK" sz="1400" i="1">
                            <a:solidFill>
                              <a:schemeClr val="tx1"/>
                            </a:solidFill>
                            <a:latin typeface="Cambria Math" panose="02040503050406030204" pitchFamily="18" charset="0"/>
                          </a:rPr>
                          <m:t>𝑅</m:t>
                        </m:r>
                      </m:e>
                      <m:sub>
                        <m:r>
                          <m:rPr>
                            <m:sty m:val="p"/>
                          </m:rPr>
                          <a:rPr lang="da-DK" sz="1400">
                            <a:solidFill>
                              <a:schemeClr val="tx1"/>
                            </a:solidFill>
                            <a:latin typeface="Cambria Math" panose="02040503050406030204" pitchFamily="18" charset="0"/>
                          </a:rPr>
                          <m:t>max</m:t>
                        </m:r>
                      </m:sub>
                      <m:sup>
                        <m:r>
                          <a:rPr lang="da-DK" sz="1400" i="1">
                            <a:solidFill>
                              <a:schemeClr val="tx1"/>
                            </a:solidFill>
                            <a:latin typeface="Cambria Math" panose="02040503050406030204" pitchFamily="18" charset="0"/>
                          </a:rPr>
                          <m:t>2</m:t>
                        </m:r>
                      </m:sup>
                    </m:sSubSup>
                    <m:sSup>
                      <m:sSupPr>
                        <m:ctrlPr>
                          <a:rPr lang="da-DK" sz="1400" i="1">
                            <a:solidFill>
                              <a:schemeClr val="tx1"/>
                            </a:solidFill>
                            <a:latin typeface="Cambria Math" panose="02040503050406030204" pitchFamily="18" charset="0"/>
                          </a:rPr>
                        </m:ctrlPr>
                      </m:sSupPr>
                      <m:e>
                        <m:r>
                          <m:rPr>
                            <m:sty m:val="p"/>
                          </m:rPr>
                          <a:rPr lang="da-DK" sz="1400">
                            <a:solidFill>
                              <a:schemeClr val="tx1"/>
                            </a:solidFill>
                            <a:latin typeface="Cambria Math" panose="02040503050406030204" pitchFamily="18" charset="0"/>
                          </a:rPr>
                          <m:t>∇</m:t>
                        </m:r>
                      </m:e>
                      <m:sup>
                        <m:r>
                          <a:rPr lang="da-DK" sz="1400" i="1">
                            <a:solidFill>
                              <a:schemeClr val="tx1"/>
                            </a:solidFill>
                            <a:latin typeface="Cambria Math" panose="02040503050406030204" pitchFamily="18" charset="0"/>
                          </a:rPr>
                          <m:t>2</m:t>
                        </m:r>
                      </m:sup>
                    </m:sSup>
                    <m:sSup>
                      <m:sSupPr>
                        <m:ctrlPr>
                          <a:rPr lang="da-DK" sz="1400" i="1">
                            <a:solidFill>
                              <a:schemeClr val="tx1"/>
                            </a:solidFill>
                            <a:latin typeface="Cambria Math" panose="02040503050406030204" pitchFamily="18" charset="0"/>
                          </a:rPr>
                        </m:ctrlPr>
                      </m:sSupPr>
                      <m:e>
                        <m:r>
                          <a:rPr lang="da-DK" sz="1400" i="1">
                            <a:solidFill>
                              <a:schemeClr val="tx1"/>
                            </a:solidFill>
                            <a:latin typeface="Cambria Math" panose="02040503050406030204" pitchFamily="18" charset="0"/>
                          </a:rPr>
                          <m:t>𝜃</m:t>
                        </m:r>
                      </m:e>
                      <m:sup>
                        <m:r>
                          <a:rPr lang="da-DK" sz="1400" i="1">
                            <a:solidFill>
                              <a:schemeClr val="tx1"/>
                            </a:solidFill>
                            <a:latin typeface="Cambria Math" panose="02040503050406030204" pitchFamily="18" charset="0"/>
                          </a:rPr>
                          <m:t>𝑓</m:t>
                        </m:r>
                      </m:sup>
                    </m:sSup>
                    <m:r>
                      <a:rPr lang="da-DK" sz="1400" b="0" i="1" smtClean="0">
                        <a:solidFill>
                          <a:schemeClr val="tx1"/>
                        </a:solidFill>
                        <a:latin typeface="Cambria Math" panose="02040503050406030204" pitchFamily="18" charset="0"/>
                      </a:rPr>
                      <m:t>+1</m:t>
                    </m:r>
                  </m:oMath>
                </a14:m>
                <a:r>
                  <a:rPr lang="da-DK" sz="1400" dirty="0">
                    <a:solidFill>
                      <a:schemeClr val="tx1"/>
                    </a:solidFill>
                  </a:rPr>
                  <a:t> </a:t>
                </a:r>
                <a:endParaRPr lang="en-US" sz="1400" dirty="0">
                  <a:solidFill>
                    <a:schemeClr val="tx1"/>
                  </a:solidFill>
                </a:endParaRPr>
              </a:p>
              <a:p>
                <a:r>
                  <a:rPr lang="en-US" sz="1400" dirty="0">
                    <a:solidFill>
                      <a:schemeClr val="tx1"/>
                    </a:solidFill>
                  </a:rPr>
                  <a:t>Combined case:</a:t>
                </a:r>
                <a:br>
                  <a:rPr lang="en-US" sz="1400" dirty="0">
                    <a:solidFill>
                      <a:schemeClr val="tx1"/>
                    </a:solidFill>
                  </a:rPr>
                </a:br>
                <a:r>
                  <a:rPr lang="en-US" sz="1400" dirty="0">
                    <a:solidFill>
                      <a:schemeClr val="tx1"/>
                    </a:solidFill>
                  </a:rPr>
                  <a:t> </a:t>
                </a:r>
                <a14:m>
                  <m:oMath xmlns:m="http://schemas.openxmlformats.org/officeDocument/2006/math">
                    <m:sSup>
                      <m:sSupPr>
                        <m:ctrlPr>
                          <a:rPr lang="da-DK" sz="1400" i="1">
                            <a:solidFill>
                              <a:schemeClr val="tx1"/>
                            </a:solidFill>
                            <a:latin typeface="Cambria Math" panose="02040503050406030204" pitchFamily="18" charset="0"/>
                          </a:rPr>
                        </m:ctrlPr>
                      </m:sSupPr>
                      <m:e>
                        <m:r>
                          <a:rPr lang="da-DK" sz="1400" i="1">
                            <a:solidFill>
                              <a:schemeClr val="tx1"/>
                            </a:solidFill>
                            <a:latin typeface="Cambria Math" panose="02040503050406030204" pitchFamily="18" charset="0"/>
                          </a:rPr>
                          <m:t>𝜃</m:t>
                        </m:r>
                      </m:e>
                      <m:sup>
                        <m:r>
                          <a:rPr lang="da-DK" sz="1400" i="1">
                            <a:solidFill>
                              <a:schemeClr val="tx1"/>
                            </a:solidFill>
                            <a:latin typeface="Cambria Math" panose="02040503050406030204" pitchFamily="18" charset="0"/>
                          </a:rPr>
                          <m:t>𝑓</m:t>
                        </m:r>
                      </m:sup>
                    </m:sSup>
                    <m:d>
                      <m:dPr>
                        <m:ctrlPr>
                          <a:rPr lang="da-DK" sz="1400" b="0" i="1" smtClean="0">
                            <a:solidFill>
                              <a:schemeClr val="tx1"/>
                            </a:solidFill>
                            <a:latin typeface="Cambria Math" panose="02040503050406030204" pitchFamily="18" charset="0"/>
                          </a:rPr>
                        </m:ctrlPr>
                      </m:dPr>
                      <m:e>
                        <m:r>
                          <a:rPr lang="da-DK" sz="1400" b="0" i="1" smtClean="0">
                            <a:solidFill>
                              <a:schemeClr val="tx1"/>
                            </a:solidFill>
                            <a:latin typeface="Cambria Math" panose="02040503050406030204" pitchFamily="18" charset="0"/>
                          </a:rPr>
                          <m:t>1−</m:t>
                        </m:r>
                        <m:r>
                          <a:rPr lang="da-DK" sz="1400" b="0" i="1" smtClean="0">
                            <a:solidFill>
                              <a:schemeClr val="tx1"/>
                            </a:solidFill>
                            <a:latin typeface="Cambria Math" panose="02040503050406030204" pitchFamily="18" charset="0"/>
                          </a:rPr>
                          <m:t>𝜃</m:t>
                        </m:r>
                      </m:e>
                    </m:d>
                    <m:r>
                      <a:rPr lang="da-DK" sz="1400" i="1">
                        <a:solidFill>
                          <a:schemeClr val="tx1"/>
                        </a:solidFill>
                        <a:latin typeface="Cambria Math" panose="02040503050406030204" pitchFamily="18" charset="0"/>
                      </a:rPr>
                      <m:t>=</m:t>
                    </m:r>
                    <m:sSubSup>
                      <m:sSubSupPr>
                        <m:ctrlPr>
                          <a:rPr lang="da-DK" sz="1400" i="1">
                            <a:solidFill>
                              <a:schemeClr val="tx1"/>
                            </a:solidFill>
                            <a:latin typeface="Cambria Math" panose="02040503050406030204" pitchFamily="18" charset="0"/>
                          </a:rPr>
                        </m:ctrlPr>
                      </m:sSubSupPr>
                      <m:e>
                        <m:r>
                          <a:rPr lang="da-DK" sz="1400" i="1">
                            <a:solidFill>
                              <a:schemeClr val="tx1"/>
                            </a:solidFill>
                            <a:latin typeface="Cambria Math" panose="02040503050406030204" pitchFamily="18" charset="0"/>
                          </a:rPr>
                          <m:t>𝑅</m:t>
                        </m:r>
                      </m:e>
                      <m:sub>
                        <m:r>
                          <m:rPr>
                            <m:sty m:val="p"/>
                          </m:rPr>
                          <a:rPr lang="da-DK" sz="1400">
                            <a:solidFill>
                              <a:schemeClr val="tx1"/>
                            </a:solidFill>
                            <a:latin typeface="Cambria Math" panose="02040503050406030204" pitchFamily="18" charset="0"/>
                          </a:rPr>
                          <m:t>max</m:t>
                        </m:r>
                      </m:sub>
                      <m:sup>
                        <m:r>
                          <a:rPr lang="da-DK" sz="1400" i="1">
                            <a:solidFill>
                              <a:schemeClr val="tx1"/>
                            </a:solidFill>
                            <a:latin typeface="Cambria Math" panose="02040503050406030204" pitchFamily="18" charset="0"/>
                          </a:rPr>
                          <m:t>2</m:t>
                        </m:r>
                      </m:sup>
                    </m:sSubSup>
                    <m:sSup>
                      <m:sSupPr>
                        <m:ctrlPr>
                          <a:rPr lang="da-DK" sz="1400" i="1">
                            <a:solidFill>
                              <a:schemeClr val="tx1"/>
                            </a:solidFill>
                            <a:latin typeface="Cambria Math" panose="02040503050406030204" pitchFamily="18" charset="0"/>
                          </a:rPr>
                        </m:ctrlPr>
                      </m:sSupPr>
                      <m:e>
                        <m:r>
                          <m:rPr>
                            <m:sty m:val="p"/>
                          </m:rPr>
                          <a:rPr lang="da-DK" sz="1400">
                            <a:solidFill>
                              <a:schemeClr val="tx1"/>
                            </a:solidFill>
                            <a:latin typeface="Cambria Math" panose="02040503050406030204" pitchFamily="18" charset="0"/>
                          </a:rPr>
                          <m:t>∇</m:t>
                        </m:r>
                      </m:e>
                      <m:sup>
                        <m:r>
                          <a:rPr lang="da-DK" sz="1400" i="1">
                            <a:solidFill>
                              <a:schemeClr val="tx1"/>
                            </a:solidFill>
                            <a:latin typeface="Cambria Math" panose="02040503050406030204" pitchFamily="18" charset="0"/>
                          </a:rPr>
                          <m:t>2</m:t>
                        </m:r>
                      </m:sup>
                    </m:sSup>
                    <m:sSup>
                      <m:sSupPr>
                        <m:ctrlPr>
                          <a:rPr lang="da-DK" sz="1400" i="1">
                            <a:solidFill>
                              <a:schemeClr val="tx1"/>
                            </a:solidFill>
                            <a:latin typeface="Cambria Math" panose="02040503050406030204" pitchFamily="18" charset="0"/>
                          </a:rPr>
                        </m:ctrlPr>
                      </m:sSupPr>
                      <m:e>
                        <m:r>
                          <a:rPr lang="da-DK" sz="1400" i="1">
                            <a:solidFill>
                              <a:schemeClr val="tx1"/>
                            </a:solidFill>
                            <a:latin typeface="Cambria Math" panose="02040503050406030204" pitchFamily="18" charset="0"/>
                          </a:rPr>
                          <m:t>𝜃</m:t>
                        </m:r>
                      </m:e>
                      <m:sup>
                        <m:r>
                          <a:rPr lang="da-DK" sz="1400" i="1">
                            <a:solidFill>
                              <a:schemeClr val="tx1"/>
                            </a:solidFill>
                            <a:latin typeface="Cambria Math" panose="02040503050406030204" pitchFamily="18" charset="0"/>
                          </a:rPr>
                          <m:t>𝑓</m:t>
                        </m:r>
                      </m:sup>
                    </m:sSup>
                    <m:r>
                      <a:rPr lang="da-DK" sz="1400" b="0" i="1" smtClean="0">
                        <a:solidFill>
                          <a:schemeClr val="tx1"/>
                        </a:solidFill>
                        <a:latin typeface="Cambria Math" panose="02040503050406030204" pitchFamily="18" charset="0"/>
                      </a:rPr>
                      <m:t>+</m:t>
                    </m:r>
                    <m:r>
                      <a:rPr lang="da-DK" sz="1400" i="1">
                        <a:solidFill>
                          <a:schemeClr val="tx1"/>
                        </a:solidFill>
                        <a:latin typeface="Cambria Math" panose="02040503050406030204" pitchFamily="18" charset="0"/>
                      </a:rPr>
                      <m:t>1.5</m:t>
                    </m:r>
                    <m:r>
                      <a:rPr lang="da-DK" sz="1400" i="1">
                        <a:solidFill>
                          <a:schemeClr val="tx1"/>
                        </a:solidFill>
                        <a:latin typeface="Cambria Math" panose="02040503050406030204" pitchFamily="18" charset="0"/>
                      </a:rPr>
                      <m:t>𝜃</m:t>
                    </m:r>
                    <m:r>
                      <a:rPr lang="da-DK" sz="1400" i="1">
                        <a:solidFill>
                          <a:schemeClr val="tx1"/>
                        </a:solidFill>
                        <a:latin typeface="Cambria Math" panose="02040503050406030204" pitchFamily="18" charset="0"/>
                      </a:rPr>
                      <m:t>−0.5</m:t>
                    </m:r>
                  </m:oMath>
                </a14:m>
                <a:endParaRPr lang="en-US" sz="1400" dirty="0">
                  <a:solidFill>
                    <a:schemeClr val="tx1"/>
                  </a:solidFill>
                </a:endParaRPr>
              </a:p>
              <a:p>
                <a:r>
                  <a:rPr lang="en-US" sz="1400" dirty="0">
                    <a:solidFill>
                      <a:schemeClr val="tx1"/>
                    </a:solidFill>
                  </a:rPr>
                  <a:t>Solution for a hat function with width </a:t>
                </a:r>
                <a14:m>
                  <m:oMath xmlns:m="http://schemas.openxmlformats.org/officeDocument/2006/math">
                    <m:r>
                      <a:rPr lang="da-DK" sz="1400" b="0" i="0" smtClean="0">
                        <a:solidFill>
                          <a:schemeClr val="tx1"/>
                        </a:solidFill>
                        <a:latin typeface="Cambria Math" panose="02040503050406030204" pitchFamily="18" charset="0"/>
                      </a:rPr>
                      <m:t>2</m:t>
                    </m:r>
                    <m:acc>
                      <m:accPr>
                        <m:chr m:val="̂"/>
                        <m:ctrlPr>
                          <a:rPr lang="da-DK" sz="1400" i="1">
                            <a:solidFill>
                              <a:schemeClr val="tx1"/>
                            </a:solidFill>
                            <a:latin typeface="Cambria Math" panose="02040503050406030204" pitchFamily="18" charset="0"/>
                          </a:rPr>
                        </m:ctrlPr>
                      </m:accPr>
                      <m:e>
                        <m:r>
                          <a:rPr lang="da-DK" sz="1400" i="1">
                            <a:solidFill>
                              <a:schemeClr val="tx1"/>
                            </a:solidFill>
                            <a:latin typeface="Cambria Math" panose="02040503050406030204" pitchFamily="18" charset="0"/>
                          </a:rPr>
                          <m:t>𝑅</m:t>
                        </m:r>
                      </m:e>
                    </m:acc>
                  </m:oMath>
                </a14:m>
                <a:r>
                  <a:rPr lang="en-US" sz="1400" dirty="0">
                    <a:solidFill>
                      <a:schemeClr val="tx1"/>
                    </a:solidFill>
                  </a:rPr>
                  <a:t>: </a:t>
                </a:r>
                <a:br>
                  <a:rPr lang="en-US" sz="1400" dirty="0">
                    <a:solidFill>
                      <a:schemeClr val="tx1"/>
                    </a:solidFill>
                  </a:rPr>
                </a:br>
                <a:r>
                  <a:rPr lang="da-DK" sz="1400" dirty="0">
                    <a:solidFill>
                      <a:schemeClr val="tx1"/>
                    </a:solidFill>
                  </a:rPr>
                  <a:t> </a:t>
                </a:r>
                <a14:m>
                  <m:oMath xmlns:m="http://schemas.openxmlformats.org/officeDocument/2006/math">
                    <m:sSup>
                      <m:sSupPr>
                        <m:ctrlPr>
                          <a:rPr lang="da-DK" sz="1400" i="1">
                            <a:solidFill>
                              <a:schemeClr val="tx1"/>
                            </a:solidFill>
                            <a:latin typeface="Cambria Math" panose="02040503050406030204" pitchFamily="18" charset="0"/>
                          </a:rPr>
                        </m:ctrlPr>
                      </m:sSupPr>
                      <m:e>
                        <m:r>
                          <a:rPr lang="da-DK" sz="1400" i="1">
                            <a:solidFill>
                              <a:schemeClr val="tx1"/>
                            </a:solidFill>
                            <a:latin typeface="Cambria Math" panose="02040503050406030204" pitchFamily="18" charset="0"/>
                          </a:rPr>
                          <m:t>𝜃</m:t>
                        </m:r>
                      </m:e>
                      <m:sup>
                        <m:r>
                          <a:rPr lang="da-DK" sz="1400" i="1">
                            <a:solidFill>
                              <a:schemeClr val="tx1"/>
                            </a:solidFill>
                            <a:latin typeface="Cambria Math" panose="02040503050406030204" pitchFamily="18" charset="0"/>
                          </a:rPr>
                          <m:t>𝑓</m:t>
                        </m:r>
                      </m:sup>
                    </m:sSup>
                    <m:r>
                      <a:rPr lang="da-DK" sz="1400" b="0" i="1" smtClean="0">
                        <a:solidFill>
                          <a:schemeClr val="tx1"/>
                        </a:solidFill>
                        <a:latin typeface="Cambria Math" panose="02040503050406030204" pitchFamily="18" charset="0"/>
                      </a:rPr>
                      <m:t>=</m:t>
                    </m:r>
                    <m:d>
                      <m:dPr>
                        <m:begChr m:val="{"/>
                        <m:endChr m:val=""/>
                        <m:ctrlPr>
                          <a:rPr lang="da-DK" sz="1400" b="0" i="1" smtClean="0">
                            <a:solidFill>
                              <a:schemeClr val="tx1"/>
                            </a:solidFill>
                            <a:latin typeface="Cambria Math" panose="02040503050406030204" pitchFamily="18" charset="0"/>
                          </a:rPr>
                        </m:ctrlPr>
                      </m:dPr>
                      <m:e>
                        <m:eqArr>
                          <m:eqArrPr>
                            <m:ctrlPr>
                              <a:rPr lang="da-DK" sz="1400" b="0" i="1" smtClean="0">
                                <a:solidFill>
                                  <a:schemeClr val="tx1"/>
                                </a:solidFill>
                                <a:latin typeface="Cambria Math" panose="02040503050406030204" pitchFamily="18" charset="0"/>
                              </a:rPr>
                            </m:ctrlPr>
                          </m:eqArrPr>
                          <m:e>
                            <m:sSup>
                              <m:sSupPr>
                                <m:ctrlPr>
                                  <a:rPr lang="da-DK" sz="1400" b="0" i="1" smtClean="0">
                                    <a:solidFill>
                                      <a:schemeClr val="tx1"/>
                                    </a:solidFill>
                                    <a:latin typeface="Cambria Math" panose="02040503050406030204" pitchFamily="18" charset="0"/>
                                  </a:rPr>
                                </m:ctrlPr>
                              </m:sSupPr>
                              <m:e>
                                <m:r>
                                  <a:rPr lang="da-DK" sz="1400" b="0" i="1" smtClean="0">
                                    <a:solidFill>
                                      <a:schemeClr val="tx1"/>
                                    </a:solidFill>
                                    <a:latin typeface="Cambria Math" panose="02040503050406030204" pitchFamily="18" charset="0"/>
                                  </a:rPr>
                                  <m:t>−0.5+</m:t>
                                </m:r>
                                <m:r>
                                  <a:rPr lang="da-DK" sz="1400" b="0" i="1" smtClean="0">
                                    <a:solidFill>
                                      <a:schemeClr val="tx1"/>
                                    </a:solidFill>
                                    <a:latin typeface="Cambria Math" panose="02040503050406030204" pitchFamily="18" charset="0"/>
                                  </a:rPr>
                                  <m:t>𝑒</m:t>
                                </m:r>
                              </m:e>
                              <m:sup>
                                <m:r>
                                  <a:rPr lang="da-DK" sz="1400" b="0" i="1" smtClean="0">
                                    <a:solidFill>
                                      <a:schemeClr val="tx1"/>
                                    </a:solidFill>
                                    <a:latin typeface="Cambria Math" panose="02040503050406030204" pitchFamily="18" charset="0"/>
                                  </a:rPr>
                                  <m:t>−|</m:t>
                                </m:r>
                                <m:r>
                                  <a:rPr lang="da-DK" sz="1400" i="1">
                                    <a:solidFill>
                                      <a:schemeClr val="tx1"/>
                                    </a:solidFill>
                                    <a:latin typeface="Cambria Math" panose="02040503050406030204" pitchFamily="18" charset="0"/>
                                  </a:rPr>
                                  <m:t>𝑥</m:t>
                                </m:r>
                                <m:r>
                                  <a:rPr lang="da-DK" sz="1400" b="0" i="1" smtClean="0">
                                    <a:solidFill>
                                      <a:schemeClr val="tx1"/>
                                    </a:solidFill>
                                    <a:latin typeface="Cambria Math" panose="02040503050406030204" pitchFamily="18" charset="0"/>
                                  </a:rPr>
                                  <m:t>|</m:t>
                                </m:r>
                                <m:r>
                                  <a:rPr lang="da-DK" sz="1400" i="1">
                                    <a:solidFill>
                                      <a:schemeClr val="tx1"/>
                                    </a:solidFill>
                                    <a:latin typeface="Cambria Math" panose="02040503050406030204" pitchFamily="18" charset="0"/>
                                  </a:rPr>
                                  <m:t>/</m:t>
                                </m:r>
                                <m:sSub>
                                  <m:sSubPr>
                                    <m:ctrlPr>
                                      <a:rPr lang="da-DK" sz="1400" i="1">
                                        <a:solidFill>
                                          <a:schemeClr val="tx1"/>
                                        </a:solidFill>
                                        <a:latin typeface="Cambria Math" panose="02040503050406030204" pitchFamily="18" charset="0"/>
                                      </a:rPr>
                                    </m:ctrlPr>
                                  </m:sSubPr>
                                  <m:e>
                                    <m:r>
                                      <a:rPr lang="da-DK" sz="1400" i="1">
                                        <a:solidFill>
                                          <a:schemeClr val="tx1"/>
                                        </a:solidFill>
                                        <a:latin typeface="Cambria Math" panose="02040503050406030204" pitchFamily="18" charset="0"/>
                                      </a:rPr>
                                      <m:t>𝑅</m:t>
                                    </m:r>
                                  </m:e>
                                  <m:sub>
                                    <m:r>
                                      <m:rPr>
                                        <m:sty m:val="p"/>
                                      </m:rPr>
                                      <a:rPr lang="da-DK" sz="1400">
                                        <a:solidFill>
                                          <a:schemeClr val="tx1"/>
                                        </a:solidFill>
                                        <a:latin typeface="Cambria Math" panose="02040503050406030204" pitchFamily="18" charset="0"/>
                                      </a:rPr>
                                      <m:t>max</m:t>
                                    </m:r>
                                  </m:sub>
                                </m:sSub>
                                <m:r>
                                  <a:rPr lang="da-DK" sz="1400" b="0" i="1" smtClean="0">
                                    <a:solidFill>
                                      <a:schemeClr val="tx1"/>
                                    </a:solidFill>
                                    <a:latin typeface="Cambria Math" panose="02040503050406030204" pitchFamily="18" charset="0"/>
                                  </a:rPr>
                                  <m:t>−</m:t>
                                </m:r>
                                <m:r>
                                  <a:rPr lang="da-DK" sz="1400" b="0" i="1" smtClean="0">
                                    <a:solidFill>
                                      <a:schemeClr val="tx1"/>
                                    </a:solidFill>
                                    <a:latin typeface="Cambria Math" panose="02040503050406030204" pitchFamily="18" charset="0"/>
                                  </a:rPr>
                                  <m:t>𝐴</m:t>
                                </m:r>
                              </m:sup>
                            </m:sSup>
                            <m:r>
                              <a:rPr lang="da-DK" sz="1400" b="0" i="1" smtClean="0">
                                <a:solidFill>
                                  <a:schemeClr val="tx1"/>
                                </a:solidFill>
                                <a:latin typeface="Cambria Math" panose="02040503050406030204" pitchFamily="18" charset="0"/>
                              </a:rPr>
                              <m:t>       </m:t>
                            </m:r>
                            <m:r>
                              <m:rPr>
                                <m:sty m:val="p"/>
                              </m:rPr>
                              <a:rPr lang="da-DK" sz="1400" b="0" i="0" smtClean="0">
                                <a:solidFill>
                                  <a:schemeClr val="tx1"/>
                                </a:solidFill>
                                <a:latin typeface="Cambria Math" panose="02040503050406030204" pitchFamily="18" charset="0"/>
                              </a:rPr>
                              <m:t>for</m:t>
                            </m:r>
                            <m:r>
                              <a:rPr lang="da-DK" sz="1400" b="0" i="1" smtClean="0">
                                <a:solidFill>
                                  <a:schemeClr val="tx1"/>
                                </a:solidFill>
                                <a:latin typeface="Cambria Math" panose="02040503050406030204" pitchFamily="18" charset="0"/>
                              </a:rPr>
                              <m:t>    </m:t>
                            </m:r>
                            <m:acc>
                              <m:accPr>
                                <m:chr m:val="̂"/>
                                <m:ctrlPr>
                                  <a:rPr lang="da-DK" sz="1400" i="1">
                                    <a:solidFill>
                                      <a:schemeClr val="tx1"/>
                                    </a:solidFill>
                                    <a:latin typeface="Cambria Math" panose="02040503050406030204" pitchFamily="18" charset="0"/>
                                  </a:rPr>
                                </m:ctrlPr>
                              </m:accPr>
                              <m:e>
                                <m:r>
                                  <a:rPr lang="da-DK" sz="1400" i="1">
                                    <a:solidFill>
                                      <a:schemeClr val="tx1"/>
                                    </a:solidFill>
                                    <a:latin typeface="Cambria Math" panose="02040503050406030204" pitchFamily="18" charset="0"/>
                                  </a:rPr>
                                  <m:t>𝑅</m:t>
                                </m:r>
                              </m:e>
                            </m:acc>
                            <m:r>
                              <a:rPr lang="da-DK" sz="1400" b="0" i="1" smtClean="0">
                                <a:solidFill>
                                  <a:schemeClr val="tx1"/>
                                </a:solidFill>
                                <a:latin typeface="Cambria Math" panose="02040503050406030204" pitchFamily="18" charset="0"/>
                              </a:rPr>
                              <m:t>&lt;</m:t>
                            </m:r>
                            <m:d>
                              <m:dPr>
                                <m:begChr m:val="|"/>
                                <m:endChr m:val="|"/>
                                <m:ctrlPr>
                                  <a:rPr lang="da-DK" sz="1400" b="0" i="1" smtClean="0">
                                    <a:solidFill>
                                      <a:schemeClr val="tx1"/>
                                    </a:solidFill>
                                    <a:latin typeface="Cambria Math" panose="02040503050406030204" pitchFamily="18" charset="0"/>
                                  </a:rPr>
                                </m:ctrlPr>
                              </m:dPr>
                              <m:e>
                                <m:r>
                                  <a:rPr lang="da-DK" sz="1400" b="0" i="1" smtClean="0">
                                    <a:solidFill>
                                      <a:schemeClr val="tx1"/>
                                    </a:solidFill>
                                    <a:latin typeface="Cambria Math" panose="02040503050406030204" pitchFamily="18" charset="0"/>
                                  </a:rPr>
                                  <m:t>𝑥</m:t>
                                </m:r>
                              </m:e>
                            </m:d>
                            <m:r>
                              <a:rPr lang="da-DK" sz="1400" b="0" i="1" smtClean="0">
                                <a:solidFill>
                                  <a:schemeClr val="tx1"/>
                                </a:solidFill>
                                <a:latin typeface="Cambria Math" panose="02040503050406030204" pitchFamily="18" charset="0"/>
                              </a:rPr>
                              <m:t> </m:t>
                            </m:r>
                            <m:d>
                              <m:dPr>
                                <m:ctrlPr>
                                  <a:rPr lang="da-DK" sz="1400" b="0" i="1" smtClean="0">
                                    <a:solidFill>
                                      <a:schemeClr val="tx1"/>
                                    </a:solidFill>
                                    <a:latin typeface="Cambria Math" panose="02040503050406030204" pitchFamily="18" charset="0"/>
                                  </a:rPr>
                                </m:ctrlPr>
                              </m:dPr>
                              <m:e>
                                <m:r>
                                  <m:rPr>
                                    <m:sty m:val="p"/>
                                  </m:rPr>
                                  <a:rPr lang="da-DK" sz="1400" b="0" i="0" smtClean="0">
                                    <a:solidFill>
                                      <a:schemeClr val="tx1"/>
                                    </a:solidFill>
                                    <a:latin typeface="Cambria Math" panose="02040503050406030204" pitchFamily="18" charset="0"/>
                                  </a:rPr>
                                  <m:t>void</m:t>
                                </m:r>
                                <m:r>
                                  <a:rPr lang="da-DK" sz="1400" b="0" i="0" smtClean="0">
                                    <a:solidFill>
                                      <a:schemeClr val="tx1"/>
                                    </a:solidFill>
                                    <a:latin typeface="Cambria Math" panose="02040503050406030204" pitchFamily="18" charset="0"/>
                                  </a:rPr>
                                  <m:t>,</m:t>
                                </m:r>
                                <m:r>
                                  <a:rPr lang="da-DK" sz="1400" b="0" i="1" smtClean="0">
                                    <a:solidFill>
                                      <a:schemeClr val="tx1"/>
                                    </a:solidFill>
                                    <a:latin typeface="Cambria Math" panose="02040503050406030204" pitchFamily="18" charset="0"/>
                                  </a:rPr>
                                  <m:t>         </m:t>
                                </m:r>
                                <m:r>
                                  <a:rPr lang="da-DK" sz="1400" b="0" i="1" smtClean="0">
                                    <a:solidFill>
                                      <a:schemeClr val="tx1"/>
                                    </a:solidFill>
                                    <a:latin typeface="Cambria Math" panose="02040503050406030204" pitchFamily="18" charset="0"/>
                                  </a:rPr>
                                  <m:t>𝜃</m:t>
                                </m:r>
                                <m:r>
                                  <a:rPr lang="da-DK" sz="1400" b="0" i="1" smtClean="0">
                                    <a:solidFill>
                                      <a:schemeClr val="tx1"/>
                                    </a:solidFill>
                                    <a:latin typeface="Cambria Math" panose="02040503050406030204" pitchFamily="18" charset="0"/>
                                  </a:rPr>
                                  <m:t>=0</m:t>
                                </m:r>
                              </m:e>
                            </m:d>
                            <m:r>
                              <a:rPr lang="da-DK" sz="1400" b="0" i="1" smtClean="0">
                                <a:solidFill>
                                  <a:schemeClr val="tx1"/>
                                </a:solidFill>
                                <a:latin typeface="Cambria Math" panose="02040503050406030204" pitchFamily="18" charset="0"/>
                              </a:rPr>
                              <m:t> </m:t>
                            </m:r>
                          </m:e>
                          <m:e>
                            <m:sSup>
                              <m:sSupPr>
                                <m:ctrlPr>
                                  <a:rPr lang="da-DK" sz="1400" b="0" i="1" smtClean="0">
                                    <a:solidFill>
                                      <a:schemeClr val="tx1"/>
                                    </a:solidFill>
                                    <a:latin typeface="Cambria Math" panose="02040503050406030204" pitchFamily="18" charset="0"/>
                                  </a:rPr>
                                </m:ctrlPr>
                              </m:sSupPr>
                              <m:e>
                                <m:r>
                                  <a:rPr lang="da-DK" sz="1400" b="0" i="1" smtClean="0">
                                    <a:solidFill>
                                      <a:schemeClr val="tx1"/>
                                    </a:solidFill>
                                    <a:latin typeface="Cambria Math" panose="02040503050406030204" pitchFamily="18" charset="0"/>
                                  </a:rPr>
                                  <m:t>𝐵</m:t>
                                </m:r>
                                <m:r>
                                  <a:rPr lang="da-DK" sz="1400" b="0" i="1" smtClean="0">
                                    <a:solidFill>
                                      <a:schemeClr val="tx1"/>
                                    </a:solidFill>
                                    <a:latin typeface="Cambria Math" panose="02040503050406030204" pitchFamily="18" charset="0"/>
                                  </a:rPr>
                                  <m:t>−0.5</m:t>
                                </m:r>
                                <m:d>
                                  <m:dPr>
                                    <m:ctrlPr>
                                      <a:rPr lang="da-DK" sz="1400" b="0" i="1" smtClean="0">
                                        <a:solidFill>
                                          <a:schemeClr val="tx1"/>
                                        </a:solidFill>
                                        <a:latin typeface="Cambria Math" panose="02040503050406030204" pitchFamily="18" charset="0"/>
                                      </a:rPr>
                                    </m:ctrlPr>
                                  </m:dPr>
                                  <m:e>
                                    <m:f>
                                      <m:fPr>
                                        <m:ctrlPr>
                                          <a:rPr lang="da-DK" sz="1400" b="0" i="1" smtClean="0">
                                            <a:solidFill>
                                              <a:schemeClr val="tx1"/>
                                            </a:solidFill>
                                            <a:latin typeface="Cambria Math" panose="02040503050406030204" pitchFamily="18" charset="0"/>
                                          </a:rPr>
                                        </m:ctrlPr>
                                      </m:fPr>
                                      <m:num>
                                        <m:r>
                                          <a:rPr lang="da-DK" sz="1400" b="0" i="1" smtClean="0">
                                            <a:solidFill>
                                              <a:schemeClr val="tx1"/>
                                            </a:solidFill>
                                            <a:latin typeface="Cambria Math" panose="02040503050406030204" pitchFamily="18" charset="0"/>
                                          </a:rPr>
                                          <m:t>𝑥</m:t>
                                        </m:r>
                                      </m:num>
                                      <m:den>
                                        <m:sSub>
                                          <m:sSubPr>
                                            <m:ctrlPr>
                                              <a:rPr lang="da-DK" sz="1400" b="0" i="1" smtClean="0">
                                                <a:solidFill>
                                                  <a:schemeClr val="tx1"/>
                                                </a:solidFill>
                                                <a:latin typeface="Cambria Math" panose="02040503050406030204" pitchFamily="18" charset="0"/>
                                              </a:rPr>
                                            </m:ctrlPr>
                                          </m:sSubPr>
                                          <m:e>
                                            <m:r>
                                              <a:rPr lang="da-DK" sz="1400" b="0" i="1" smtClean="0">
                                                <a:solidFill>
                                                  <a:schemeClr val="tx1"/>
                                                </a:solidFill>
                                                <a:latin typeface="Cambria Math" panose="02040503050406030204" pitchFamily="18" charset="0"/>
                                              </a:rPr>
                                              <m:t>𝑅</m:t>
                                            </m:r>
                                          </m:e>
                                          <m:sub>
                                            <m:r>
                                              <m:rPr>
                                                <m:sty m:val="p"/>
                                              </m:rPr>
                                              <a:rPr lang="da-DK" sz="1400" b="0" i="0" smtClean="0">
                                                <a:solidFill>
                                                  <a:schemeClr val="tx1"/>
                                                </a:solidFill>
                                                <a:latin typeface="Cambria Math" panose="02040503050406030204" pitchFamily="18" charset="0"/>
                                              </a:rPr>
                                              <m:t>max</m:t>
                                            </m:r>
                                          </m:sub>
                                        </m:sSub>
                                      </m:den>
                                    </m:f>
                                  </m:e>
                                </m:d>
                              </m:e>
                              <m:sup>
                                <m:r>
                                  <a:rPr lang="da-DK" sz="1400" b="0" i="1" smtClean="0">
                                    <a:solidFill>
                                      <a:schemeClr val="tx1"/>
                                    </a:solidFill>
                                    <a:latin typeface="Cambria Math" panose="02040503050406030204" pitchFamily="18" charset="0"/>
                                  </a:rPr>
                                  <m:t>2</m:t>
                                </m:r>
                              </m:sup>
                            </m:sSup>
                            <m:r>
                              <a:rPr lang="da-DK" sz="1400" b="0" i="1" smtClean="0">
                                <a:solidFill>
                                  <a:schemeClr val="tx1"/>
                                </a:solidFill>
                                <a:latin typeface="Cambria Math" panose="02040503050406030204" pitchFamily="18" charset="0"/>
                              </a:rPr>
                              <m:t>  </m:t>
                            </m:r>
                            <m:r>
                              <a:rPr lang="da-DK" sz="1400" b="0" i="0" smtClean="0">
                                <a:solidFill>
                                  <a:schemeClr val="tx1"/>
                                </a:solidFill>
                                <a:latin typeface="Cambria Math" panose="02040503050406030204" pitchFamily="18" charset="0"/>
                              </a:rPr>
                              <m:t>            </m:t>
                            </m:r>
                            <m:r>
                              <m:rPr>
                                <m:sty m:val="p"/>
                              </m:rPr>
                              <a:rPr lang="da-DK" sz="1400">
                                <a:solidFill>
                                  <a:schemeClr val="tx1"/>
                                </a:solidFill>
                                <a:latin typeface="Cambria Math" panose="02040503050406030204" pitchFamily="18" charset="0"/>
                              </a:rPr>
                              <m:t>for</m:t>
                            </m:r>
                            <m:r>
                              <a:rPr lang="da-DK" sz="1400" i="1">
                                <a:solidFill>
                                  <a:schemeClr val="tx1"/>
                                </a:solidFill>
                                <a:latin typeface="Cambria Math" panose="02040503050406030204" pitchFamily="18" charset="0"/>
                              </a:rPr>
                              <m:t>    </m:t>
                            </m:r>
                            <m:d>
                              <m:dPr>
                                <m:begChr m:val="|"/>
                                <m:endChr m:val="|"/>
                                <m:ctrlPr>
                                  <a:rPr lang="da-DK" sz="1400" b="0" i="1" smtClean="0">
                                    <a:solidFill>
                                      <a:schemeClr val="tx1"/>
                                    </a:solidFill>
                                    <a:latin typeface="Cambria Math" panose="02040503050406030204" pitchFamily="18" charset="0"/>
                                  </a:rPr>
                                </m:ctrlPr>
                              </m:dPr>
                              <m:e>
                                <m:r>
                                  <a:rPr lang="da-DK" sz="1400" b="0" i="1" smtClean="0">
                                    <a:solidFill>
                                      <a:schemeClr val="tx1"/>
                                    </a:solidFill>
                                    <a:latin typeface="Cambria Math" panose="02040503050406030204" pitchFamily="18" charset="0"/>
                                  </a:rPr>
                                  <m:t>𝑥</m:t>
                                </m:r>
                              </m:e>
                            </m:d>
                            <m:r>
                              <a:rPr lang="da-DK" sz="1400" b="0" i="1" smtClean="0">
                                <a:solidFill>
                                  <a:schemeClr val="tx1"/>
                                </a:solidFill>
                                <a:latin typeface="Cambria Math" panose="02040503050406030204" pitchFamily="18" charset="0"/>
                              </a:rPr>
                              <m:t>&lt;</m:t>
                            </m:r>
                            <m:acc>
                              <m:accPr>
                                <m:chr m:val="̂"/>
                                <m:ctrlPr>
                                  <a:rPr lang="da-DK" sz="1400" i="1">
                                    <a:solidFill>
                                      <a:schemeClr val="tx1"/>
                                    </a:solidFill>
                                    <a:latin typeface="Cambria Math" panose="02040503050406030204" pitchFamily="18" charset="0"/>
                                  </a:rPr>
                                </m:ctrlPr>
                              </m:accPr>
                              <m:e>
                                <m:r>
                                  <a:rPr lang="da-DK" sz="1400" i="1">
                                    <a:solidFill>
                                      <a:schemeClr val="tx1"/>
                                    </a:solidFill>
                                    <a:latin typeface="Cambria Math" panose="02040503050406030204" pitchFamily="18" charset="0"/>
                                  </a:rPr>
                                  <m:t>𝑅</m:t>
                                </m:r>
                              </m:e>
                            </m:acc>
                            <m:r>
                              <a:rPr lang="da-DK" sz="1400" b="0" i="1" smtClean="0">
                                <a:solidFill>
                                  <a:schemeClr val="tx1"/>
                                </a:solidFill>
                                <a:latin typeface="Cambria Math" panose="02040503050406030204" pitchFamily="18" charset="0"/>
                              </a:rPr>
                              <m:t>(</m:t>
                            </m:r>
                            <m:r>
                              <m:rPr>
                                <m:sty m:val="p"/>
                              </m:rPr>
                              <a:rPr lang="da-DK" sz="1400" b="0" i="0" smtClean="0">
                                <a:solidFill>
                                  <a:schemeClr val="tx1"/>
                                </a:solidFill>
                                <a:latin typeface="Cambria Math" panose="02040503050406030204" pitchFamily="18" charset="0"/>
                              </a:rPr>
                              <m:t>material</m:t>
                            </m:r>
                            <m:r>
                              <a:rPr lang="da-DK" sz="1400" b="0" i="1" smtClean="0">
                                <a:solidFill>
                                  <a:schemeClr val="tx1"/>
                                </a:solidFill>
                                <a:latin typeface="Cambria Math" panose="02040503050406030204" pitchFamily="18" charset="0"/>
                              </a:rPr>
                              <m:t>,  </m:t>
                            </m:r>
                            <m:r>
                              <a:rPr lang="da-DK" sz="1400" b="0" i="1" smtClean="0">
                                <a:solidFill>
                                  <a:schemeClr val="tx1"/>
                                </a:solidFill>
                                <a:latin typeface="Cambria Math" panose="02040503050406030204" pitchFamily="18" charset="0"/>
                              </a:rPr>
                              <m:t>𝜃</m:t>
                            </m:r>
                            <m:r>
                              <a:rPr lang="da-DK" sz="1400" b="0" i="1" smtClean="0">
                                <a:solidFill>
                                  <a:schemeClr val="tx1"/>
                                </a:solidFill>
                                <a:latin typeface="Cambria Math" panose="02040503050406030204" pitchFamily="18" charset="0"/>
                              </a:rPr>
                              <m:t>=1)</m:t>
                            </m:r>
                          </m:e>
                        </m:eqArr>
                      </m:e>
                    </m:d>
                  </m:oMath>
                </a14:m>
                <a:endParaRPr lang="en-US" sz="1400" dirty="0">
                  <a:solidFill>
                    <a:schemeClr val="tx1"/>
                  </a:solidFill>
                </a:endParaRPr>
              </a:p>
              <a:p>
                <a:endParaRPr lang="en-US" sz="1400" dirty="0">
                  <a:solidFill>
                    <a:schemeClr val="tx1"/>
                  </a:solidFill>
                </a:endParaRPr>
              </a:p>
            </p:txBody>
          </p:sp>
        </mc:Choice>
        <mc:Fallback>
          <p:sp>
            <p:nvSpPr>
              <p:cNvPr id="2" name="Content Placeholder 1"/>
              <p:cNvSpPr>
                <a:spLocks noGrp="1" noRot="1" noChangeAspect="1" noMove="1" noResize="1" noEditPoints="1" noAdjustHandles="1" noChangeArrowheads="1" noChangeShapeType="1" noTextEdit="1"/>
              </p:cNvSpPr>
              <p:nvPr>
                <p:ph idx="1"/>
              </p:nvPr>
            </p:nvSpPr>
            <p:spPr>
              <a:xfrm>
                <a:off x="695400" y="1700808"/>
                <a:ext cx="10657184" cy="5003800"/>
              </a:xfrm>
              <a:blipFill>
                <a:blip r:embed="rId3"/>
                <a:stretch>
                  <a:fillRect l="-1030" t="-24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C36C969E-33B3-CB93-7CF1-4BFE4328DD86}"/>
                  </a:ext>
                </a:extLst>
              </p:cNvPr>
              <p:cNvSpPr txBox="1"/>
              <p:nvPr/>
            </p:nvSpPr>
            <p:spPr>
              <a:xfrm>
                <a:off x="6123947" y="5708771"/>
                <a:ext cx="6097554" cy="37029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da-DK" sz="1600" b="0" i="0" smtClean="0">
                          <a:solidFill>
                            <a:schemeClr val="tx1"/>
                          </a:solidFill>
                          <a:latin typeface="Cambria Math" panose="02040503050406030204" pitchFamily="18" charset="0"/>
                        </a:rPr>
                        <m:t>where</m:t>
                      </m:r>
                      <m:r>
                        <a:rPr lang="da-DK" sz="1600" b="0" i="1" smtClean="0">
                          <a:solidFill>
                            <a:schemeClr val="tx1"/>
                          </a:solidFill>
                          <a:latin typeface="Cambria Math" panose="02040503050406030204" pitchFamily="18" charset="0"/>
                        </a:rPr>
                        <m:t> </m:t>
                      </m:r>
                      <m:sSub>
                        <m:sSubPr>
                          <m:ctrlPr>
                            <a:rPr lang="da-DK" sz="1600" b="0" i="1" smtClean="0">
                              <a:solidFill>
                                <a:schemeClr val="tx1"/>
                              </a:solidFill>
                              <a:latin typeface="Cambria Math" panose="02040503050406030204" pitchFamily="18" charset="0"/>
                            </a:rPr>
                          </m:ctrlPr>
                        </m:sSubPr>
                        <m:e>
                          <m:r>
                            <a:rPr lang="da-DK" sz="1600" i="1" smtClean="0">
                              <a:solidFill>
                                <a:schemeClr val="tx1"/>
                              </a:solidFill>
                              <a:latin typeface="Cambria Math" panose="02040503050406030204" pitchFamily="18" charset="0"/>
                            </a:rPr>
                            <m:t>𝜃</m:t>
                          </m:r>
                        </m:e>
                        <m:sub>
                          <m:r>
                            <m:rPr>
                              <m:sty m:val="p"/>
                            </m:rPr>
                            <a:rPr lang="da-DK" sz="1600" b="0" i="0" smtClean="0">
                              <a:solidFill>
                                <a:schemeClr val="tx1"/>
                              </a:solidFill>
                              <a:latin typeface="Cambria Math" panose="02040503050406030204" pitchFamily="18" charset="0"/>
                            </a:rPr>
                            <m:t>max</m:t>
                          </m:r>
                        </m:sub>
                      </m:sSub>
                      <m:r>
                        <a:rPr lang="da-DK" sz="1600" b="0" i="1" smtClean="0">
                          <a:solidFill>
                            <a:schemeClr val="tx1"/>
                          </a:solidFill>
                          <a:latin typeface="Cambria Math" panose="02040503050406030204" pitchFamily="18" charset="0"/>
                        </a:rPr>
                        <m:t>=</m:t>
                      </m:r>
                      <m:r>
                        <a:rPr lang="da-DK" sz="1600" b="0" i="1" smtClean="0">
                          <a:solidFill>
                            <a:schemeClr val="tx1"/>
                          </a:solidFill>
                          <a:latin typeface="Cambria Math" panose="02040503050406030204" pitchFamily="18" charset="0"/>
                        </a:rPr>
                        <m:t>𝜃</m:t>
                      </m:r>
                      <m:d>
                        <m:dPr>
                          <m:begChr m:val="["/>
                          <m:endChr m:val="]"/>
                          <m:ctrlPr>
                            <a:rPr lang="da-DK" sz="1600" b="0" i="1" smtClean="0">
                              <a:solidFill>
                                <a:schemeClr val="tx1"/>
                              </a:solidFill>
                              <a:latin typeface="Cambria Math" panose="02040503050406030204" pitchFamily="18" charset="0"/>
                            </a:rPr>
                          </m:ctrlPr>
                        </m:dPr>
                        <m:e>
                          <m:r>
                            <a:rPr lang="da-DK" sz="1600" i="1">
                              <a:latin typeface="Cambria Math" panose="02040503050406030204" pitchFamily="18" charset="0"/>
                            </a:rPr>
                            <m:t>0.5−</m:t>
                          </m:r>
                          <m:r>
                            <a:rPr lang="da-DK" sz="1600" b="0" i="0" smtClean="0">
                              <a:latin typeface="Cambria Math" panose="02040503050406030204" pitchFamily="18" charset="0"/>
                            </a:rPr>
                            <m:t>0.5 </m:t>
                          </m:r>
                          <m:r>
                            <m:rPr>
                              <m:sty m:val="p"/>
                            </m:rPr>
                            <a:rPr lang="da-DK" sz="1600">
                              <a:latin typeface="Cambria Math" panose="02040503050406030204" pitchFamily="18" charset="0"/>
                            </a:rPr>
                            <m:t>tanh</m:t>
                          </m:r>
                          <m:r>
                            <a:rPr lang="da-DK" sz="1600" i="1">
                              <a:latin typeface="Cambria Math" panose="02040503050406030204" pitchFamily="18" charset="0"/>
                            </a:rPr>
                            <m:t>⁡(</m:t>
                          </m:r>
                          <m:r>
                            <a:rPr lang="da-DK" sz="1600" i="1">
                              <a:latin typeface="Cambria Math" panose="02040503050406030204" pitchFamily="18" charset="0"/>
                            </a:rPr>
                            <m:t>𝛽</m:t>
                          </m:r>
                          <m:d>
                            <m:dPr>
                              <m:ctrlPr>
                                <a:rPr lang="da-DK" sz="1600" i="1">
                                  <a:latin typeface="Cambria Math" panose="02040503050406030204" pitchFamily="18" charset="0"/>
                                </a:rPr>
                              </m:ctrlPr>
                            </m:dPr>
                            <m:e>
                              <m:sSup>
                                <m:sSupPr>
                                  <m:ctrlPr>
                                    <a:rPr lang="da-DK" sz="1600" i="1">
                                      <a:latin typeface="Cambria Math" panose="02040503050406030204" pitchFamily="18" charset="0"/>
                                    </a:rPr>
                                  </m:ctrlPr>
                                </m:sSupPr>
                                <m:e>
                                  <m:r>
                                    <a:rPr lang="da-DK" sz="1600" i="1">
                                      <a:latin typeface="Cambria Math" panose="02040503050406030204" pitchFamily="18" charset="0"/>
                                    </a:rPr>
                                    <m:t>𝜃</m:t>
                                  </m:r>
                                </m:e>
                                <m:sup>
                                  <m:r>
                                    <a:rPr lang="da-DK" sz="1600" i="1">
                                      <a:latin typeface="Cambria Math" panose="02040503050406030204" pitchFamily="18" charset="0"/>
                                    </a:rPr>
                                    <m:t>𝑓</m:t>
                                  </m:r>
                                </m:sup>
                              </m:sSup>
                              <m:r>
                                <a:rPr lang="da-DK" sz="1600" i="1">
                                  <a:latin typeface="Cambria Math" panose="02040503050406030204" pitchFamily="18" charset="0"/>
                                </a:rPr>
                                <m:t>−1</m:t>
                              </m:r>
                            </m:e>
                          </m:d>
                          <m:r>
                            <m:rPr>
                              <m:nor/>
                            </m:rPr>
                            <a:rPr lang="en-US" sz="1600" dirty="0"/>
                            <m:t> </m:t>
                          </m:r>
                        </m:e>
                      </m:d>
                    </m:oMath>
                  </m:oMathPara>
                </a14:m>
                <a:endParaRPr lang="en-US" sz="1600" dirty="0"/>
              </a:p>
            </p:txBody>
          </p:sp>
        </mc:Choice>
        <mc:Fallback xmlns="">
          <p:sp>
            <p:nvSpPr>
              <p:cNvPr id="17" name="TextBox 16">
                <a:extLst>
                  <a:ext uri="{FF2B5EF4-FFF2-40B4-BE49-F238E27FC236}">
                    <a16:creationId xmlns:a16="http://schemas.microsoft.com/office/drawing/2014/main" id="{C36C969E-33B3-CB93-7CF1-4BFE4328DD86}"/>
                  </a:ext>
                </a:extLst>
              </p:cNvPr>
              <p:cNvSpPr txBox="1">
                <a:spLocks noRot="1" noChangeAspect="1" noMove="1" noResize="1" noEditPoints="1" noAdjustHandles="1" noChangeArrowheads="1" noChangeShapeType="1" noTextEdit="1"/>
              </p:cNvSpPr>
              <p:nvPr/>
            </p:nvSpPr>
            <p:spPr>
              <a:xfrm>
                <a:off x="6123947" y="5708771"/>
                <a:ext cx="6097554" cy="370294"/>
              </a:xfrm>
              <a:prstGeom prst="rect">
                <a:avLst/>
              </a:prstGeom>
              <a:blipFill>
                <a:blip r:embed="rId4"/>
                <a:stretch>
                  <a:fillRect b="-65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A00ED49-F458-C074-30D3-665CCCB7397C}"/>
                  </a:ext>
                </a:extLst>
              </p:cNvPr>
              <p:cNvSpPr txBox="1"/>
              <p:nvPr/>
            </p:nvSpPr>
            <p:spPr>
              <a:xfrm>
                <a:off x="7824192" y="5339138"/>
                <a:ext cx="3322897" cy="357534"/>
              </a:xfrm>
              <a:prstGeom prst="rect">
                <a:avLst/>
              </a:prstGeom>
              <a:noFill/>
            </p:spPr>
            <p:txBody>
              <a:bodyPr wrap="none" rtlCol="0">
                <a:spAutoFit/>
              </a:bodyPr>
              <a:lstStyle/>
              <a:p>
                <a:r>
                  <a:rPr lang="en-US" sz="1500" dirty="0"/>
                  <a:t>Use</a:t>
                </a:r>
                <a:r>
                  <a:rPr lang="da-DK" sz="1600" b="0" dirty="0">
                    <a:solidFill>
                      <a:schemeClr val="tx1"/>
                    </a:solidFill>
                  </a:rPr>
                  <a:t> </a:t>
                </a:r>
                <a14:m>
                  <m:oMath xmlns:m="http://schemas.openxmlformats.org/officeDocument/2006/math">
                    <m:sSub>
                      <m:sSubPr>
                        <m:ctrlPr>
                          <a:rPr lang="da-DK" sz="1600" b="0" i="1" smtClean="0">
                            <a:solidFill>
                              <a:schemeClr val="tx1"/>
                            </a:solidFill>
                            <a:latin typeface="Cambria Math" panose="02040503050406030204" pitchFamily="18" charset="0"/>
                          </a:rPr>
                        </m:ctrlPr>
                      </m:sSubPr>
                      <m:e>
                        <m:r>
                          <a:rPr lang="da-DK" sz="1600" b="0" i="1" smtClean="0">
                            <a:solidFill>
                              <a:schemeClr val="tx1"/>
                            </a:solidFill>
                            <a:latin typeface="Cambria Math" panose="02040503050406030204" pitchFamily="18" charset="0"/>
                          </a:rPr>
                          <m:t> </m:t>
                        </m:r>
                        <m:r>
                          <a:rPr lang="da-DK" sz="1600" b="0" i="1" smtClean="0">
                            <a:solidFill>
                              <a:schemeClr val="tx1"/>
                            </a:solidFill>
                            <a:latin typeface="Cambria Math" panose="02040503050406030204" pitchFamily="18" charset="0"/>
                          </a:rPr>
                          <m:t>𝜃</m:t>
                        </m:r>
                      </m:e>
                      <m:sub>
                        <m:r>
                          <a:rPr lang="da-DK" sz="1600" b="0" i="1" smtClean="0">
                            <a:solidFill>
                              <a:schemeClr val="tx1"/>
                            </a:solidFill>
                            <a:latin typeface="Cambria Math" panose="02040503050406030204" pitchFamily="18" charset="0"/>
                          </a:rPr>
                          <m:t>𝑝</m:t>
                        </m:r>
                      </m:sub>
                    </m:sSub>
                    <m:r>
                      <a:rPr lang="da-DK" sz="1600" b="0" i="1" smtClean="0">
                        <a:solidFill>
                          <a:schemeClr val="tx1"/>
                        </a:solidFill>
                        <a:latin typeface="Cambria Math" panose="02040503050406030204" pitchFamily="18" charset="0"/>
                      </a:rPr>
                      <m:t>=</m:t>
                    </m:r>
                    <m:sSub>
                      <m:sSubPr>
                        <m:ctrlPr>
                          <a:rPr lang="da-DK" sz="1600" b="0" i="1" smtClean="0">
                            <a:solidFill>
                              <a:schemeClr val="tx1"/>
                            </a:solidFill>
                            <a:latin typeface="Cambria Math" panose="02040503050406030204" pitchFamily="18" charset="0"/>
                          </a:rPr>
                        </m:ctrlPr>
                      </m:sSubPr>
                      <m:e>
                        <m:r>
                          <a:rPr lang="da-DK" sz="1600" b="0" i="1" smtClean="0">
                            <a:solidFill>
                              <a:schemeClr val="tx1"/>
                            </a:solidFill>
                            <a:latin typeface="Cambria Math" panose="02040503050406030204" pitchFamily="18" charset="0"/>
                          </a:rPr>
                          <m:t>𝜃</m:t>
                        </m:r>
                      </m:e>
                      <m:sub>
                        <m:r>
                          <m:rPr>
                            <m:sty m:val="p"/>
                          </m:rPr>
                          <a:rPr lang="da-DK" sz="1600" b="0" i="0" smtClean="0">
                            <a:solidFill>
                              <a:schemeClr val="tx1"/>
                            </a:solidFill>
                            <a:latin typeface="Cambria Math" panose="02040503050406030204" pitchFamily="18" charset="0"/>
                          </a:rPr>
                          <m:t>min</m:t>
                        </m:r>
                      </m:sub>
                    </m:sSub>
                    <m:r>
                      <a:rPr lang="da-DK" sz="1600" b="0" i="1" smtClean="0">
                        <a:solidFill>
                          <a:schemeClr val="tx1"/>
                        </a:solidFill>
                        <a:latin typeface="Cambria Math" panose="02040503050406030204" pitchFamily="18" charset="0"/>
                      </a:rPr>
                      <m:t>+</m:t>
                    </m:r>
                    <m:d>
                      <m:dPr>
                        <m:ctrlPr>
                          <a:rPr lang="da-DK" sz="1600" b="0" i="1" smtClean="0">
                            <a:solidFill>
                              <a:schemeClr val="tx1"/>
                            </a:solidFill>
                            <a:latin typeface="Cambria Math" panose="02040503050406030204" pitchFamily="18" charset="0"/>
                          </a:rPr>
                        </m:ctrlPr>
                      </m:dPr>
                      <m:e>
                        <m:r>
                          <a:rPr lang="da-DK" sz="1600" b="0" i="1" smtClean="0">
                            <a:solidFill>
                              <a:schemeClr val="tx1"/>
                            </a:solidFill>
                            <a:latin typeface="Cambria Math" panose="02040503050406030204" pitchFamily="18" charset="0"/>
                          </a:rPr>
                          <m:t>1−</m:t>
                        </m:r>
                        <m:sSub>
                          <m:sSubPr>
                            <m:ctrlPr>
                              <a:rPr lang="da-DK" sz="1600" b="0" i="1" smtClean="0">
                                <a:solidFill>
                                  <a:schemeClr val="tx1"/>
                                </a:solidFill>
                                <a:latin typeface="Cambria Math" panose="02040503050406030204" pitchFamily="18" charset="0"/>
                              </a:rPr>
                            </m:ctrlPr>
                          </m:sSubPr>
                          <m:e>
                            <m:r>
                              <a:rPr lang="da-DK" sz="1600" b="0" i="1" smtClean="0">
                                <a:solidFill>
                                  <a:schemeClr val="tx1"/>
                                </a:solidFill>
                                <a:latin typeface="Cambria Math" panose="02040503050406030204" pitchFamily="18" charset="0"/>
                              </a:rPr>
                              <m:t>𝜃</m:t>
                            </m:r>
                          </m:e>
                          <m:sub>
                            <m:r>
                              <m:rPr>
                                <m:sty m:val="p"/>
                              </m:rPr>
                              <a:rPr lang="da-DK" sz="1600" b="0" i="0" smtClean="0">
                                <a:solidFill>
                                  <a:schemeClr val="tx1"/>
                                </a:solidFill>
                                <a:latin typeface="Cambria Math" panose="02040503050406030204" pitchFamily="18" charset="0"/>
                              </a:rPr>
                              <m:t>min</m:t>
                            </m:r>
                          </m:sub>
                        </m:sSub>
                      </m:e>
                    </m:d>
                    <m:r>
                      <a:rPr lang="da-DK" sz="1600" b="0" i="1" smtClean="0">
                        <a:solidFill>
                          <a:schemeClr val="tx1"/>
                        </a:solidFill>
                        <a:latin typeface="Cambria Math" panose="02040503050406030204" pitchFamily="18" charset="0"/>
                      </a:rPr>
                      <m:t> </m:t>
                    </m:r>
                    <m:sSup>
                      <m:sSupPr>
                        <m:ctrlPr>
                          <a:rPr lang="da-DK" sz="1600" b="0" i="1" smtClean="0">
                            <a:solidFill>
                              <a:schemeClr val="tx1"/>
                            </a:solidFill>
                            <a:latin typeface="Cambria Math" panose="02040503050406030204" pitchFamily="18" charset="0"/>
                          </a:rPr>
                        </m:ctrlPr>
                      </m:sSupPr>
                      <m:e>
                        <m:d>
                          <m:dPr>
                            <m:ctrlPr>
                              <a:rPr lang="da-DK" sz="1600" b="0" i="1" smtClean="0">
                                <a:solidFill>
                                  <a:schemeClr val="tx1"/>
                                </a:solidFill>
                                <a:latin typeface="Cambria Math" panose="02040503050406030204" pitchFamily="18" charset="0"/>
                              </a:rPr>
                            </m:ctrlPr>
                          </m:dPr>
                          <m:e>
                            <m:sSub>
                              <m:sSubPr>
                                <m:ctrlPr>
                                  <a:rPr lang="da-DK" sz="1600" b="0" i="1" smtClean="0">
                                    <a:latin typeface="Cambria Math" panose="02040503050406030204" pitchFamily="18" charset="0"/>
                                  </a:rPr>
                                </m:ctrlPr>
                              </m:sSubPr>
                              <m:e>
                                <m:r>
                                  <a:rPr lang="da-DK" sz="1600" b="0" i="1" smtClean="0">
                                    <a:latin typeface="Cambria Math" panose="02040503050406030204" pitchFamily="18" charset="0"/>
                                  </a:rPr>
                                  <m:t>𝜃</m:t>
                                </m:r>
                              </m:e>
                              <m:sub>
                                <m:r>
                                  <m:rPr>
                                    <m:sty m:val="p"/>
                                  </m:rPr>
                                  <a:rPr lang="da-DK" sz="1600" b="0" i="0" smtClean="0">
                                    <a:latin typeface="Cambria Math" panose="02040503050406030204" pitchFamily="18" charset="0"/>
                                  </a:rPr>
                                  <m:t>max</m:t>
                                </m:r>
                              </m:sub>
                            </m:sSub>
                          </m:e>
                        </m:d>
                      </m:e>
                      <m:sup>
                        <m:r>
                          <a:rPr lang="da-DK" sz="1600" b="0" i="1" smtClean="0">
                            <a:latin typeface="Cambria Math" panose="02040503050406030204" pitchFamily="18" charset="0"/>
                          </a:rPr>
                          <m:t>𝑝</m:t>
                        </m:r>
                      </m:sup>
                    </m:sSup>
                  </m:oMath>
                </a14:m>
                <a:endParaRPr lang="en-US" sz="1500" dirty="0"/>
              </a:p>
            </p:txBody>
          </p:sp>
        </mc:Choice>
        <mc:Fallback xmlns="">
          <p:sp>
            <p:nvSpPr>
              <p:cNvPr id="19" name="TextBox 18">
                <a:extLst>
                  <a:ext uri="{FF2B5EF4-FFF2-40B4-BE49-F238E27FC236}">
                    <a16:creationId xmlns:a16="http://schemas.microsoft.com/office/drawing/2014/main" id="{7A00ED49-F458-C074-30D3-665CCCB7397C}"/>
                  </a:ext>
                </a:extLst>
              </p:cNvPr>
              <p:cNvSpPr txBox="1">
                <a:spLocks noRot="1" noChangeAspect="1" noMove="1" noResize="1" noEditPoints="1" noAdjustHandles="1" noChangeArrowheads="1" noChangeShapeType="1" noTextEdit="1"/>
              </p:cNvSpPr>
              <p:nvPr/>
            </p:nvSpPr>
            <p:spPr>
              <a:xfrm>
                <a:off x="7824192" y="5339138"/>
                <a:ext cx="3322897" cy="357534"/>
              </a:xfrm>
              <a:prstGeom prst="rect">
                <a:avLst/>
              </a:prstGeom>
              <a:blipFill>
                <a:blip r:embed="rId5"/>
                <a:stretch>
                  <a:fillRect l="-733" b="-12069"/>
                </a:stretch>
              </a:blipFill>
            </p:spPr>
            <p:txBody>
              <a:bodyPr/>
              <a:lstStyle/>
              <a:p>
                <a:r>
                  <a:rPr lang="en-US">
                    <a:noFill/>
                  </a:rPr>
                  <a:t> </a:t>
                </a:r>
              </a:p>
            </p:txBody>
          </p:sp>
        </mc:Fallback>
      </mc:AlternateContent>
      <p:sp>
        <p:nvSpPr>
          <p:cNvPr id="20" name="Rectangle 19">
            <a:hlinkClick r:id="rId6"/>
            <a:extLst>
              <a:ext uri="{FF2B5EF4-FFF2-40B4-BE49-F238E27FC236}">
                <a16:creationId xmlns:a16="http://schemas.microsoft.com/office/drawing/2014/main" id="{89037BF4-3A48-9B17-E73F-697ADCC16EF5}"/>
              </a:ext>
            </a:extLst>
          </p:cNvPr>
          <p:cNvSpPr/>
          <p:nvPr/>
        </p:nvSpPr>
        <p:spPr>
          <a:xfrm>
            <a:off x="7080781" y="6413377"/>
            <a:ext cx="4884992" cy="461665"/>
          </a:xfrm>
          <a:prstGeom prst="rect">
            <a:avLst/>
          </a:prstGeom>
        </p:spPr>
        <p:txBody>
          <a:bodyPr wrap="none">
            <a:spAutoFit/>
          </a:bodyPr>
          <a:lstStyle/>
          <a:p>
            <a:r>
              <a:rPr lang="en-US" sz="1200" dirty="0">
                <a:hlinkClick r:id="rId7" action="ppaction://hlinkfile"/>
              </a:rPr>
              <a:t>Topology Optimization of an MBB Beam with a Maximum Length Scale</a:t>
            </a:r>
            <a:endParaRPr lang="en-US" sz="1200" dirty="0"/>
          </a:p>
          <a:p>
            <a:endParaRPr lang="en-DK" sz="1200" b="1" u="sng" dirty="0">
              <a:solidFill>
                <a:srgbClr val="3B80B6"/>
              </a:solidFill>
            </a:endParaRPr>
          </a:p>
        </p:txBody>
      </p:sp>
      <p:pic>
        <p:nvPicPr>
          <p:cNvPr id="22" name="Picture 21">
            <a:extLst>
              <a:ext uri="{FF2B5EF4-FFF2-40B4-BE49-F238E27FC236}">
                <a16:creationId xmlns:a16="http://schemas.microsoft.com/office/drawing/2014/main" id="{DA9710CB-D006-4655-F5F9-F7FA94170855}"/>
              </a:ext>
            </a:extLst>
          </p:cNvPr>
          <p:cNvPicPr>
            <a:picLocks noChangeAspect="1"/>
          </p:cNvPicPr>
          <p:nvPr/>
        </p:nvPicPr>
        <p:blipFill>
          <a:blip r:embed="rId8"/>
          <a:stretch>
            <a:fillRect/>
          </a:stretch>
        </p:blipFill>
        <p:spPr>
          <a:xfrm>
            <a:off x="7277937" y="297585"/>
            <a:ext cx="4362679" cy="4908015"/>
          </a:xfrm>
          <a:prstGeom prst="rect">
            <a:avLst/>
          </a:prstGeom>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F1C24903-F41A-BF41-2C02-F9A46FE07302}"/>
                  </a:ext>
                </a:extLst>
              </p:cNvPr>
              <p:cNvSpPr txBox="1"/>
              <p:nvPr/>
            </p:nvSpPr>
            <p:spPr>
              <a:xfrm>
                <a:off x="747267" y="5897141"/>
                <a:ext cx="7045749" cy="706668"/>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r>
                        <m:rPr>
                          <m:sty m:val="p"/>
                        </m:rPr>
                        <a:rPr lang="da-DK" sz="1600" b="0" i="0" smtClean="0">
                          <a:latin typeface="Cambria Math" panose="02040503050406030204" pitchFamily="18" charset="0"/>
                        </a:rPr>
                        <m:t>A</m:t>
                      </m:r>
                      <m:r>
                        <a:rPr lang="da-DK" sz="1600" i="1">
                          <a:latin typeface="Cambria Math" panose="02040503050406030204" pitchFamily="18" charset="0"/>
                        </a:rPr>
                        <m:t>=−</m:t>
                      </m:r>
                      <m:f>
                        <m:fPr>
                          <m:type m:val="lin"/>
                          <m:ctrlPr>
                            <a:rPr lang="da-DK" sz="1600" i="1">
                              <a:latin typeface="Cambria Math" panose="02040503050406030204" pitchFamily="18" charset="0"/>
                            </a:rPr>
                          </m:ctrlPr>
                        </m:fPr>
                        <m:num>
                          <m:acc>
                            <m:accPr>
                              <m:chr m:val="̂"/>
                              <m:ctrlPr>
                                <a:rPr lang="da-DK" sz="1600" i="1">
                                  <a:latin typeface="Cambria Math" panose="02040503050406030204" pitchFamily="18" charset="0"/>
                                </a:rPr>
                              </m:ctrlPr>
                            </m:accPr>
                            <m:e>
                              <m:r>
                                <a:rPr lang="da-DK" sz="1600" i="1">
                                  <a:latin typeface="Cambria Math" panose="02040503050406030204" pitchFamily="18" charset="0"/>
                                </a:rPr>
                                <m:t>𝑅</m:t>
                              </m:r>
                            </m:e>
                          </m:acc>
                        </m:num>
                        <m:den>
                          <m:sSub>
                            <m:sSubPr>
                              <m:ctrlPr>
                                <a:rPr lang="da-DK" sz="1600" i="1">
                                  <a:latin typeface="Cambria Math" panose="02040503050406030204" pitchFamily="18" charset="0"/>
                                </a:rPr>
                              </m:ctrlPr>
                            </m:sSubPr>
                            <m:e>
                              <m:r>
                                <a:rPr lang="da-DK" sz="1600" i="1">
                                  <a:latin typeface="Cambria Math" panose="02040503050406030204" pitchFamily="18" charset="0"/>
                                </a:rPr>
                                <m:t>𝑅</m:t>
                              </m:r>
                            </m:e>
                            <m:sub>
                              <m:r>
                                <m:rPr>
                                  <m:sty m:val="p"/>
                                </m:rPr>
                                <a:rPr lang="da-DK" sz="1600">
                                  <a:latin typeface="Cambria Math" panose="02040503050406030204" pitchFamily="18" charset="0"/>
                                </a:rPr>
                                <m:t>max</m:t>
                              </m:r>
                            </m:sub>
                          </m:sSub>
                          <m:r>
                            <a:rPr lang="da-DK" sz="1600" b="0" i="1" smtClean="0">
                              <a:latin typeface="Cambria Math" panose="02040503050406030204" pitchFamily="18" charset="0"/>
                            </a:rPr>
                            <m:t>−</m:t>
                          </m:r>
                          <m:r>
                            <m:rPr>
                              <m:sty m:val="p"/>
                            </m:rPr>
                            <a:rPr lang="da-DK" sz="1600" b="0" i="0" smtClean="0">
                              <a:latin typeface="Cambria Math" panose="02040503050406030204" pitchFamily="18" charset="0"/>
                            </a:rPr>
                            <m:t>log</m:t>
                          </m:r>
                          <m:d>
                            <m:dPr>
                              <m:ctrlPr>
                                <a:rPr lang="da-DK" sz="1600" b="0" i="1" smtClean="0">
                                  <a:latin typeface="Cambria Math" panose="02040503050406030204" pitchFamily="18" charset="0"/>
                                </a:rPr>
                              </m:ctrlPr>
                            </m:dPr>
                            <m:e>
                              <m:f>
                                <m:fPr>
                                  <m:type m:val="lin"/>
                                  <m:ctrlPr>
                                    <a:rPr lang="da-DK" sz="1600" i="1">
                                      <a:latin typeface="Cambria Math" panose="02040503050406030204" pitchFamily="18" charset="0"/>
                                    </a:rPr>
                                  </m:ctrlPr>
                                </m:fPr>
                                <m:num>
                                  <m:acc>
                                    <m:accPr>
                                      <m:chr m:val="̂"/>
                                      <m:ctrlPr>
                                        <a:rPr lang="da-DK" sz="1600" i="1">
                                          <a:latin typeface="Cambria Math" panose="02040503050406030204" pitchFamily="18" charset="0"/>
                                        </a:rPr>
                                      </m:ctrlPr>
                                    </m:accPr>
                                    <m:e>
                                      <m:r>
                                        <a:rPr lang="da-DK" sz="1600" i="1">
                                          <a:latin typeface="Cambria Math" panose="02040503050406030204" pitchFamily="18" charset="0"/>
                                        </a:rPr>
                                        <m:t>𝑅</m:t>
                                      </m:r>
                                    </m:e>
                                  </m:acc>
                                </m:num>
                                <m:den>
                                  <m:sSub>
                                    <m:sSubPr>
                                      <m:ctrlPr>
                                        <a:rPr lang="da-DK" sz="1600" i="1">
                                          <a:latin typeface="Cambria Math" panose="02040503050406030204" pitchFamily="18" charset="0"/>
                                        </a:rPr>
                                      </m:ctrlPr>
                                    </m:sSubPr>
                                    <m:e>
                                      <m:r>
                                        <a:rPr lang="da-DK" sz="1600" i="1">
                                          <a:latin typeface="Cambria Math" panose="02040503050406030204" pitchFamily="18" charset="0"/>
                                        </a:rPr>
                                        <m:t>𝑅</m:t>
                                      </m:r>
                                    </m:e>
                                    <m:sub>
                                      <m:r>
                                        <m:rPr>
                                          <m:sty m:val="p"/>
                                        </m:rPr>
                                        <a:rPr lang="da-DK" sz="1600">
                                          <a:latin typeface="Cambria Math" panose="02040503050406030204" pitchFamily="18" charset="0"/>
                                        </a:rPr>
                                        <m:t>max</m:t>
                                      </m:r>
                                    </m:sub>
                                  </m:sSub>
                                </m:den>
                              </m:f>
                            </m:e>
                          </m:d>
                        </m:den>
                      </m:f>
                    </m:oMath>
                  </m:oMathPara>
                </a14:m>
                <a:endParaRPr lang="da-DK" sz="1600" b="0" i="1" dirty="0">
                  <a:solidFill>
                    <a:schemeClr val="tx1"/>
                  </a:solidFill>
                  <a:latin typeface="Cambria Math" panose="02040503050406030204" pitchFamily="18" charset="0"/>
                </a:endParaRPr>
              </a:p>
              <a:p>
                <a14:m>
                  <m:oMath xmlns:m="http://schemas.openxmlformats.org/officeDocument/2006/math">
                    <m:r>
                      <a:rPr lang="da-DK" sz="1600" b="0" i="1" smtClean="0">
                        <a:solidFill>
                          <a:schemeClr val="tx1"/>
                        </a:solidFill>
                        <a:latin typeface="Cambria Math" panose="02040503050406030204" pitchFamily="18" charset="0"/>
                      </a:rPr>
                      <m:t>𝐵</m:t>
                    </m:r>
                    <m:r>
                      <a:rPr lang="da-DK" sz="1600" b="0" i="1" smtClean="0">
                        <a:solidFill>
                          <a:schemeClr val="tx1"/>
                        </a:solidFill>
                        <a:latin typeface="Cambria Math" panose="02040503050406030204" pitchFamily="18" charset="0"/>
                      </a:rPr>
                      <m:t>=</m:t>
                    </m:r>
                    <m:box>
                      <m:boxPr>
                        <m:ctrlPr>
                          <a:rPr lang="da-DK" sz="1600" b="0" i="1" smtClean="0">
                            <a:solidFill>
                              <a:schemeClr val="tx1"/>
                            </a:solidFill>
                            <a:latin typeface="Cambria Math" panose="02040503050406030204" pitchFamily="18" charset="0"/>
                          </a:rPr>
                        </m:ctrlPr>
                      </m:boxPr>
                      <m:e>
                        <m:argPr>
                          <m:argSz m:val="-1"/>
                        </m:argPr>
                        <m:f>
                          <m:fPr>
                            <m:ctrlPr>
                              <a:rPr lang="da-DK" sz="1600" b="0" i="1" smtClean="0">
                                <a:solidFill>
                                  <a:schemeClr val="tx1"/>
                                </a:solidFill>
                                <a:latin typeface="Cambria Math" panose="02040503050406030204" pitchFamily="18" charset="0"/>
                              </a:rPr>
                            </m:ctrlPr>
                          </m:fPr>
                          <m:num>
                            <m:r>
                              <a:rPr lang="da-DK" sz="1600" b="0" i="1" smtClean="0">
                                <a:solidFill>
                                  <a:schemeClr val="tx1"/>
                                </a:solidFill>
                                <a:latin typeface="Cambria Math" panose="02040503050406030204" pitchFamily="18" charset="0"/>
                              </a:rPr>
                              <m:t>1</m:t>
                            </m:r>
                          </m:num>
                          <m:den>
                            <m:r>
                              <a:rPr lang="da-DK" sz="1600" b="0" i="1" smtClean="0">
                                <a:solidFill>
                                  <a:schemeClr val="tx1"/>
                                </a:solidFill>
                                <a:latin typeface="Cambria Math" panose="02040503050406030204" pitchFamily="18" charset="0"/>
                              </a:rPr>
                              <m:t>2</m:t>
                            </m:r>
                          </m:den>
                        </m:f>
                      </m:e>
                    </m:box>
                    <m:sSup>
                      <m:sSupPr>
                        <m:ctrlPr>
                          <a:rPr lang="da-DK" sz="1600" b="0" i="1" smtClean="0">
                            <a:solidFill>
                              <a:schemeClr val="tx1"/>
                            </a:solidFill>
                            <a:latin typeface="Cambria Math" panose="02040503050406030204" pitchFamily="18" charset="0"/>
                          </a:rPr>
                        </m:ctrlPr>
                      </m:sSupPr>
                      <m:e>
                        <m:d>
                          <m:dPr>
                            <m:begChr m:val="["/>
                            <m:endChr m:val="]"/>
                            <m:ctrlPr>
                              <a:rPr lang="da-DK" sz="1600" b="0" i="1" smtClean="0">
                                <a:solidFill>
                                  <a:schemeClr val="tx1"/>
                                </a:solidFill>
                                <a:latin typeface="Cambria Math" panose="02040503050406030204" pitchFamily="18" charset="0"/>
                              </a:rPr>
                            </m:ctrlPr>
                          </m:dPr>
                          <m:e>
                            <m:f>
                              <m:fPr>
                                <m:type m:val="lin"/>
                                <m:ctrlPr>
                                  <a:rPr lang="da-DK" sz="1600" i="1" smtClean="0">
                                    <a:latin typeface="Cambria Math" panose="02040503050406030204" pitchFamily="18" charset="0"/>
                                  </a:rPr>
                                </m:ctrlPr>
                              </m:fPr>
                              <m:num>
                                <m:acc>
                                  <m:accPr>
                                    <m:chr m:val="̂"/>
                                    <m:ctrlPr>
                                      <a:rPr lang="da-DK" sz="1600" b="0" i="1" smtClean="0">
                                        <a:solidFill>
                                          <a:schemeClr val="tx1"/>
                                        </a:solidFill>
                                        <a:latin typeface="Cambria Math" panose="02040503050406030204" pitchFamily="18" charset="0"/>
                                      </a:rPr>
                                    </m:ctrlPr>
                                  </m:accPr>
                                  <m:e>
                                    <m:r>
                                      <a:rPr lang="da-DK" sz="1600" b="0" i="1" smtClean="0">
                                        <a:solidFill>
                                          <a:schemeClr val="tx1"/>
                                        </a:solidFill>
                                        <a:latin typeface="Cambria Math" panose="02040503050406030204" pitchFamily="18" charset="0"/>
                                      </a:rPr>
                                      <m:t>𝑅</m:t>
                                    </m:r>
                                  </m:e>
                                </m:acc>
                              </m:num>
                              <m:den>
                                <m:sSub>
                                  <m:sSubPr>
                                    <m:ctrlPr>
                                      <a:rPr lang="da-DK" sz="1600" i="1">
                                        <a:latin typeface="Cambria Math" panose="02040503050406030204" pitchFamily="18" charset="0"/>
                                      </a:rPr>
                                    </m:ctrlPr>
                                  </m:sSubPr>
                                  <m:e>
                                    <m:r>
                                      <a:rPr lang="da-DK" sz="1600" i="1">
                                        <a:latin typeface="Cambria Math" panose="02040503050406030204" pitchFamily="18" charset="0"/>
                                      </a:rPr>
                                      <m:t>𝑅</m:t>
                                    </m:r>
                                  </m:e>
                                  <m:sub>
                                    <m:r>
                                      <m:rPr>
                                        <m:sty m:val="p"/>
                                      </m:rPr>
                                      <a:rPr lang="da-DK" sz="1600">
                                        <a:latin typeface="Cambria Math" panose="02040503050406030204" pitchFamily="18" charset="0"/>
                                      </a:rPr>
                                      <m:t>max</m:t>
                                    </m:r>
                                  </m:sub>
                                </m:sSub>
                              </m:den>
                            </m:f>
                            <m:r>
                              <a:rPr lang="da-DK" sz="1600" b="0" i="1" smtClean="0">
                                <a:solidFill>
                                  <a:schemeClr val="tx1"/>
                                </a:solidFill>
                                <a:latin typeface="Cambria Math" panose="02040503050406030204" pitchFamily="18" charset="0"/>
                              </a:rPr>
                              <m:t>+1</m:t>
                            </m:r>
                          </m:e>
                        </m:d>
                      </m:e>
                      <m:sup>
                        <m:r>
                          <a:rPr lang="da-DK" sz="1600" b="0" i="1" smtClean="0">
                            <a:solidFill>
                              <a:schemeClr val="tx1"/>
                            </a:solidFill>
                            <a:latin typeface="Cambria Math" panose="02040503050406030204" pitchFamily="18" charset="0"/>
                          </a:rPr>
                          <m:t>2</m:t>
                        </m:r>
                      </m:sup>
                    </m:sSup>
                    <m:r>
                      <a:rPr lang="da-DK" sz="1600" b="0" i="1" smtClean="0">
                        <a:solidFill>
                          <a:schemeClr val="tx1"/>
                        </a:solidFill>
                        <a:latin typeface="Cambria Math" panose="02040503050406030204" pitchFamily="18" charset="0"/>
                      </a:rPr>
                      <m:t>−1</m:t>
                    </m:r>
                  </m:oMath>
                </a14:m>
                <a:r>
                  <a:rPr lang="en-US" sz="1600" dirty="0"/>
                  <a:t> </a:t>
                </a:r>
              </a:p>
            </p:txBody>
          </p:sp>
        </mc:Choice>
        <mc:Fallback xmlns="">
          <p:sp>
            <p:nvSpPr>
              <p:cNvPr id="24" name="TextBox 23">
                <a:extLst>
                  <a:ext uri="{FF2B5EF4-FFF2-40B4-BE49-F238E27FC236}">
                    <a16:creationId xmlns:a16="http://schemas.microsoft.com/office/drawing/2014/main" id="{F1C24903-F41A-BF41-2C02-F9A46FE07302}"/>
                  </a:ext>
                </a:extLst>
              </p:cNvPr>
              <p:cNvSpPr txBox="1">
                <a:spLocks noRot="1" noChangeAspect="1" noMove="1" noResize="1" noEditPoints="1" noAdjustHandles="1" noChangeArrowheads="1" noChangeShapeType="1" noTextEdit="1"/>
              </p:cNvSpPr>
              <p:nvPr/>
            </p:nvSpPr>
            <p:spPr>
              <a:xfrm>
                <a:off x="747267" y="5897141"/>
                <a:ext cx="7045749" cy="706668"/>
              </a:xfrm>
              <a:prstGeom prst="rect">
                <a:avLst/>
              </a:prstGeom>
              <a:blipFill>
                <a:blip r:embed="rId9"/>
                <a:stretch>
                  <a:fillRect t="-66379" b="-75862"/>
                </a:stretch>
              </a:blipFill>
            </p:spPr>
            <p:txBody>
              <a:bodyPr/>
              <a:lstStyle/>
              <a:p>
                <a:r>
                  <a:rPr lang="en-US">
                    <a:noFill/>
                  </a:rPr>
                  <a:t> </a:t>
                </a:r>
              </a:p>
            </p:txBody>
          </p:sp>
        </mc:Fallback>
      </mc:AlternateContent>
      <p:pic>
        <p:nvPicPr>
          <p:cNvPr id="44" name="Picture 43">
            <a:extLst>
              <a:ext uri="{FF2B5EF4-FFF2-40B4-BE49-F238E27FC236}">
                <a16:creationId xmlns:a16="http://schemas.microsoft.com/office/drawing/2014/main" id="{0A70D795-4AE8-2ACC-8F9A-A7CB76A9C2E4}"/>
              </a:ext>
            </a:extLst>
          </p:cNvPr>
          <p:cNvPicPr>
            <a:picLocks noChangeAspect="1"/>
          </p:cNvPicPr>
          <p:nvPr/>
        </p:nvPicPr>
        <p:blipFill>
          <a:blip r:embed="rId10"/>
          <a:stretch>
            <a:fillRect/>
          </a:stretch>
        </p:blipFill>
        <p:spPr>
          <a:xfrm>
            <a:off x="7249021" y="297585"/>
            <a:ext cx="4362678" cy="4963758"/>
          </a:xfrm>
          <a:prstGeom prst="rect">
            <a:avLst/>
          </a:prstGeom>
        </p:spPr>
      </p:pic>
    </p:spTree>
    <p:extLst>
      <p:ext uri="{BB962C8B-B14F-4D97-AF65-F5344CB8AC3E}">
        <p14:creationId xmlns:p14="http://schemas.microsoft.com/office/powerpoint/2010/main" val="953185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667" dirty="0"/>
              <a:t>References (inspired by)</a:t>
            </a:r>
            <a:endParaRPr lang="en-US" sz="3000" dirty="0"/>
          </a:p>
        </p:txBody>
      </p:sp>
      <p:sp>
        <p:nvSpPr>
          <p:cNvPr id="8" name="Content Placeholder 1"/>
          <p:cNvSpPr txBox="1">
            <a:spLocks/>
          </p:cNvSpPr>
          <p:nvPr/>
        </p:nvSpPr>
        <p:spPr>
          <a:xfrm>
            <a:off x="609600" y="2006600"/>
            <a:ext cx="10972800" cy="4165600"/>
          </a:xfrm>
          <a:prstGeom prst="rect">
            <a:avLst/>
          </a:prstGeom>
        </p:spPr>
        <p:txBody>
          <a:bodyPr vert="horz" lIns="91440" tIns="45720" rIns="91440" bIns="45720" rtlCol="0">
            <a:noAutofit/>
          </a:bodyPr>
          <a:lstStyle>
            <a:lvl1pPr marL="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1pPr>
            <a:lvl2pPr marL="609585" indent="0" algn="ctr" defTabSz="1219170" rtl="0" eaLnBrk="1" latinLnBrk="0" hangingPunct="1">
              <a:spcBef>
                <a:spcPct val="20000"/>
              </a:spcBef>
              <a:buFont typeface="Arial" pitchFamily="34" charset="0"/>
              <a:buNone/>
              <a:defRPr sz="3733" kern="1200">
                <a:solidFill>
                  <a:schemeClr val="tx1">
                    <a:tint val="75000"/>
                  </a:schemeClr>
                </a:solidFill>
                <a:latin typeface="Calibri Light" panose="020F0302020204030204" pitchFamily="34" charset="0"/>
                <a:ea typeface="+mn-ea"/>
                <a:cs typeface="+mn-cs"/>
              </a:defRPr>
            </a:lvl2pPr>
            <a:lvl3pPr marL="1219170" indent="0" algn="ctr" defTabSz="1219170" rtl="0" eaLnBrk="1" latinLnBrk="0" hangingPunct="1">
              <a:spcBef>
                <a:spcPct val="20000"/>
              </a:spcBef>
              <a:buFont typeface="Arial" pitchFamily="34" charset="0"/>
              <a:buNone/>
              <a:defRPr sz="3200" kern="1200">
                <a:solidFill>
                  <a:schemeClr val="tx1">
                    <a:tint val="75000"/>
                  </a:schemeClr>
                </a:solidFill>
                <a:latin typeface="Calibri Light" panose="020F0302020204030204" pitchFamily="34" charset="0"/>
                <a:ea typeface="+mn-ea"/>
                <a:cs typeface="+mn-cs"/>
              </a:defRPr>
            </a:lvl3pPr>
            <a:lvl4pPr marL="1828754"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4pPr>
            <a:lvl5pPr marL="2438339" indent="0" algn="ctr" defTabSz="1219170" rtl="0" eaLnBrk="1" latinLnBrk="0" hangingPunct="1">
              <a:spcBef>
                <a:spcPct val="20000"/>
              </a:spcBef>
              <a:buFont typeface="Arial" pitchFamily="34" charset="0"/>
              <a:buNone/>
              <a:defRPr sz="2667" kern="1200">
                <a:solidFill>
                  <a:schemeClr val="tx1">
                    <a:tint val="75000"/>
                  </a:schemeClr>
                </a:solidFill>
                <a:latin typeface="Calibri Light" panose="020F0302020204030204" pitchFamily="34" charset="0"/>
                <a:ea typeface="+mn-ea"/>
                <a:cs typeface="+mn-cs"/>
              </a:defRPr>
            </a:lvl5pPr>
            <a:lvl6pPr marL="3047924"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6pPr>
            <a:lvl7pPr marL="3657509"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7pPr>
            <a:lvl8pPr marL="4267093"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8pPr>
            <a:lvl9pPr marL="4876678" indent="0" algn="ctr" defTabSz="1219170" rtl="0" eaLnBrk="1" latinLnBrk="0" hangingPunct="1">
              <a:spcBef>
                <a:spcPct val="20000"/>
              </a:spcBef>
              <a:buFont typeface="Arial" pitchFamily="34" charset="0"/>
              <a:buNone/>
              <a:defRPr sz="2667" kern="1200">
                <a:solidFill>
                  <a:schemeClr val="tx1">
                    <a:tint val="75000"/>
                  </a:schemeClr>
                </a:solidFill>
                <a:latin typeface="+mn-lt"/>
                <a:ea typeface="+mn-ea"/>
                <a:cs typeface="+mn-cs"/>
              </a:defRPr>
            </a:lvl9pPr>
          </a:lstStyle>
          <a:p>
            <a:pPr algn="l"/>
            <a:endParaRPr lang="en-US" sz="2000" dirty="0">
              <a:solidFill>
                <a:schemeClr val="tx1"/>
              </a:solidFill>
            </a:endParaRPr>
          </a:p>
        </p:txBody>
      </p:sp>
      <p:sp>
        <p:nvSpPr>
          <p:cNvPr id="11" name="Content Placeholder 10">
            <a:extLst>
              <a:ext uri="{FF2B5EF4-FFF2-40B4-BE49-F238E27FC236}">
                <a16:creationId xmlns:a16="http://schemas.microsoft.com/office/drawing/2014/main" id="{4BBBA871-3020-39E8-3A60-23DE7919D486}"/>
              </a:ext>
            </a:extLst>
          </p:cNvPr>
          <p:cNvSpPr>
            <a:spLocks noGrp="1"/>
          </p:cNvSpPr>
          <p:nvPr>
            <p:ph idx="1"/>
          </p:nvPr>
        </p:nvSpPr>
        <p:spPr/>
        <p:txBody>
          <a:bodyPr/>
          <a:lstStyle/>
          <a:p>
            <a:pPr marL="0" indent="0">
              <a:buNone/>
            </a:pPr>
            <a:r>
              <a:rPr lang="en-US" dirty="0" err="1"/>
              <a:t>Suguang</a:t>
            </a:r>
            <a:r>
              <a:rPr lang="en-US" dirty="0"/>
              <a:t> Dou, </a:t>
            </a:r>
            <a:r>
              <a:rPr lang="en-US" i="1" dirty="0"/>
              <a:t>A projection approach for topology optimization of porous structures through implicit local volume control</a:t>
            </a:r>
            <a:r>
              <a:rPr lang="en-US" dirty="0"/>
              <a:t>, SMO 2020 62, 835-850</a:t>
            </a:r>
            <a:endParaRPr lang="en-US" i="1" dirty="0"/>
          </a:p>
        </p:txBody>
      </p:sp>
    </p:spTree>
    <p:extLst>
      <p:ext uri="{BB962C8B-B14F-4D97-AF65-F5344CB8AC3E}">
        <p14:creationId xmlns:p14="http://schemas.microsoft.com/office/powerpoint/2010/main" val="4121075713"/>
      </p:ext>
    </p:extLst>
  </p:cSld>
  <p:clrMapOvr>
    <a:masterClrMapping/>
  </p:clrMapOvr>
</p:sld>
</file>

<file path=ppt/theme/theme1.xml><?xml version="1.0" encoding="utf-8"?>
<a:theme xmlns:a="http://schemas.openxmlformats.org/drawingml/2006/main" name="COMSOL_Apr25">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_Apr25" id="{9EE01D0D-25D1-CD47-AE3E-F5E510E9EB4F}" vid="{169F4AEA-1033-2C4D-9DD1-E87413C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17729</TotalTime>
  <Words>434</Words>
  <Application>Microsoft Office PowerPoint</Application>
  <PresentationFormat>Widescreen</PresentationFormat>
  <Paragraphs>57</Paragraphs>
  <Slides>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Lato</vt:lpstr>
      <vt:lpstr>Lato Light</vt:lpstr>
      <vt:lpstr>Arial</vt:lpstr>
      <vt:lpstr>Lato Black</vt:lpstr>
      <vt:lpstr>Wingdings</vt:lpstr>
      <vt:lpstr>Cambria Math</vt:lpstr>
      <vt:lpstr>COMSOL_Apr25</vt:lpstr>
      <vt:lpstr>Topology Optimization of an MBB Beam with a Maximum Length Scale</vt:lpstr>
      <vt:lpstr>Results: MMB Beam</vt:lpstr>
      <vt:lpstr>Results: Hook (milling constraint)</vt:lpstr>
      <vt:lpstr>Results: Drone (milling constraints)</vt:lpstr>
      <vt:lpstr>Results: Wheel (milling constraints)</vt:lpstr>
      <vt:lpstr> </vt:lpstr>
      <vt:lpstr>Theory</vt:lpstr>
      <vt:lpstr>References (inspired by)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Kristian Ejlebjærg Jensen</dc:creator>
  <cp:lastModifiedBy>Kristian Ejlebjærg Jensen</cp:lastModifiedBy>
  <cp:revision>306</cp:revision>
  <dcterms:created xsi:type="dcterms:W3CDTF">2022-04-21T12:06:36Z</dcterms:created>
  <dcterms:modified xsi:type="dcterms:W3CDTF">2024-11-22T09:07:13Z</dcterms:modified>
</cp:coreProperties>
</file>