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41" r:id="rId1"/>
    <p:sldMasterId id="2147483896" r:id="rId2"/>
  </p:sldMasterIdLst>
  <p:notesMasterIdLst>
    <p:notesMasterId r:id="rId15"/>
  </p:notesMasterIdLst>
  <p:handoutMasterIdLst>
    <p:handoutMasterId r:id="rId16"/>
  </p:handoutMasterIdLst>
  <p:sldIdLst>
    <p:sldId id="260" r:id="rId3"/>
    <p:sldId id="281" r:id="rId4"/>
    <p:sldId id="282" r:id="rId5"/>
    <p:sldId id="300" r:id="rId6"/>
    <p:sldId id="301" r:id="rId7"/>
    <p:sldId id="299" r:id="rId8"/>
    <p:sldId id="290" r:id="rId9"/>
    <p:sldId id="279" r:id="rId10"/>
    <p:sldId id="298" r:id="rId11"/>
    <p:sldId id="297" r:id="rId12"/>
    <p:sldId id="277" r:id="rId13"/>
    <p:sldId id="267" r:id="rId14"/>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4" autoAdjust="0"/>
    <p:restoredTop sz="93744" autoAdjust="0"/>
  </p:normalViewPr>
  <p:slideViewPr>
    <p:cSldViewPr snapToGrid="0">
      <p:cViewPr varScale="1">
        <p:scale>
          <a:sx n="115" d="100"/>
          <a:sy n="115" d="100"/>
        </p:scale>
        <p:origin x="201" y="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04"/>
    </p:cViewPr>
  </p:sorterViewPr>
  <p:notesViewPr>
    <p:cSldViewPr snapToGrid="0">
      <p:cViewPr varScale="1">
        <p:scale>
          <a:sx n="98" d="100"/>
          <a:sy n="98" d="100"/>
        </p:scale>
        <p:origin x="-3516" y="-96"/>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87" tIns="46244" rIns="92487" bIns="46244" rtlCol="0"/>
          <a:lstStyle>
            <a:lvl1pPr algn="r">
              <a:defRPr sz="1200"/>
            </a:lvl1pPr>
          </a:lstStyle>
          <a:p>
            <a:fld id="{272D76BB-07B2-4C7D-9C88-A38292518243}" type="datetimeFigureOut">
              <a:rPr lang="en-US" smtClean="0"/>
              <a:t>9/10/2024</a:t>
            </a:fld>
            <a:endParaRPr lang="en-US" dirty="0"/>
          </a:p>
        </p:txBody>
      </p:sp>
      <p:sp>
        <p:nvSpPr>
          <p:cNvPr id="4" name="Footer Placeholder 3"/>
          <p:cNvSpPr>
            <a:spLocks noGrp="1"/>
          </p:cNvSpPr>
          <p:nvPr>
            <p:ph type="ftr" sz="quarter" idx="2"/>
          </p:nvPr>
        </p:nvSpPr>
        <p:spPr>
          <a:xfrm>
            <a:off x="0" y="8772669"/>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1804"/>
          </a:xfrm>
          <a:prstGeom prst="rect">
            <a:avLst/>
          </a:prstGeom>
        </p:spPr>
        <p:txBody>
          <a:bodyPr vert="horz" lIns="92487" tIns="46244" rIns="92487" bIns="46244" rtlCol="0" anchor="b"/>
          <a:lstStyle>
            <a:lvl1pPr algn="r">
              <a:defRPr sz="1200"/>
            </a:lvl1pPr>
          </a:lstStyle>
          <a:p>
            <a:fld id="{CD62EB29-EBAC-4367-B455-31BF7CEC98F6}" type="slidenum">
              <a:rPr lang="en-US" smtClean="0"/>
              <a:t>‹#›</a:t>
            </a:fld>
            <a:endParaRPr lang="en-US" dirty="0"/>
          </a:p>
        </p:txBody>
      </p:sp>
    </p:spTree>
    <p:extLst>
      <p:ext uri="{BB962C8B-B14F-4D97-AF65-F5344CB8AC3E}">
        <p14:creationId xmlns:p14="http://schemas.microsoft.com/office/powerpoint/2010/main" val="2076004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it-IT"/>
          </a:p>
        </p:txBody>
      </p:sp>
      <p:sp>
        <p:nvSpPr>
          <p:cNvPr id="3" name="Segnaposto data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7937EA1B-4A51-4AE4-824C-ED17190AC9DB}" type="datetimeFigureOut">
              <a:rPr lang="it-IT" smtClean="0"/>
              <a:t>10/09/2024</a:t>
            </a:fld>
            <a:endParaRPr lang="it-IT"/>
          </a:p>
        </p:txBody>
      </p:sp>
      <p:sp>
        <p:nvSpPr>
          <p:cNvPr id="4" name="Segnaposto immagine diapositiva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it-IT"/>
          </a:p>
        </p:txBody>
      </p:sp>
      <p:sp>
        <p:nvSpPr>
          <p:cNvPr id="5" name="Segnaposto note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it-IT"/>
          </a:p>
        </p:txBody>
      </p:sp>
      <p:sp>
        <p:nvSpPr>
          <p:cNvPr id="7" name="Segnaposto numero diapositiva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1BFBA7CB-1058-4335-B046-C5779CEBEFFA}" type="slidenum">
              <a:rPr lang="it-IT" smtClean="0"/>
              <a:t>‹#›</a:t>
            </a:fld>
            <a:endParaRPr lang="it-IT"/>
          </a:p>
        </p:txBody>
      </p:sp>
    </p:spTree>
    <p:extLst>
      <p:ext uri="{BB962C8B-B14F-4D97-AF65-F5344CB8AC3E}">
        <p14:creationId xmlns:p14="http://schemas.microsoft.com/office/powerpoint/2010/main" val="4280344517"/>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20084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26345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9518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47109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4542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88930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22304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56893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128403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68A03CAC-CB73-385E-E12E-226C7949D50D}"/>
              </a:ext>
            </a:extLst>
          </p:cNvPr>
          <p:cNvPicPr>
            <a:picLocks noChangeAspect="1"/>
          </p:cNvPicPr>
          <p:nvPr userDrawn="1"/>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462EEFBA-2394-AA5E-4BA4-20691B48C0F9}"/>
              </a:ext>
            </a:extLst>
          </p:cNvPr>
          <p:cNvPicPr>
            <a:picLocks noChangeAspect="1"/>
          </p:cNvPicPr>
          <p:nvPr userDrawn="1"/>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584827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5633832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657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43601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380567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29084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84720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03383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52970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7567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1895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037368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76975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53607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1586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78804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93602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9784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66787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864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70614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78689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2249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8968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8053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158029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09600" y="1701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a:t>Content slide for product </a:t>
            </a:r>
            <a:endParaRPr lang="en-US" sz="32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1693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528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940181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8551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101196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331894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3586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29042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227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3441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74904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8871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2618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6411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87891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3450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277528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51044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1794867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86682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43452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63942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68077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43437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80870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437804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755342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29143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32948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8565024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37623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0291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323821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26066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136355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257233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1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749077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283881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5108190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2490255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60041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5431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6726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69841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97823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2886164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844809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44467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794890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44700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0693220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53217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6821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0181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076153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165496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186790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19408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227765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66706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7115625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0085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82809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48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65940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35655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473558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956502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92694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5143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189327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81521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61625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028609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4794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theme" Target="../theme/theme2.xml"/><Relationship Id="rId5" Type="http://schemas.openxmlformats.org/officeDocument/2006/relationships/slideLayout" Target="../slideLayouts/slideLayout59.xml"/><Relationship Id="rId61" Type="http://schemas.openxmlformats.org/officeDocument/2006/relationships/image" Target="../media/image3.png"/><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image" Target="../media/image1.emf"/><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image" Target="../media/image2.emf"/><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80694242"/>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 id="2147483866" r:id="rId25"/>
    <p:sldLayoutId id="2147483867" r:id="rId26"/>
    <p:sldLayoutId id="2147483868" r:id="rId27"/>
    <p:sldLayoutId id="2147483869" r:id="rId28"/>
    <p:sldLayoutId id="2147483870" r:id="rId29"/>
    <p:sldLayoutId id="2147483871" r:id="rId30"/>
    <p:sldLayoutId id="2147483872" r:id="rId31"/>
    <p:sldLayoutId id="2147483873" r:id="rId32"/>
    <p:sldLayoutId id="2147483874" r:id="rId33"/>
    <p:sldLayoutId id="2147483875" r:id="rId34"/>
    <p:sldLayoutId id="2147483876" r:id="rId35"/>
    <p:sldLayoutId id="2147483877" r:id="rId36"/>
    <p:sldLayoutId id="2147483878" r:id="rId37"/>
    <p:sldLayoutId id="2147483879" r:id="rId38"/>
    <p:sldLayoutId id="2147483880" r:id="rId39"/>
    <p:sldLayoutId id="2147483881" r:id="rId40"/>
    <p:sldLayoutId id="2147483882" r:id="rId41"/>
    <p:sldLayoutId id="2147483883" r:id="rId42"/>
    <p:sldLayoutId id="2147483884" r:id="rId43"/>
    <p:sldLayoutId id="2147483885" r:id="rId44"/>
    <p:sldLayoutId id="2147483886" r:id="rId45"/>
    <p:sldLayoutId id="2147483887" r:id="rId46"/>
    <p:sldLayoutId id="2147483888" r:id="rId47"/>
    <p:sldLayoutId id="2147483889" r:id="rId48"/>
    <p:sldLayoutId id="2147483890" r:id="rId49"/>
    <p:sldLayoutId id="2147483891" r:id="rId50"/>
    <p:sldLayoutId id="2147483892" r:id="rId51"/>
    <p:sldLayoutId id="2147483893" r:id="rId52"/>
    <p:sldLayoutId id="2147483894" r:id="rId53"/>
    <p:sldLayoutId id="2147483895"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3331097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15" r:id="rId19"/>
    <p:sldLayoutId id="2147483916" r:id="rId20"/>
    <p:sldLayoutId id="2147483917" r:id="rId21"/>
    <p:sldLayoutId id="2147483918" r:id="rId22"/>
    <p:sldLayoutId id="2147483919" r:id="rId23"/>
    <p:sldLayoutId id="2147483920" r:id="rId24"/>
    <p:sldLayoutId id="2147483921" r:id="rId25"/>
    <p:sldLayoutId id="2147483922" r:id="rId26"/>
    <p:sldLayoutId id="2147483923" r:id="rId27"/>
    <p:sldLayoutId id="2147483924" r:id="rId28"/>
    <p:sldLayoutId id="2147483925" r:id="rId29"/>
    <p:sldLayoutId id="2147483926" r:id="rId30"/>
    <p:sldLayoutId id="2147483927" r:id="rId31"/>
    <p:sldLayoutId id="2147483928" r:id="rId32"/>
    <p:sldLayoutId id="2147483929" r:id="rId33"/>
    <p:sldLayoutId id="2147483930" r:id="rId34"/>
    <p:sldLayoutId id="2147483931" r:id="rId35"/>
    <p:sldLayoutId id="2147483932" r:id="rId36"/>
    <p:sldLayoutId id="2147483933" r:id="rId37"/>
    <p:sldLayoutId id="2147483934" r:id="rId38"/>
    <p:sldLayoutId id="2147483935" r:id="rId39"/>
    <p:sldLayoutId id="2147483936" r:id="rId40"/>
    <p:sldLayoutId id="2147483937" r:id="rId41"/>
    <p:sldLayoutId id="2147483938" r:id="rId42"/>
    <p:sldLayoutId id="2147483939" r:id="rId43"/>
    <p:sldLayoutId id="2147483940" r:id="rId44"/>
    <p:sldLayoutId id="2147483941" r:id="rId45"/>
    <p:sldLayoutId id="2147483942" r:id="rId46"/>
    <p:sldLayoutId id="2147483943" r:id="rId47"/>
    <p:sldLayoutId id="2147483944" r:id="rId48"/>
    <p:sldLayoutId id="2147483945" r:id="rId49"/>
    <p:sldLayoutId id="2147483946" r:id="rId50"/>
    <p:sldLayoutId id="2147483947" r:id="rId51"/>
    <p:sldLayoutId id="2147483948" r:id="rId52"/>
    <p:sldLayoutId id="2147483949" r:id="rId53"/>
    <p:sldLayoutId id="2147483950" r:id="rId54"/>
    <p:sldLayoutId id="2147483951" r:id="rId55"/>
    <p:sldLayoutId id="2147483952" r:id="rId56"/>
    <p:sldLayoutId id="2147483953"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9.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6.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3.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5.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832F-FEEA-41D0-A941-D5E4BAC83BB7}"/>
              </a:ext>
            </a:extLst>
          </p:cNvPr>
          <p:cNvSpPr>
            <a:spLocks noGrp="1"/>
          </p:cNvSpPr>
          <p:nvPr>
            <p:ph type="title"/>
          </p:nvPr>
        </p:nvSpPr>
        <p:spPr/>
        <p:txBody>
          <a:bodyPr/>
          <a:lstStyle/>
          <a:p>
            <a:r>
              <a:rPr lang="en-US" dirty="0"/>
              <a:t>Copper Current-Collector Dissolution</a:t>
            </a:r>
            <a:endParaRPr lang="en-SE" dirty="0"/>
          </a:p>
        </p:txBody>
      </p:sp>
      <p:sp>
        <p:nvSpPr>
          <p:cNvPr id="3" name="Text Placeholder 2">
            <a:extLst>
              <a:ext uri="{FF2B5EF4-FFF2-40B4-BE49-F238E27FC236}">
                <a16:creationId xmlns:a16="http://schemas.microsoft.com/office/drawing/2014/main" id="{20DA576E-FD6D-4B87-81B0-FD77675BA46B}"/>
              </a:ext>
            </a:extLst>
          </p:cNvPr>
          <p:cNvSpPr>
            <a:spLocks noGrp="1"/>
          </p:cNvSpPr>
          <p:nvPr>
            <p:ph type="body" idx="1"/>
          </p:nvPr>
        </p:nvSpPr>
        <p:spPr/>
        <p:txBody>
          <a:bodyPr/>
          <a:lstStyle/>
          <a:p>
            <a:endParaRPr lang="en-SE"/>
          </a:p>
        </p:txBody>
      </p:sp>
      <p:sp>
        <p:nvSpPr>
          <p:cNvPr id="4" name="Text Placeholder 3">
            <a:extLst>
              <a:ext uri="{FF2B5EF4-FFF2-40B4-BE49-F238E27FC236}">
                <a16:creationId xmlns:a16="http://schemas.microsoft.com/office/drawing/2014/main" id="{656F39F0-E4C6-4EC0-B228-1001AE5920E4}"/>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90B79695-804A-436E-B1A4-28EECF9B6DC3}"/>
              </a:ext>
            </a:extLst>
          </p:cNvPr>
          <p:cNvSpPr>
            <a:spLocks noGrp="1"/>
          </p:cNvSpPr>
          <p:nvPr>
            <p:ph type="body" idx="11"/>
          </p:nvPr>
        </p:nvSpPr>
        <p:spPr/>
        <p:txBody>
          <a:bodyPr/>
          <a:lstStyle/>
          <a:p>
            <a:endParaRPr lang="en-SE"/>
          </a:p>
        </p:txBody>
      </p:sp>
      <p:sp>
        <p:nvSpPr>
          <p:cNvPr id="6" name="Text Placeholder 5">
            <a:extLst>
              <a:ext uri="{FF2B5EF4-FFF2-40B4-BE49-F238E27FC236}">
                <a16:creationId xmlns:a16="http://schemas.microsoft.com/office/drawing/2014/main" id="{D7E135C3-AFDB-4078-9CB3-18E388775D6B}"/>
              </a:ext>
            </a:extLst>
          </p:cNvPr>
          <p:cNvSpPr>
            <a:spLocks noGrp="1"/>
          </p:cNvSpPr>
          <p:nvPr>
            <p:ph type="body" idx="12"/>
          </p:nvPr>
        </p:nvSpPr>
        <p:spPr/>
        <p:txBody>
          <a:bodyPr/>
          <a:lstStyle/>
          <a:p>
            <a:endParaRPr lang="en-SE"/>
          </a:p>
        </p:txBody>
      </p:sp>
    </p:spTree>
    <p:extLst>
      <p:ext uri="{BB962C8B-B14F-4D97-AF65-F5344CB8AC3E}">
        <p14:creationId xmlns:p14="http://schemas.microsoft.com/office/powerpoint/2010/main" val="3976994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DF66BC-EC48-4D2D-9DCC-880DFFDD3380}"/>
              </a:ext>
            </a:extLst>
          </p:cNvPr>
          <p:cNvSpPr>
            <a:spLocks noGrp="1"/>
          </p:cNvSpPr>
          <p:nvPr>
            <p:ph sz="half" idx="10"/>
          </p:nvPr>
        </p:nvSpPr>
        <p:spPr/>
        <p:txBody>
          <a:bodyPr/>
          <a:lstStyle/>
          <a:p>
            <a:pPr marL="0" indent="0">
              <a:buNone/>
            </a:pPr>
            <a:r>
              <a:rPr lang="en-US" dirty="0"/>
              <a:t>Indicatory of local current collector damage (after 3604 s discharge)</a:t>
            </a:r>
            <a:endParaRPr lang="en-SE" dirty="0"/>
          </a:p>
        </p:txBody>
      </p:sp>
      <p:sp>
        <p:nvSpPr>
          <p:cNvPr id="4" name="Content Placeholder 3">
            <a:extLst>
              <a:ext uri="{FF2B5EF4-FFF2-40B4-BE49-F238E27FC236}">
                <a16:creationId xmlns:a16="http://schemas.microsoft.com/office/drawing/2014/main" id="{0F7D3B86-0386-4042-9CDB-6272BFB2C836}"/>
              </a:ext>
            </a:extLst>
          </p:cNvPr>
          <p:cNvSpPr>
            <a:spLocks noGrp="1"/>
          </p:cNvSpPr>
          <p:nvPr>
            <p:ph sz="quarter" idx="19"/>
          </p:nvPr>
        </p:nvSpPr>
        <p:spPr/>
        <p:txBody>
          <a:bodyPr/>
          <a:lstStyle/>
          <a:p>
            <a:r>
              <a:rPr lang="en-US" dirty="0"/>
              <a:t>Cuprous-Ion Concentration</a:t>
            </a:r>
            <a:endParaRPr lang="en-SE" dirty="0"/>
          </a:p>
        </p:txBody>
      </p:sp>
      <p:sp>
        <p:nvSpPr>
          <p:cNvPr id="5" name="Content Placeholder 4">
            <a:extLst>
              <a:ext uri="{FF2B5EF4-FFF2-40B4-BE49-F238E27FC236}">
                <a16:creationId xmlns:a16="http://schemas.microsoft.com/office/drawing/2014/main" id="{5291CC96-F399-4882-81F2-F5538244DEA9}"/>
              </a:ext>
            </a:extLst>
          </p:cNvPr>
          <p:cNvSpPr>
            <a:spLocks noGrp="1"/>
          </p:cNvSpPr>
          <p:nvPr>
            <p:ph sz="half" idx="30"/>
          </p:nvPr>
        </p:nvSpPr>
        <p:spPr/>
        <p:txBody>
          <a:bodyPr/>
          <a:lstStyle/>
          <a:p>
            <a:pPr marL="0" indent="0">
              <a:buNone/>
            </a:pPr>
            <a:r>
              <a:rPr lang="en-US" dirty="0"/>
              <a:t>Deposition evenness indicates dendrite formation probability (at cell voltage -0.05 V)</a:t>
            </a:r>
            <a:endParaRPr lang="en-SE" dirty="0"/>
          </a:p>
        </p:txBody>
      </p:sp>
      <p:sp>
        <p:nvSpPr>
          <p:cNvPr id="7" name="Content Placeholder 6">
            <a:extLst>
              <a:ext uri="{FF2B5EF4-FFF2-40B4-BE49-F238E27FC236}">
                <a16:creationId xmlns:a16="http://schemas.microsoft.com/office/drawing/2014/main" id="{998D4494-CE5E-4C3C-942D-6545FB3C0056}"/>
              </a:ext>
            </a:extLst>
          </p:cNvPr>
          <p:cNvSpPr>
            <a:spLocks noGrp="1"/>
          </p:cNvSpPr>
          <p:nvPr>
            <p:ph sz="quarter" idx="32"/>
          </p:nvPr>
        </p:nvSpPr>
        <p:spPr/>
        <p:txBody>
          <a:bodyPr/>
          <a:lstStyle/>
          <a:p>
            <a:r>
              <a:rPr lang="en-US" dirty="0"/>
              <a:t>Deposited Copper Concentration</a:t>
            </a:r>
            <a:endParaRPr lang="en-SE" dirty="0"/>
          </a:p>
        </p:txBody>
      </p:sp>
      <p:sp>
        <p:nvSpPr>
          <p:cNvPr id="8" name="Title 7">
            <a:extLst>
              <a:ext uri="{FF2B5EF4-FFF2-40B4-BE49-F238E27FC236}">
                <a16:creationId xmlns:a16="http://schemas.microsoft.com/office/drawing/2014/main" id="{50F87989-0931-44BE-A852-F1187C553494}"/>
              </a:ext>
            </a:extLst>
          </p:cNvPr>
          <p:cNvSpPr>
            <a:spLocks noGrp="1"/>
          </p:cNvSpPr>
          <p:nvPr>
            <p:ph type="title"/>
          </p:nvPr>
        </p:nvSpPr>
        <p:spPr/>
        <p:txBody>
          <a:bodyPr/>
          <a:lstStyle/>
          <a:p>
            <a:r>
              <a:rPr lang="en-US" dirty="0"/>
              <a:t>Concentrations</a:t>
            </a:r>
            <a:endParaRPr lang="en-SE" dirty="0"/>
          </a:p>
        </p:txBody>
      </p:sp>
      <p:pic>
        <p:nvPicPr>
          <p:cNvPr id="11" name="Content Placeholder 10">
            <a:extLst>
              <a:ext uri="{FF2B5EF4-FFF2-40B4-BE49-F238E27FC236}">
                <a16:creationId xmlns:a16="http://schemas.microsoft.com/office/drawing/2014/main" id="{7AD7850D-B4CA-4DD8-8BED-6F78C206E088}"/>
              </a:ext>
            </a:extLst>
          </p:cNvPr>
          <p:cNvPicPr>
            <a:picLocks noGrp="1" noChangeAspect="1"/>
          </p:cNvPicPr>
          <p:nvPr>
            <p:ph sz="quarter" idx="29"/>
          </p:nvPr>
        </p:nvPicPr>
        <p:blipFill>
          <a:blip r:embed="rId2" cstate="print">
            <a:extLst>
              <a:ext uri="{28A0092B-C50C-407E-A947-70E740481C1C}">
                <a14:useLocalDpi xmlns:a14="http://schemas.microsoft.com/office/drawing/2010/main" val="0"/>
              </a:ext>
            </a:extLst>
          </a:blip>
          <a:stretch>
            <a:fillRect/>
          </a:stretch>
        </p:blipFill>
        <p:spPr>
          <a:xfrm>
            <a:off x="1595469" y="1909763"/>
            <a:ext cx="3392424" cy="2544762"/>
          </a:xfrm>
        </p:spPr>
      </p:pic>
      <p:pic>
        <p:nvPicPr>
          <p:cNvPr id="16" name="Content Placeholder 15">
            <a:extLst>
              <a:ext uri="{FF2B5EF4-FFF2-40B4-BE49-F238E27FC236}">
                <a16:creationId xmlns:a16="http://schemas.microsoft.com/office/drawing/2014/main" id="{4FDFC87F-558F-4826-9E3A-F32EEA46E170}"/>
              </a:ext>
            </a:extLst>
          </p:cNvPr>
          <p:cNvPicPr>
            <a:picLocks noGrp="1" noChangeAspect="1"/>
          </p:cNvPicPr>
          <p:nvPr>
            <p:ph sz="quarter" idx="31"/>
          </p:nvPr>
        </p:nvPicPr>
        <p:blipFill>
          <a:blip r:embed="rId3" cstate="print">
            <a:extLst>
              <a:ext uri="{28A0092B-C50C-407E-A947-70E740481C1C}">
                <a14:useLocalDpi xmlns:a14="http://schemas.microsoft.com/office/drawing/2010/main" val="0"/>
              </a:ext>
            </a:extLst>
          </a:blip>
          <a:stretch>
            <a:fillRect/>
          </a:stretch>
        </p:blipFill>
        <p:spPr>
          <a:xfrm>
            <a:off x="7283482" y="1909763"/>
            <a:ext cx="3392424" cy="2544762"/>
          </a:xfrm>
        </p:spPr>
      </p:pic>
    </p:spTree>
    <p:extLst>
      <p:ext uri="{BB962C8B-B14F-4D97-AF65-F5344CB8AC3E}">
        <p14:creationId xmlns:p14="http://schemas.microsoft.com/office/powerpoint/2010/main" val="3183338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Dissolution Current</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a:bodyPr>
          <a:lstStyle/>
          <a:p>
            <a:r>
              <a:rPr lang="en-US" sz="1600" dirty="0"/>
              <a:t>Current along the copper current collector</a:t>
            </a:r>
          </a:p>
          <a:p>
            <a:r>
              <a:rPr lang="en-US" sz="1600" dirty="0"/>
              <a:t>Faster dissolution of current collector beneath the tip of the dent</a:t>
            </a:r>
          </a:p>
          <a:p>
            <a:r>
              <a:rPr lang="en-US" sz="1600" dirty="0"/>
              <a:t>Local damage higher with deeper dent</a:t>
            </a:r>
          </a:p>
          <a:p>
            <a:pPr marL="0" indent="0">
              <a:buNone/>
            </a:pPr>
            <a:endParaRPr lang="en-US" dirty="0"/>
          </a:p>
        </p:txBody>
      </p:sp>
      <p:pic>
        <p:nvPicPr>
          <p:cNvPr id="7" name="Content Placeholder 6">
            <a:extLst>
              <a:ext uri="{FF2B5EF4-FFF2-40B4-BE49-F238E27FC236}">
                <a16:creationId xmlns:a16="http://schemas.microsoft.com/office/drawing/2014/main" id="{097A93D2-28C2-4A35-B364-9BD10DA5238D}"/>
              </a:ext>
            </a:extLst>
          </p:cNvPr>
          <p:cNvPicPr>
            <a:picLocks noGrp="1" noChangeAspect="1"/>
          </p:cNvPicPr>
          <p:nvPr>
            <p:ph sz="quarter" idx="1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71382" y="1242055"/>
            <a:ext cx="5830836" cy="4373889"/>
          </a:xfrm>
        </p:spPr>
      </p:pic>
    </p:spTree>
    <p:extLst>
      <p:ext uri="{BB962C8B-B14F-4D97-AF65-F5344CB8AC3E}">
        <p14:creationId xmlns:p14="http://schemas.microsoft.com/office/powerpoint/2010/main" val="1362115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890D8-2D63-4CBA-8780-62CC4A84C7AE}"/>
              </a:ext>
            </a:extLst>
          </p:cNvPr>
          <p:cNvSpPr>
            <a:spLocks noGrp="1"/>
          </p:cNvSpPr>
          <p:nvPr>
            <p:ph type="title"/>
          </p:nvPr>
        </p:nvSpPr>
        <p:spPr/>
        <p:txBody>
          <a:bodyPr/>
          <a:lstStyle/>
          <a:p>
            <a:r>
              <a:rPr lang="en-US" dirty="0"/>
              <a:t>Further Reading</a:t>
            </a:r>
            <a:endParaRPr lang="en-SE" dirty="0"/>
          </a:p>
        </p:txBody>
      </p:sp>
      <p:sp>
        <p:nvSpPr>
          <p:cNvPr id="3" name="Content Placeholder 2">
            <a:extLst>
              <a:ext uri="{FF2B5EF4-FFF2-40B4-BE49-F238E27FC236}">
                <a16:creationId xmlns:a16="http://schemas.microsoft.com/office/drawing/2014/main" id="{C9EAEA6B-EE5D-41C6-934A-4491397DF9EE}"/>
              </a:ext>
            </a:extLst>
          </p:cNvPr>
          <p:cNvSpPr>
            <a:spLocks noGrp="1"/>
          </p:cNvSpPr>
          <p:nvPr>
            <p:ph idx="1"/>
          </p:nvPr>
        </p:nvSpPr>
        <p:spPr/>
        <p:txBody>
          <a:bodyPr>
            <a:normAutofit/>
          </a:bodyPr>
          <a:lstStyle/>
          <a:p>
            <a:pPr marL="0" indent="0">
              <a:buNone/>
            </a:pPr>
            <a:r>
              <a:rPr lang="en-US" dirty="0"/>
              <a:t>L. Guo, D. B. Thornton, M. A. </a:t>
            </a:r>
            <a:r>
              <a:rPr lang="en-US" dirty="0" err="1"/>
              <a:t>Koronfel</a:t>
            </a:r>
            <a:r>
              <a:rPr lang="en-US" dirty="0"/>
              <a:t>, I. E. L. Stephens, and M. P. Ryan, “Degradation in lithium ion battery current collectors”, J. Phys. Energy, vol. 3, pp. 2874, 2000.</a:t>
            </a:r>
          </a:p>
          <a:p>
            <a:pPr marL="0" indent="0">
              <a:buNone/>
            </a:pPr>
            <a:r>
              <a:rPr lang="en-US" dirty="0"/>
              <a:t>S. E. J. O’Kane, I. D. Campbell, M. W. J. </a:t>
            </a:r>
            <a:r>
              <a:rPr lang="en-US" dirty="0" err="1"/>
              <a:t>Marzook</a:t>
            </a:r>
            <a:r>
              <a:rPr lang="en-US" dirty="0"/>
              <a:t>, G. J. Offer, and M. </a:t>
            </a:r>
            <a:r>
              <a:rPr lang="en-US" dirty="0" err="1"/>
              <a:t>Marinescu</a:t>
            </a:r>
            <a:r>
              <a:rPr lang="en-US" dirty="0"/>
              <a:t>, “Physical Origin of the Differential Voltage Minimum Associated with Lithium Plating in Li-Ion Batteries,” J. Elec. Soc., vol. 167, pp. 090540, 2020.</a:t>
            </a:r>
          </a:p>
        </p:txBody>
      </p:sp>
    </p:spTree>
    <p:extLst>
      <p:ext uri="{BB962C8B-B14F-4D97-AF65-F5344CB8AC3E}">
        <p14:creationId xmlns:p14="http://schemas.microsoft.com/office/powerpoint/2010/main" val="3865282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3843-9B92-4F2C-8272-8C3F534B09CC}"/>
              </a:ext>
            </a:extLst>
          </p:cNvPr>
          <p:cNvSpPr>
            <a:spLocks noGrp="1"/>
          </p:cNvSpPr>
          <p:nvPr>
            <p:ph type="title"/>
          </p:nvPr>
        </p:nvSpPr>
        <p:spPr/>
        <p:txBody>
          <a:bodyPr/>
          <a:lstStyle/>
          <a:p>
            <a:r>
              <a:rPr lang="en-US" dirty="0"/>
              <a:t>Introduction</a:t>
            </a:r>
            <a:endParaRPr lang="en-SE" dirty="0"/>
          </a:p>
        </p:txBody>
      </p:sp>
      <p:sp>
        <p:nvSpPr>
          <p:cNvPr id="4" name="Content Placeholder 3">
            <a:extLst>
              <a:ext uri="{FF2B5EF4-FFF2-40B4-BE49-F238E27FC236}">
                <a16:creationId xmlns:a16="http://schemas.microsoft.com/office/drawing/2014/main" id="{C0ED5AD3-B305-4D95-A300-D634A21395D2}"/>
              </a:ext>
            </a:extLst>
          </p:cNvPr>
          <p:cNvSpPr>
            <a:spLocks noGrp="1"/>
          </p:cNvSpPr>
          <p:nvPr>
            <p:ph sz="half" idx="10"/>
          </p:nvPr>
        </p:nvSpPr>
        <p:spPr/>
        <p:txBody>
          <a:bodyPr>
            <a:normAutofit/>
          </a:bodyPr>
          <a:lstStyle/>
          <a:p>
            <a:r>
              <a:rPr lang="en-US" dirty="0"/>
              <a:t>The copper current collector on negative graphite electrodes in lithium-ion batteries have been seen to dissolve at overdischarge</a:t>
            </a:r>
          </a:p>
          <a:p>
            <a:r>
              <a:rPr lang="en-US" dirty="0"/>
              <a:t>The dissolution damages the current collector irreversibly and dissolved copper ions can re-deposit and form dendrites</a:t>
            </a:r>
          </a:p>
          <a:p>
            <a:r>
              <a:rPr lang="en-US" dirty="0"/>
              <a:t>Operation within the specified voltage limits avoids overdischarge but can be a concern locally within a cell</a:t>
            </a:r>
          </a:p>
          <a:p>
            <a:r>
              <a:rPr lang="en-US" dirty="0"/>
              <a:t>This example models the copper current-collector dissolution from an electrode with uneven graphite electrode material coating</a:t>
            </a:r>
          </a:p>
          <a:p>
            <a:endParaRPr lang="en-SE" dirty="0"/>
          </a:p>
        </p:txBody>
      </p:sp>
      <p:pic>
        <p:nvPicPr>
          <p:cNvPr id="11" name="Content Placeholder 10">
            <a:extLst>
              <a:ext uri="{FF2B5EF4-FFF2-40B4-BE49-F238E27FC236}">
                <a16:creationId xmlns:a16="http://schemas.microsoft.com/office/drawing/2014/main" id="{51AC1E8A-627E-421A-9C27-C78B58C84075}"/>
              </a:ext>
            </a:extLst>
          </p:cNvPr>
          <p:cNvPicPr>
            <a:picLocks noGrp="1" noChangeAspect="1"/>
          </p:cNvPicPr>
          <p:nvPr>
            <p:ph sz="quarter" idx="11"/>
          </p:nvPr>
        </p:nvPicPr>
        <p:blipFill>
          <a:blip r:embed="rId2" cstate="print">
            <a:extLst>
              <a:ext uri="{28A0092B-C50C-407E-A947-70E740481C1C}">
                <a14:useLocalDpi xmlns:a14="http://schemas.microsoft.com/office/drawing/2010/main" val="0"/>
              </a:ext>
            </a:extLst>
          </a:blip>
          <a:stretch>
            <a:fillRect/>
          </a:stretch>
        </p:blipFill>
        <p:spPr>
          <a:xfrm>
            <a:off x="8229600" y="2107852"/>
            <a:ext cx="3962400" cy="2642295"/>
          </a:xfrm>
        </p:spPr>
      </p:pic>
    </p:spTree>
    <p:extLst>
      <p:ext uri="{BB962C8B-B14F-4D97-AF65-F5344CB8AC3E}">
        <p14:creationId xmlns:p14="http://schemas.microsoft.com/office/powerpoint/2010/main" val="2947645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54BA2-E098-4578-802C-775656647649}"/>
              </a:ext>
            </a:extLst>
          </p:cNvPr>
          <p:cNvSpPr>
            <a:spLocks noGrp="1"/>
          </p:cNvSpPr>
          <p:nvPr>
            <p:ph type="title"/>
          </p:nvPr>
        </p:nvSpPr>
        <p:spPr/>
        <p:txBody>
          <a:bodyPr/>
          <a:lstStyle/>
          <a:p>
            <a:r>
              <a:rPr lang="en-US" dirty="0"/>
              <a:t>Setup</a:t>
            </a:r>
            <a:endParaRPr lang="en-SE" dirty="0"/>
          </a:p>
        </p:txBody>
      </p:sp>
      <p:sp>
        <p:nvSpPr>
          <p:cNvPr id="4" name="Content Placeholder 3">
            <a:extLst>
              <a:ext uri="{FF2B5EF4-FFF2-40B4-BE49-F238E27FC236}">
                <a16:creationId xmlns:a16="http://schemas.microsoft.com/office/drawing/2014/main" id="{8D8D07FC-3441-4809-8D23-3EBC64AE814F}"/>
              </a:ext>
            </a:extLst>
          </p:cNvPr>
          <p:cNvSpPr>
            <a:spLocks noGrp="1"/>
          </p:cNvSpPr>
          <p:nvPr>
            <p:ph sz="half" idx="10"/>
          </p:nvPr>
        </p:nvSpPr>
        <p:spPr/>
        <p:txBody>
          <a:bodyPr/>
          <a:lstStyle/>
          <a:p>
            <a:r>
              <a:rPr lang="en-US" dirty="0"/>
              <a:t>Two shapes of dents in the negative porous electrode</a:t>
            </a:r>
          </a:p>
          <a:p>
            <a:r>
              <a:rPr lang="en-US" dirty="0"/>
              <a:t>Copper reaction in the negative electrode and at the internal current collector boundary:</a:t>
            </a:r>
          </a:p>
          <a:p>
            <a:endParaRPr lang="en-US" dirty="0"/>
          </a:p>
          <a:p>
            <a:r>
              <a:rPr lang="en-US" dirty="0"/>
              <a:t>Galvanic discharge from a fully charged state to -0.05 V.</a:t>
            </a:r>
          </a:p>
          <a:p>
            <a:endParaRPr lang="en-S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75BA9EA-C138-43BF-A332-64D42510F3B1}"/>
                  </a:ext>
                </a:extLst>
              </p:cNvPr>
              <p:cNvSpPr txBox="1"/>
              <p:nvPr/>
            </p:nvSpPr>
            <p:spPr>
              <a:xfrm>
                <a:off x="794340" y="3947726"/>
                <a:ext cx="192905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Cu</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s</m:t>
                          </m:r>
                        </m:e>
                      </m:d>
                      <m:r>
                        <a:rPr lang="en-US" b="0" i="0" smtClean="0">
                          <a:latin typeface="Cambria Math" panose="02040503050406030204" pitchFamily="18" charset="0"/>
                        </a:rPr>
                        <m:t> </m:t>
                      </m:r>
                      <m:r>
                        <a:rPr lang="en-US" b="0" i="0" smtClean="0">
                          <a:latin typeface="Cambria Math" panose="02040503050406030204" pitchFamily="18" charset="0"/>
                          <a:sym typeface="Symbol" panose="05050102010706020507" pitchFamily="18" charset="2"/>
                        </a:rPr>
                        <m:t></m:t>
                      </m:r>
                      <m:sSup>
                        <m:sSupPr>
                          <m:ctrlPr>
                            <a:rPr lang="en-US" i="1">
                              <a:latin typeface="Cambria Math" panose="02040503050406030204" pitchFamily="18" charset="0"/>
                            </a:rPr>
                          </m:ctrlPr>
                        </m:sSupPr>
                        <m:e>
                          <m:r>
                            <a:rPr lang="en-US" b="0" i="0" smtClean="0">
                              <a:latin typeface="Cambria Math" panose="02040503050406030204" pitchFamily="18" charset="0"/>
                            </a:rPr>
                            <m:t> </m:t>
                          </m:r>
                          <m:r>
                            <m:rPr>
                              <m:sty m:val="p"/>
                            </m:rPr>
                            <a:rPr lang="en-US" b="0" i="0" smtClean="0">
                              <a:latin typeface="Cambria Math" panose="02040503050406030204" pitchFamily="18" charset="0"/>
                            </a:rPr>
                            <m:t>Cu</m:t>
                          </m:r>
                        </m:e>
                        <m:sup>
                          <m:r>
                            <a:rPr lang="en-US" i="0">
                              <a:latin typeface="Cambria Math" panose="02040503050406030204" pitchFamily="18" charset="0"/>
                            </a:rPr>
                            <m:t>+</m:t>
                          </m:r>
                        </m:sup>
                      </m:sSup>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e</m:t>
                          </m:r>
                        </m:e>
                        <m:sup>
                          <m:r>
                            <a:rPr lang="en-US" i="0">
                              <a:latin typeface="Cambria Math" panose="02040503050406030204" pitchFamily="18" charset="0"/>
                            </a:rPr>
                            <m:t>−</m:t>
                          </m:r>
                        </m:sup>
                      </m:sSup>
                    </m:oMath>
                  </m:oMathPara>
                </a14:m>
                <a:endParaRPr lang="en-US" dirty="0"/>
              </a:p>
            </p:txBody>
          </p:sp>
        </mc:Choice>
        <mc:Fallback xmlns="">
          <p:sp>
            <p:nvSpPr>
              <p:cNvPr id="6" name="TextBox 5">
                <a:extLst>
                  <a:ext uri="{FF2B5EF4-FFF2-40B4-BE49-F238E27FC236}">
                    <a16:creationId xmlns:a16="http://schemas.microsoft.com/office/drawing/2014/main" id="{175BA9EA-C138-43BF-A332-64D42510F3B1}"/>
                  </a:ext>
                </a:extLst>
              </p:cNvPr>
              <p:cNvSpPr txBox="1">
                <a:spLocks noRot="1" noChangeAspect="1" noMove="1" noResize="1" noEditPoints="1" noAdjustHandles="1" noChangeArrowheads="1" noChangeShapeType="1" noTextEdit="1"/>
              </p:cNvSpPr>
              <p:nvPr/>
            </p:nvSpPr>
            <p:spPr>
              <a:xfrm>
                <a:off x="794340" y="3947726"/>
                <a:ext cx="1929053" cy="276999"/>
              </a:xfrm>
              <a:prstGeom prst="rect">
                <a:avLst/>
              </a:prstGeom>
              <a:blipFill>
                <a:blip r:embed="rId2"/>
                <a:stretch>
                  <a:fillRect l="-315" b="-8889"/>
                </a:stretch>
              </a:blipFill>
            </p:spPr>
            <p:txBody>
              <a:bodyPr/>
              <a:lstStyle/>
              <a:p>
                <a:r>
                  <a:rPr lang="en-SE">
                    <a:noFill/>
                  </a:rPr>
                  <a:t> </a:t>
                </a:r>
              </a:p>
            </p:txBody>
          </p:sp>
        </mc:Fallback>
      </mc:AlternateContent>
      <p:pic>
        <p:nvPicPr>
          <p:cNvPr id="17" name="Content Placeholder 16">
            <a:extLst>
              <a:ext uri="{FF2B5EF4-FFF2-40B4-BE49-F238E27FC236}">
                <a16:creationId xmlns:a16="http://schemas.microsoft.com/office/drawing/2014/main" id="{F6A7E420-5DE5-4DEF-BCD4-EBF92CA2E18C}"/>
              </a:ext>
            </a:extLst>
          </p:cNvPr>
          <p:cNvPicPr>
            <a:picLocks noGrp="1" noChangeAspect="1"/>
          </p:cNvPicPr>
          <p:nvPr>
            <p:ph sz="quarter" idx="11"/>
          </p:nvPr>
        </p:nvPicPr>
        <p:blipFill>
          <a:blip r:embed="rId3" cstate="print">
            <a:extLst>
              <a:ext uri="{28A0092B-C50C-407E-A947-70E740481C1C}">
                <a14:useLocalDpi xmlns:a14="http://schemas.microsoft.com/office/drawing/2010/main" val="0"/>
              </a:ext>
            </a:extLst>
          </a:blip>
          <a:stretch>
            <a:fillRect/>
          </a:stretch>
        </p:blipFill>
        <p:spPr>
          <a:xfrm>
            <a:off x="5486400" y="1298885"/>
            <a:ext cx="6400800" cy="4268322"/>
          </a:xfrm>
        </p:spPr>
      </p:pic>
      <p:sp>
        <p:nvSpPr>
          <p:cNvPr id="18" name="TextBox 17">
            <a:extLst>
              <a:ext uri="{FF2B5EF4-FFF2-40B4-BE49-F238E27FC236}">
                <a16:creationId xmlns:a16="http://schemas.microsoft.com/office/drawing/2014/main" id="{2D82FE37-EAE5-4375-9F2F-96BF2360A7FE}"/>
              </a:ext>
            </a:extLst>
          </p:cNvPr>
          <p:cNvSpPr txBox="1"/>
          <p:nvPr/>
        </p:nvSpPr>
        <p:spPr>
          <a:xfrm>
            <a:off x="8437091" y="3763391"/>
            <a:ext cx="848519" cy="707886"/>
          </a:xfrm>
          <a:prstGeom prst="rect">
            <a:avLst/>
          </a:prstGeom>
          <a:noFill/>
        </p:spPr>
        <p:txBody>
          <a:bodyPr wrap="square" rtlCol="0">
            <a:spAutoFit/>
          </a:bodyPr>
          <a:lstStyle/>
          <a:p>
            <a:pPr algn="ctr"/>
            <a:r>
              <a:rPr lang="en-US" sz="1000" dirty="0">
                <a:latin typeface="Lato Light" panose="020F0302020204030203" pitchFamily="34" charset="0"/>
              </a:rPr>
              <a:t>Negative porous electrode</a:t>
            </a:r>
          </a:p>
          <a:p>
            <a:pPr algn="ctr"/>
            <a:r>
              <a:rPr lang="en-US" sz="1000" dirty="0">
                <a:latin typeface="Lato Light" panose="020F0302020204030203" pitchFamily="34" charset="0"/>
              </a:rPr>
              <a:t>(graphite)</a:t>
            </a:r>
          </a:p>
        </p:txBody>
      </p:sp>
      <p:sp>
        <p:nvSpPr>
          <p:cNvPr id="19" name="TextBox 18">
            <a:extLst>
              <a:ext uri="{FF2B5EF4-FFF2-40B4-BE49-F238E27FC236}">
                <a16:creationId xmlns:a16="http://schemas.microsoft.com/office/drawing/2014/main" id="{3A80E485-2CA3-4D4D-986E-F8C7FCFB3691}"/>
              </a:ext>
            </a:extLst>
          </p:cNvPr>
          <p:cNvSpPr txBox="1"/>
          <p:nvPr/>
        </p:nvSpPr>
        <p:spPr>
          <a:xfrm>
            <a:off x="8441137" y="1575397"/>
            <a:ext cx="860658" cy="707886"/>
          </a:xfrm>
          <a:prstGeom prst="rect">
            <a:avLst/>
          </a:prstGeom>
          <a:noFill/>
        </p:spPr>
        <p:txBody>
          <a:bodyPr wrap="square" rtlCol="0">
            <a:spAutoFit/>
          </a:bodyPr>
          <a:lstStyle/>
          <a:p>
            <a:pPr algn="ctr"/>
            <a:r>
              <a:rPr lang="en-US" sz="1000" dirty="0">
                <a:latin typeface="Lato Light" panose="020F0302020204030203" pitchFamily="34" charset="0"/>
              </a:rPr>
              <a:t>Positive porous electrode</a:t>
            </a:r>
          </a:p>
          <a:p>
            <a:pPr algn="ctr"/>
            <a:r>
              <a:rPr lang="en-US" sz="1000" dirty="0">
                <a:latin typeface="Lato Light" panose="020F0302020204030203" pitchFamily="34" charset="0"/>
              </a:rPr>
              <a:t>(NMC 811)</a:t>
            </a:r>
          </a:p>
        </p:txBody>
      </p:sp>
      <p:sp>
        <p:nvSpPr>
          <p:cNvPr id="20" name="TextBox 19">
            <a:extLst>
              <a:ext uri="{FF2B5EF4-FFF2-40B4-BE49-F238E27FC236}">
                <a16:creationId xmlns:a16="http://schemas.microsoft.com/office/drawing/2014/main" id="{DF61F596-D396-4166-BAC7-05418EF449BC}"/>
              </a:ext>
            </a:extLst>
          </p:cNvPr>
          <p:cNvSpPr txBox="1"/>
          <p:nvPr/>
        </p:nvSpPr>
        <p:spPr>
          <a:xfrm>
            <a:off x="6749900" y="2731801"/>
            <a:ext cx="4249871" cy="246221"/>
          </a:xfrm>
          <a:prstGeom prst="rect">
            <a:avLst/>
          </a:prstGeom>
          <a:noFill/>
        </p:spPr>
        <p:txBody>
          <a:bodyPr wrap="square" rtlCol="0">
            <a:spAutoFit/>
          </a:bodyPr>
          <a:lstStyle/>
          <a:p>
            <a:pPr algn="ctr"/>
            <a:r>
              <a:rPr lang="en-US" sz="1000" dirty="0">
                <a:latin typeface="Lato Light" panose="020F0302020204030203" pitchFamily="34" charset="0"/>
              </a:rPr>
              <a:t>Separator</a:t>
            </a:r>
          </a:p>
        </p:txBody>
      </p:sp>
      <p:sp>
        <p:nvSpPr>
          <p:cNvPr id="21" name="TextBox 20">
            <a:extLst>
              <a:ext uri="{FF2B5EF4-FFF2-40B4-BE49-F238E27FC236}">
                <a16:creationId xmlns:a16="http://schemas.microsoft.com/office/drawing/2014/main" id="{1646AE75-7A2D-4738-A0D7-84AD1780FFA6}"/>
              </a:ext>
            </a:extLst>
          </p:cNvPr>
          <p:cNvSpPr txBox="1"/>
          <p:nvPr/>
        </p:nvSpPr>
        <p:spPr>
          <a:xfrm>
            <a:off x="6732370" y="5150444"/>
            <a:ext cx="4249871" cy="246221"/>
          </a:xfrm>
          <a:prstGeom prst="rect">
            <a:avLst/>
          </a:prstGeom>
          <a:noFill/>
        </p:spPr>
        <p:txBody>
          <a:bodyPr wrap="square" rtlCol="0">
            <a:spAutoFit/>
          </a:bodyPr>
          <a:lstStyle/>
          <a:p>
            <a:pPr algn="ctr"/>
            <a:r>
              <a:rPr lang="en-US" sz="1000" dirty="0">
                <a:latin typeface="Lato Light" panose="020F0302020204030203" pitchFamily="34" charset="0"/>
              </a:rPr>
              <a:t>Copper current collector</a:t>
            </a:r>
          </a:p>
        </p:txBody>
      </p:sp>
      <p:cxnSp>
        <p:nvCxnSpPr>
          <p:cNvPr id="29" name="Straight Connector 28">
            <a:extLst>
              <a:ext uri="{FF2B5EF4-FFF2-40B4-BE49-F238E27FC236}">
                <a16:creationId xmlns:a16="http://schemas.microsoft.com/office/drawing/2014/main" id="{1CCBE4C9-888F-4E4D-A852-8A7916EAB48B}"/>
              </a:ext>
            </a:extLst>
          </p:cNvPr>
          <p:cNvCxnSpPr>
            <a:cxnSpLocks/>
          </p:cNvCxnSpPr>
          <p:nvPr/>
        </p:nvCxnSpPr>
        <p:spPr>
          <a:xfrm>
            <a:off x="7934241" y="5041338"/>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2F84898-8FD9-40D1-8684-549560D545EE}"/>
              </a:ext>
            </a:extLst>
          </p:cNvPr>
          <p:cNvCxnSpPr/>
          <p:nvPr/>
        </p:nvCxnSpPr>
        <p:spPr>
          <a:xfrm>
            <a:off x="7934241" y="5273554"/>
            <a:ext cx="182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BD9B832-A06E-45D7-889C-426FB5248C72}"/>
              </a:ext>
            </a:extLst>
          </p:cNvPr>
          <p:cNvCxnSpPr>
            <a:cxnSpLocks/>
          </p:cNvCxnSpPr>
          <p:nvPr/>
        </p:nvCxnSpPr>
        <p:spPr>
          <a:xfrm>
            <a:off x="9771700" y="5041338"/>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2CEE413-3B47-42E3-BC76-567F06EB2CD1}"/>
              </a:ext>
            </a:extLst>
          </p:cNvPr>
          <p:cNvCxnSpPr/>
          <p:nvPr/>
        </p:nvCxnSpPr>
        <p:spPr>
          <a:xfrm>
            <a:off x="9589630" y="5273554"/>
            <a:ext cx="182071"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2FC8DCF-A925-49C6-813B-1F4CC6B55A76}"/>
              </a:ext>
            </a:extLst>
          </p:cNvPr>
          <p:cNvSpPr txBox="1"/>
          <p:nvPr/>
        </p:nvSpPr>
        <p:spPr>
          <a:xfrm>
            <a:off x="6331811" y="3433566"/>
            <a:ext cx="764904" cy="246221"/>
          </a:xfrm>
          <a:prstGeom prst="rect">
            <a:avLst/>
          </a:prstGeom>
          <a:noFill/>
        </p:spPr>
        <p:txBody>
          <a:bodyPr wrap="square" rtlCol="0">
            <a:spAutoFit/>
          </a:bodyPr>
          <a:lstStyle/>
          <a:p>
            <a:pPr algn="ctr"/>
            <a:r>
              <a:rPr lang="en-US" sz="1000" dirty="0">
                <a:latin typeface="Lato Light" panose="020F0302020204030203" pitchFamily="34" charset="0"/>
              </a:rPr>
              <a:t>Deep dent</a:t>
            </a:r>
          </a:p>
        </p:txBody>
      </p:sp>
      <p:sp>
        <p:nvSpPr>
          <p:cNvPr id="45" name="TextBox 44">
            <a:extLst>
              <a:ext uri="{FF2B5EF4-FFF2-40B4-BE49-F238E27FC236}">
                <a16:creationId xmlns:a16="http://schemas.microsoft.com/office/drawing/2014/main" id="{4C2D60D9-A057-409A-9EC0-C1A2738DB346}"/>
              </a:ext>
            </a:extLst>
          </p:cNvPr>
          <p:cNvSpPr txBox="1"/>
          <p:nvPr/>
        </p:nvSpPr>
        <p:spPr>
          <a:xfrm>
            <a:off x="9418908" y="3558992"/>
            <a:ext cx="938893" cy="246221"/>
          </a:xfrm>
          <a:prstGeom prst="rect">
            <a:avLst/>
          </a:prstGeom>
          <a:noFill/>
        </p:spPr>
        <p:txBody>
          <a:bodyPr wrap="square" rtlCol="0">
            <a:spAutoFit/>
          </a:bodyPr>
          <a:lstStyle/>
          <a:p>
            <a:pPr algn="ctr"/>
            <a:r>
              <a:rPr lang="en-US" sz="1000" dirty="0">
                <a:latin typeface="Lato Light" panose="020F0302020204030203" pitchFamily="34" charset="0"/>
              </a:rPr>
              <a:t>Shallow dent</a:t>
            </a:r>
          </a:p>
        </p:txBody>
      </p:sp>
      <p:cxnSp>
        <p:nvCxnSpPr>
          <p:cNvPr id="46" name="Straight Connector 45">
            <a:extLst>
              <a:ext uri="{FF2B5EF4-FFF2-40B4-BE49-F238E27FC236}">
                <a16:creationId xmlns:a16="http://schemas.microsoft.com/office/drawing/2014/main" id="{6746CD9F-39D3-4268-B27E-08EB2924C7B0}"/>
              </a:ext>
            </a:extLst>
          </p:cNvPr>
          <p:cNvCxnSpPr>
            <a:cxnSpLocks/>
          </p:cNvCxnSpPr>
          <p:nvPr/>
        </p:nvCxnSpPr>
        <p:spPr>
          <a:xfrm>
            <a:off x="9636834" y="3360900"/>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0AF86BD-6307-41D2-8EC5-0BFC3F4E6FAF}"/>
              </a:ext>
            </a:extLst>
          </p:cNvPr>
          <p:cNvCxnSpPr>
            <a:cxnSpLocks/>
          </p:cNvCxnSpPr>
          <p:nvPr/>
        </p:nvCxnSpPr>
        <p:spPr>
          <a:xfrm>
            <a:off x="6884975" y="3627929"/>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F67C378-7575-47E8-A369-023C571F14AA}"/>
              </a:ext>
            </a:extLst>
          </p:cNvPr>
          <p:cNvCxnSpPr>
            <a:cxnSpLocks/>
          </p:cNvCxnSpPr>
          <p:nvPr/>
        </p:nvCxnSpPr>
        <p:spPr>
          <a:xfrm>
            <a:off x="6882276" y="3860145"/>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11E3580-AA2C-44EC-89D2-D0DFFF2C87EE}"/>
              </a:ext>
            </a:extLst>
          </p:cNvPr>
          <p:cNvCxnSpPr>
            <a:cxnSpLocks/>
          </p:cNvCxnSpPr>
          <p:nvPr/>
        </p:nvCxnSpPr>
        <p:spPr>
          <a:xfrm>
            <a:off x="9052292" y="4456014"/>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A6ADF088-C469-40BF-8FEF-197E6DED5921}"/>
              </a:ext>
            </a:extLst>
          </p:cNvPr>
          <p:cNvCxnSpPr>
            <a:cxnSpLocks/>
          </p:cNvCxnSpPr>
          <p:nvPr/>
        </p:nvCxnSpPr>
        <p:spPr>
          <a:xfrm>
            <a:off x="9049593" y="4688230"/>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416DEC6-AAAC-4D6B-A9B4-1E03088B44E6}"/>
              </a:ext>
            </a:extLst>
          </p:cNvPr>
          <p:cNvCxnSpPr>
            <a:cxnSpLocks/>
          </p:cNvCxnSpPr>
          <p:nvPr/>
        </p:nvCxnSpPr>
        <p:spPr>
          <a:xfrm>
            <a:off x="8674663" y="4457607"/>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9135601-17BB-428E-829A-5332EA570F93}"/>
              </a:ext>
            </a:extLst>
          </p:cNvPr>
          <p:cNvCxnSpPr>
            <a:cxnSpLocks/>
          </p:cNvCxnSpPr>
          <p:nvPr/>
        </p:nvCxnSpPr>
        <p:spPr>
          <a:xfrm>
            <a:off x="8364468" y="4689823"/>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3D7AE14-A67A-4934-9BEF-7AABADE8172D}"/>
              </a:ext>
            </a:extLst>
          </p:cNvPr>
          <p:cNvCxnSpPr>
            <a:cxnSpLocks/>
          </p:cNvCxnSpPr>
          <p:nvPr/>
        </p:nvCxnSpPr>
        <p:spPr>
          <a:xfrm>
            <a:off x="9050944" y="2261734"/>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410FE7A-337E-491C-93E9-C6341BA4AD3C}"/>
              </a:ext>
            </a:extLst>
          </p:cNvPr>
          <p:cNvCxnSpPr>
            <a:cxnSpLocks/>
          </p:cNvCxnSpPr>
          <p:nvPr/>
        </p:nvCxnSpPr>
        <p:spPr>
          <a:xfrm>
            <a:off x="9048245" y="2493950"/>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22A1A96-C857-422B-AB0E-FCC8ACB28E54}"/>
              </a:ext>
            </a:extLst>
          </p:cNvPr>
          <p:cNvCxnSpPr>
            <a:cxnSpLocks/>
          </p:cNvCxnSpPr>
          <p:nvPr/>
        </p:nvCxnSpPr>
        <p:spPr>
          <a:xfrm>
            <a:off x="8673315" y="2263327"/>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6AFB7F6-9C91-4387-B0DC-8F8AD013CA90}"/>
              </a:ext>
            </a:extLst>
          </p:cNvPr>
          <p:cNvCxnSpPr>
            <a:cxnSpLocks/>
          </p:cNvCxnSpPr>
          <p:nvPr/>
        </p:nvCxnSpPr>
        <p:spPr>
          <a:xfrm>
            <a:off x="8363120" y="2495543"/>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A59BC3D-97E5-4E92-8ADC-268AEC55CAAD}"/>
              </a:ext>
            </a:extLst>
          </p:cNvPr>
          <p:cNvCxnSpPr>
            <a:cxnSpLocks/>
          </p:cNvCxnSpPr>
          <p:nvPr/>
        </p:nvCxnSpPr>
        <p:spPr>
          <a:xfrm>
            <a:off x="9057688" y="2972482"/>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11C1464-86AA-4923-9205-AABBFB4B8D8F}"/>
              </a:ext>
            </a:extLst>
          </p:cNvPr>
          <p:cNvCxnSpPr>
            <a:cxnSpLocks/>
          </p:cNvCxnSpPr>
          <p:nvPr/>
        </p:nvCxnSpPr>
        <p:spPr>
          <a:xfrm>
            <a:off x="9054989" y="3204698"/>
            <a:ext cx="306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53FDE4E-493F-4CCE-9214-314CCD0697C2}"/>
              </a:ext>
            </a:extLst>
          </p:cNvPr>
          <p:cNvCxnSpPr>
            <a:cxnSpLocks/>
          </p:cNvCxnSpPr>
          <p:nvPr/>
        </p:nvCxnSpPr>
        <p:spPr>
          <a:xfrm>
            <a:off x="8680059" y="2974075"/>
            <a:ext cx="0" cy="23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422EA77-ED25-43AF-AEFB-377A08D247AC}"/>
              </a:ext>
            </a:extLst>
          </p:cNvPr>
          <p:cNvCxnSpPr>
            <a:cxnSpLocks/>
          </p:cNvCxnSpPr>
          <p:nvPr/>
        </p:nvCxnSpPr>
        <p:spPr>
          <a:xfrm>
            <a:off x="8369864" y="3206291"/>
            <a:ext cx="306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145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A5379DE-72B0-40C9-B390-B10E5B8EEBF3}"/>
              </a:ext>
            </a:extLst>
          </p:cNvPr>
          <p:cNvSpPr>
            <a:spLocks noGrp="1"/>
          </p:cNvSpPr>
          <p:nvPr>
            <p:ph sz="half" idx="18"/>
          </p:nvPr>
        </p:nvSpPr>
        <p:spPr/>
        <p:txBody>
          <a:bodyPr>
            <a:normAutofit/>
          </a:bodyPr>
          <a:lstStyle/>
          <a:p>
            <a:pPr marL="0" indent="0">
              <a:buNone/>
            </a:pPr>
            <a:r>
              <a:rPr lang="en-US" sz="1400" dirty="0"/>
              <a:t>Copper reaction: Add a</a:t>
            </a:r>
            <a:r>
              <a:rPr lang="en-US" sz="1400" i="1" dirty="0"/>
              <a:t> Porous Electrode Reaction</a:t>
            </a:r>
            <a:r>
              <a:rPr lang="en-US" sz="1400" dirty="0"/>
              <a:t> sub-feature in the </a:t>
            </a:r>
            <a:r>
              <a:rPr lang="en-US" sz="1400" i="1" dirty="0"/>
              <a:t>Porous Electrode - Negative</a:t>
            </a:r>
            <a:r>
              <a:rPr lang="en-US" sz="1400" dirty="0"/>
              <a:t> feature</a:t>
            </a:r>
          </a:p>
        </p:txBody>
      </p:sp>
      <p:sp>
        <p:nvSpPr>
          <p:cNvPr id="7" name="Content Placeholder 6">
            <a:extLst>
              <a:ext uri="{FF2B5EF4-FFF2-40B4-BE49-F238E27FC236}">
                <a16:creationId xmlns:a16="http://schemas.microsoft.com/office/drawing/2014/main" id="{7092F0A5-5C34-4DEC-BE49-2EA0020DA978}"/>
              </a:ext>
            </a:extLst>
          </p:cNvPr>
          <p:cNvSpPr>
            <a:spLocks noGrp="1"/>
          </p:cNvSpPr>
          <p:nvPr>
            <p:ph sz="quarter" idx="17"/>
          </p:nvPr>
        </p:nvSpPr>
        <p:spPr/>
        <p:txBody>
          <a:bodyPr/>
          <a:lstStyle/>
          <a:p>
            <a:endParaRPr lang="en-SE"/>
          </a:p>
        </p:txBody>
      </p:sp>
      <p:sp>
        <p:nvSpPr>
          <p:cNvPr id="6" name="Title 5">
            <a:extLst>
              <a:ext uri="{FF2B5EF4-FFF2-40B4-BE49-F238E27FC236}">
                <a16:creationId xmlns:a16="http://schemas.microsoft.com/office/drawing/2014/main" id="{62D26A9B-4559-4FF1-937E-5F31019BA49E}"/>
              </a:ext>
            </a:extLst>
          </p:cNvPr>
          <p:cNvSpPr>
            <a:spLocks noGrp="1"/>
          </p:cNvSpPr>
          <p:nvPr>
            <p:ph type="title"/>
          </p:nvPr>
        </p:nvSpPr>
        <p:spPr/>
        <p:txBody>
          <a:bodyPr>
            <a:normAutofit/>
          </a:bodyPr>
          <a:lstStyle/>
          <a:p>
            <a:r>
              <a:rPr lang="en-US" sz="2800" dirty="0"/>
              <a:t>Lithium-Ion Battery Interface</a:t>
            </a:r>
            <a:endParaRPr lang="en-SE" sz="2800" dirty="0"/>
          </a:p>
        </p:txBody>
      </p:sp>
      <p:pic>
        <p:nvPicPr>
          <p:cNvPr id="9" name="Picture 8">
            <a:extLst>
              <a:ext uri="{FF2B5EF4-FFF2-40B4-BE49-F238E27FC236}">
                <a16:creationId xmlns:a16="http://schemas.microsoft.com/office/drawing/2014/main" id="{4F06B987-C9BD-4612-964E-A20A71A4A88B}"/>
              </a:ext>
            </a:extLst>
          </p:cNvPr>
          <p:cNvPicPr>
            <a:picLocks noChangeAspect="1"/>
          </p:cNvPicPr>
          <p:nvPr/>
        </p:nvPicPr>
        <p:blipFill>
          <a:blip r:embed="rId2"/>
          <a:stretch>
            <a:fillRect/>
          </a:stretch>
        </p:blipFill>
        <p:spPr>
          <a:xfrm>
            <a:off x="4357158" y="578102"/>
            <a:ext cx="12192000" cy="6567856"/>
          </a:xfrm>
          <a:prstGeom prst="rect">
            <a:avLst/>
          </a:prstGeom>
        </p:spPr>
      </p:pic>
    </p:spTree>
    <p:extLst>
      <p:ext uri="{BB962C8B-B14F-4D97-AF65-F5344CB8AC3E}">
        <p14:creationId xmlns:p14="http://schemas.microsoft.com/office/powerpoint/2010/main" val="1826482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A5379DE-72B0-40C9-B390-B10E5B8EEBF3}"/>
              </a:ext>
            </a:extLst>
          </p:cNvPr>
          <p:cNvSpPr>
            <a:spLocks noGrp="1"/>
          </p:cNvSpPr>
          <p:nvPr>
            <p:ph sz="half" idx="18"/>
          </p:nvPr>
        </p:nvSpPr>
        <p:spPr/>
        <p:txBody>
          <a:bodyPr>
            <a:normAutofit/>
          </a:bodyPr>
          <a:lstStyle/>
          <a:p>
            <a:pPr marL="0" indent="0">
              <a:buNone/>
            </a:pPr>
            <a:r>
              <a:rPr lang="en-US" sz="1400" dirty="0"/>
              <a:t>Copper reaction: Add an </a:t>
            </a:r>
            <a:r>
              <a:rPr lang="en-US" sz="1400" i="1" dirty="0"/>
              <a:t>Internal Electrode Surface</a:t>
            </a:r>
            <a:r>
              <a:rPr lang="en-US" sz="1400" dirty="0"/>
              <a:t> feature with an </a:t>
            </a:r>
            <a:r>
              <a:rPr lang="en-US" sz="1400" i="1" dirty="0"/>
              <a:t>Electrode Reaction</a:t>
            </a:r>
            <a:r>
              <a:rPr lang="en-US" sz="1400" dirty="0"/>
              <a:t> sub-feature at the copper current-collector boundary</a:t>
            </a:r>
          </a:p>
        </p:txBody>
      </p:sp>
      <p:sp>
        <p:nvSpPr>
          <p:cNvPr id="7" name="Content Placeholder 6">
            <a:extLst>
              <a:ext uri="{FF2B5EF4-FFF2-40B4-BE49-F238E27FC236}">
                <a16:creationId xmlns:a16="http://schemas.microsoft.com/office/drawing/2014/main" id="{7092F0A5-5C34-4DEC-BE49-2EA0020DA978}"/>
              </a:ext>
            </a:extLst>
          </p:cNvPr>
          <p:cNvSpPr>
            <a:spLocks noGrp="1"/>
          </p:cNvSpPr>
          <p:nvPr>
            <p:ph sz="quarter" idx="17"/>
          </p:nvPr>
        </p:nvSpPr>
        <p:spPr/>
        <p:txBody>
          <a:bodyPr/>
          <a:lstStyle/>
          <a:p>
            <a:endParaRPr lang="en-SE"/>
          </a:p>
        </p:txBody>
      </p:sp>
      <p:sp>
        <p:nvSpPr>
          <p:cNvPr id="6" name="Title 5">
            <a:extLst>
              <a:ext uri="{FF2B5EF4-FFF2-40B4-BE49-F238E27FC236}">
                <a16:creationId xmlns:a16="http://schemas.microsoft.com/office/drawing/2014/main" id="{62D26A9B-4559-4FF1-937E-5F31019BA49E}"/>
              </a:ext>
            </a:extLst>
          </p:cNvPr>
          <p:cNvSpPr>
            <a:spLocks noGrp="1"/>
          </p:cNvSpPr>
          <p:nvPr>
            <p:ph type="title"/>
          </p:nvPr>
        </p:nvSpPr>
        <p:spPr/>
        <p:txBody>
          <a:bodyPr>
            <a:normAutofit/>
          </a:bodyPr>
          <a:lstStyle/>
          <a:p>
            <a:r>
              <a:rPr lang="en-US" sz="2800" dirty="0"/>
              <a:t>Lithium-Ion Battery Interface</a:t>
            </a:r>
            <a:endParaRPr lang="en-SE" sz="2800" dirty="0"/>
          </a:p>
        </p:txBody>
      </p:sp>
      <p:pic>
        <p:nvPicPr>
          <p:cNvPr id="4" name="Picture 3">
            <a:extLst>
              <a:ext uri="{FF2B5EF4-FFF2-40B4-BE49-F238E27FC236}">
                <a16:creationId xmlns:a16="http://schemas.microsoft.com/office/drawing/2014/main" id="{D03FEF52-8C20-43B5-9A6A-9A536A89874C}"/>
              </a:ext>
            </a:extLst>
          </p:cNvPr>
          <p:cNvPicPr>
            <a:picLocks noChangeAspect="1"/>
          </p:cNvPicPr>
          <p:nvPr/>
        </p:nvPicPr>
        <p:blipFill>
          <a:blip r:embed="rId2"/>
          <a:stretch>
            <a:fillRect/>
          </a:stretch>
        </p:blipFill>
        <p:spPr>
          <a:xfrm>
            <a:off x="4357158" y="578102"/>
            <a:ext cx="12192000" cy="6571281"/>
          </a:xfrm>
          <a:prstGeom prst="rect">
            <a:avLst/>
          </a:prstGeom>
        </p:spPr>
      </p:pic>
    </p:spTree>
    <p:extLst>
      <p:ext uri="{BB962C8B-B14F-4D97-AF65-F5344CB8AC3E}">
        <p14:creationId xmlns:p14="http://schemas.microsoft.com/office/powerpoint/2010/main" val="1796544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C7DC9AF2-9496-4CEB-BA1A-D4B5B7F4A08D}"/>
              </a:ext>
            </a:extLst>
          </p:cNvPr>
          <p:cNvPicPr>
            <a:picLocks noGrp="1" noChangeAspect="1"/>
          </p:cNvPicPr>
          <p:nvPr>
            <p:ph sz="quarter" idx="17"/>
          </p:nvPr>
        </p:nvPicPr>
        <p:blipFill rotWithShape="1">
          <a:blip r:embed="rId2" cstate="print">
            <a:extLst>
              <a:ext uri="{28A0092B-C50C-407E-A947-70E740481C1C}">
                <a14:useLocalDpi xmlns:a14="http://schemas.microsoft.com/office/drawing/2010/main" val="0"/>
              </a:ext>
            </a:extLst>
          </a:blip>
          <a:srcRect l="6517" t="11756" r="54754" b="14556"/>
          <a:stretch/>
        </p:blipFill>
        <p:spPr>
          <a:xfrm>
            <a:off x="7412670" y="143440"/>
            <a:ext cx="1992990" cy="2528650"/>
          </a:xfrm>
        </p:spPr>
      </p:pic>
      <p:sp>
        <p:nvSpPr>
          <p:cNvPr id="3" name="Title 2">
            <a:extLst>
              <a:ext uri="{FF2B5EF4-FFF2-40B4-BE49-F238E27FC236}">
                <a16:creationId xmlns:a16="http://schemas.microsoft.com/office/drawing/2014/main" id="{BBFFAC82-212E-4084-9086-EEE81104C064}"/>
              </a:ext>
            </a:extLst>
          </p:cNvPr>
          <p:cNvSpPr>
            <a:spLocks noGrp="1"/>
          </p:cNvSpPr>
          <p:nvPr>
            <p:ph type="title"/>
          </p:nvPr>
        </p:nvSpPr>
        <p:spPr/>
        <p:txBody>
          <a:bodyPr/>
          <a:lstStyle/>
          <a:p>
            <a:pPr marL="898525">
              <a:tabLst>
                <a:tab pos="92075" algn="l"/>
              </a:tabLst>
            </a:pPr>
            <a:r>
              <a:rPr lang="en-US" dirty="0"/>
              <a:t>Transport of Diluted Species Interface</a:t>
            </a:r>
            <a:endParaRPr lang="en-SE" dirty="0"/>
          </a:p>
        </p:txBody>
      </p:sp>
      <p:sp>
        <p:nvSpPr>
          <p:cNvPr id="5" name="Content Placeholder 4">
            <a:extLst>
              <a:ext uri="{FF2B5EF4-FFF2-40B4-BE49-F238E27FC236}">
                <a16:creationId xmlns:a16="http://schemas.microsoft.com/office/drawing/2014/main" id="{8F678DC5-E177-4672-A7BC-9BDA2162281C}"/>
              </a:ext>
            </a:extLst>
          </p:cNvPr>
          <p:cNvSpPr>
            <a:spLocks noGrp="1"/>
          </p:cNvSpPr>
          <p:nvPr>
            <p:ph sz="half" idx="10"/>
          </p:nvPr>
        </p:nvSpPr>
        <p:spPr/>
        <p:txBody>
          <a:bodyPr/>
          <a:lstStyle/>
          <a:p>
            <a:pPr marL="0" indent="0">
              <a:buNone/>
            </a:pPr>
            <a:r>
              <a:rPr lang="en-US" dirty="0"/>
              <a:t>Defines the copper reaction and transport of cuprous ions in the cell under the assumption that the electric field is fully governed by electrolyte salt species</a:t>
            </a:r>
          </a:p>
        </p:txBody>
      </p:sp>
      <p:cxnSp>
        <p:nvCxnSpPr>
          <p:cNvPr id="10" name="Straight Connector 9">
            <a:extLst>
              <a:ext uri="{FF2B5EF4-FFF2-40B4-BE49-F238E27FC236}">
                <a16:creationId xmlns:a16="http://schemas.microsoft.com/office/drawing/2014/main" id="{FCA2971C-1361-4005-A931-327596A61495}"/>
              </a:ext>
            </a:extLst>
          </p:cNvPr>
          <p:cNvCxnSpPr>
            <a:cxnSpLocks/>
          </p:cNvCxnSpPr>
          <p:nvPr/>
        </p:nvCxnSpPr>
        <p:spPr>
          <a:xfrm>
            <a:off x="7440627" y="2641340"/>
            <a:ext cx="1925904"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93B690F4-0086-4885-B200-9ED1B6E2D8D8}"/>
              </a:ext>
            </a:extLst>
          </p:cNvPr>
          <p:cNvCxnSpPr>
            <a:cxnSpLocks/>
          </p:cNvCxnSpPr>
          <p:nvPr/>
        </p:nvCxnSpPr>
        <p:spPr>
          <a:xfrm>
            <a:off x="7095474" y="2289520"/>
            <a:ext cx="388028" cy="35182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E90F966-49A6-466B-860B-68B27B4540D2}"/>
              </a:ext>
            </a:extLst>
          </p:cNvPr>
          <p:cNvSpPr txBox="1"/>
          <p:nvPr/>
        </p:nvSpPr>
        <p:spPr>
          <a:xfrm>
            <a:off x="6426856" y="2003811"/>
            <a:ext cx="764904" cy="553998"/>
          </a:xfrm>
          <a:prstGeom prst="rect">
            <a:avLst/>
          </a:prstGeom>
          <a:noFill/>
        </p:spPr>
        <p:txBody>
          <a:bodyPr wrap="square" rtlCol="0">
            <a:spAutoFit/>
          </a:bodyPr>
          <a:lstStyle/>
          <a:p>
            <a:pPr algn="ctr"/>
            <a:r>
              <a:rPr lang="en-US" sz="1000" dirty="0">
                <a:latin typeface="Lato Light" panose="020F0302020204030203" pitchFamily="34" charset="0"/>
              </a:rPr>
              <a:t>Dissolving copper boundary</a:t>
            </a:r>
          </a:p>
        </p:txBody>
      </p:sp>
      <p:sp>
        <p:nvSpPr>
          <p:cNvPr id="21" name="TextBox 20">
            <a:extLst>
              <a:ext uri="{FF2B5EF4-FFF2-40B4-BE49-F238E27FC236}">
                <a16:creationId xmlns:a16="http://schemas.microsoft.com/office/drawing/2014/main" id="{8CD5CC54-A411-4DBE-9C02-A28D319D2A5D}"/>
              </a:ext>
            </a:extLst>
          </p:cNvPr>
          <p:cNvSpPr txBox="1"/>
          <p:nvPr/>
        </p:nvSpPr>
        <p:spPr>
          <a:xfrm>
            <a:off x="8502943" y="1863746"/>
            <a:ext cx="840362" cy="553998"/>
          </a:xfrm>
          <a:prstGeom prst="rect">
            <a:avLst/>
          </a:prstGeom>
          <a:noFill/>
        </p:spPr>
        <p:txBody>
          <a:bodyPr wrap="square" rtlCol="0">
            <a:spAutoFit/>
          </a:bodyPr>
          <a:lstStyle/>
          <a:p>
            <a:pPr algn="ctr"/>
            <a:r>
              <a:rPr lang="en-US" sz="1000" dirty="0">
                <a:latin typeface="Lato Light" panose="020F0302020204030203" pitchFamily="34" charset="0"/>
              </a:rPr>
              <a:t>Copper deposition/dissolution</a:t>
            </a:r>
          </a:p>
        </p:txBody>
      </p:sp>
      <p:pic>
        <p:nvPicPr>
          <p:cNvPr id="13" name="Content Placeholder 12">
            <a:extLst>
              <a:ext uri="{FF2B5EF4-FFF2-40B4-BE49-F238E27FC236}">
                <a16:creationId xmlns:a16="http://schemas.microsoft.com/office/drawing/2014/main" id="{EBEE6194-CA25-4472-A8CA-04450A81EA7B}"/>
              </a:ext>
            </a:extLst>
          </p:cNvPr>
          <p:cNvPicPr>
            <a:picLocks noGrp="1" noChangeAspect="1"/>
          </p:cNvPicPr>
          <p:nvPr>
            <p:ph sz="quarter" idx="18"/>
          </p:nvPr>
        </p:nvPicPr>
        <p:blipFill>
          <a:blip r:embed="rId3">
            <a:extLst>
              <a:ext uri="{28A0092B-C50C-407E-A947-70E740481C1C}">
                <a14:useLocalDpi xmlns:a14="http://schemas.microsoft.com/office/drawing/2010/main" val="0"/>
              </a:ext>
            </a:extLst>
          </a:blip>
          <a:stretch>
            <a:fillRect/>
          </a:stretch>
        </p:blipFill>
        <p:spPr>
          <a:xfrm>
            <a:off x="526767" y="3238727"/>
            <a:ext cx="2835842" cy="3656013"/>
          </a:xfrm>
        </p:spPr>
      </p:pic>
    </p:spTree>
    <p:extLst>
      <p:ext uri="{BB962C8B-B14F-4D97-AF65-F5344CB8AC3E}">
        <p14:creationId xmlns:p14="http://schemas.microsoft.com/office/powerpoint/2010/main" val="1368879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ADAB2A-C7CD-461B-B8D6-067222B6BC29}"/>
              </a:ext>
            </a:extLst>
          </p:cNvPr>
          <p:cNvSpPr>
            <a:spLocks noGrp="1"/>
          </p:cNvSpPr>
          <p:nvPr>
            <p:ph type="title"/>
          </p:nvPr>
        </p:nvSpPr>
        <p:spPr/>
        <p:txBody>
          <a:bodyPr rIns="0">
            <a:normAutofit/>
          </a:bodyPr>
          <a:lstStyle/>
          <a:p>
            <a:r>
              <a:rPr lang="en-US" sz="2400" dirty="0"/>
              <a:t>Copper Electrode Reaction Kinetics</a:t>
            </a:r>
            <a:endParaRPr lang="en-SE" sz="2400" dirty="0"/>
          </a:p>
        </p:txBody>
      </p:sp>
      <p:sp>
        <p:nvSpPr>
          <p:cNvPr id="4" name="Content Placeholder 3">
            <a:extLst>
              <a:ext uri="{FF2B5EF4-FFF2-40B4-BE49-F238E27FC236}">
                <a16:creationId xmlns:a16="http://schemas.microsoft.com/office/drawing/2014/main" id="{203FBE0D-1F89-4B76-81FF-9C98ABA8EFD8}"/>
              </a:ext>
            </a:extLst>
          </p:cNvPr>
          <p:cNvSpPr>
            <a:spLocks noGrp="1"/>
          </p:cNvSpPr>
          <p:nvPr>
            <p:ph sz="half" idx="10"/>
          </p:nvPr>
        </p:nvSpPr>
        <p:spPr/>
        <p:txBody>
          <a:bodyPr/>
          <a:lstStyle/>
          <a:p>
            <a:r>
              <a:rPr lang="en-US"/>
              <a:t>Concentration dependent </a:t>
            </a:r>
            <a:r>
              <a:rPr lang="en-US" dirty="0"/>
              <a:t>Butler-Volmer expression describes the deposition/re-deposition local current density of the copper reaction. </a:t>
            </a:r>
            <a:endParaRPr lang="en-SE" dirty="0"/>
          </a:p>
          <a:p>
            <a:endParaRPr lang="en-SE"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759A326-16B0-4D6F-BE5E-0150FEFB357B}"/>
                  </a:ext>
                </a:extLst>
              </p:cNvPr>
              <p:cNvSpPr txBox="1"/>
              <p:nvPr/>
            </p:nvSpPr>
            <p:spPr>
              <a:xfrm>
                <a:off x="5561550" y="4637178"/>
                <a:ext cx="5848461" cy="6326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loc</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a:rPr lang="en-US" b="0" i="1" smtClean="0">
                              <a:latin typeface="Cambria Math" panose="02040503050406030204" pitchFamily="18" charset="0"/>
                            </a:rPr>
                            <m:t>0</m:t>
                          </m:r>
                        </m:sub>
                      </m:sSub>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𝑐</m:t>
                                  </m:r>
                                </m:e>
                                <m:sub>
                                  <m:r>
                                    <m:rPr>
                                      <m:sty m:val="p"/>
                                    </m:rPr>
                                    <a:rPr lang="en-US" i="0">
                                      <a:latin typeface="Cambria Math" panose="02040503050406030204" pitchFamily="18" charset="0"/>
                                    </a:rPr>
                                    <m:t>Cu</m:t>
                                  </m:r>
                                  <m:r>
                                    <a:rPr lang="en-US" i="0">
                                      <a:latin typeface="Cambria Math" panose="02040503050406030204" pitchFamily="18" charset="0"/>
                                    </a:rPr>
                                    <m:t>(</m:t>
                                  </m:r>
                                  <m:r>
                                    <m:rPr>
                                      <m:sty m:val="p"/>
                                    </m:rPr>
                                    <a:rPr lang="en-US" i="0">
                                      <a:latin typeface="Cambria Math" panose="02040503050406030204" pitchFamily="18" charset="0"/>
                                    </a:rPr>
                                    <m:t>s</m:t>
                                  </m:r>
                                  <m:r>
                                    <a:rPr lang="en-US" i="0">
                                      <a:latin typeface="Cambria Math" panose="02040503050406030204" pitchFamily="18" charset="0"/>
                                    </a:rPr>
                                    <m:t>)</m:t>
                                  </m:r>
                                </m:sub>
                              </m:sSub>
                            </m:num>
                            <m:den>
                              <m:sSub>
                                <m:sSubPr>
                                  <m:ctrlPr>
                                    <a:rPr lang="en-US" i="1">
                                      <a:latin typeface="Cambria Math" panose="02040503050406030204" pitchFamily="18" charset="0"/>
                                    </a:rPr>
                                  </m:ctrlPr>
                                </m:sSubPr>
                                <m:e>
                                  <m:r>
                                    <a:rPr lang="en-US" i="1">
                                      <a:latin typeface="Cambria Math" panose="02040503050406030204" pitchFamily="18" charset="0"/>
                                    </a:rPr>
                                    <m:t>𝑐</m:t>
                                  </m:r>
                                </m:e>
                                <m:sub>
                                  <m:r>
                                    <m:rPr>
                                      <m:sty m:val="p"/>
                                    </m:rPr>
                                    <a:rPr lang="en-US" i="0">
                                      <a:latin typeface="Cambria Math" panose="02040503050406030204" pitchFamily="18" charset="0"/>
                                    </a:rPr>
                                    <m:t>Cu</m:t>
                                  </m:r>
                                  <m:r>
                                    <a:rPr lang="en-US" i="0">
                                      <a:latin typeface="Cambria Math" panose="02040503050406030204" pitchFamily="18" charset="0"/>
                                    </a:rPr>
                                    <m:t>(</m:t>
                                  </m:r>
                                  <m:r>
                                    <m:rPr>
                                      <m:sty m:val="p"/>
                                    </m:rPr>
                                    <a:rPr lang="en-US" i="0">
                                      <a:latin typeface="Cambria Math" panose="02040503050406030204" pitchFamily="18" charset="0"/>
                                    </a:rPr>
                                    <m:t>s</m:t>
                                  </m:r>
                                  <m:r>
                                    <a:rPr lang="en-US" i="0">
                                      <a:latin typeface="Cambria Math" panose="02040503050406030204" pitchFamily="18" charset="0"/>
                                    </a:rPr>
                                    <m:t>),</m:t>
                                  </m:r>
                                  <m:r>
                                    <m:rPr>
                                      <m:sty m:val="p"/>
                                    </m:rPr>
                                    <a:rPr lang="en-US" b="0" i="0" smtClean="0">
                                      <a:latin typeface="Cambria Math" panose="02040503050406030204" pitchFamily="18" charset="0"/>
                                    </a:rPr>
                                    <m:t>cov</m:t>
                                  </m:r>
                                </m:sub>
                              </m:sSub>
                            </m:den>
                          </m:f>
                          <m:r>
                            <m:rPr>
                              <m:sty m:val="p"/>
                            </m:rPr>
                            <a:rPr lang="en-US" i="0">
                              <a:latin typeface="Cambria Math" panose="02040503050406030204" pitchFamily="18" charset="0"/>
                            </a:rPr>
                            <m:t>exp</m:t>
                          </m:r>
                          <m:d>
                            <m:dPr>
                              <m:ctrlPr>
                                <a:rPr lang="en-US" i="1">
                                  <a:latin typeface="Cambria Math" panose="02040503050406030204" pitchFamily="18" charset="0"/>
                                  <a:sym typeface="Symbol" panose="05050102010706020507" pitchFamily="18" charset="2"/>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𝑎</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m:rPr>
                                          <m:sty m:val="p"/>
                                        </m:rPr>
                                        <a:rPr lang="en-US" b="0" i="0" smtClean="0">
                                          <a:latin typeface="Cambria Math" panose="02040503050406030204" pitchFamily="18" charset="0"/>
                                          <a:ea typeface="Cambria Math" panose="02040503050406030204" pitchFamily="18" charset="0"/>
                                          <a:sym typeface="Symbol" panose="05050102010706020507" pitchFamily="18" charset="2"/>
                                        </a:rPr>
                                        <m:t>Cu</m:t>
                                      </m:r>
                                    </m:sub>
                                  </m:sSub>
                                </m:num>
                                <m:den>
                                  <m:r>
                                    <a:rPr lang="en-US" i="1">
                                      <a:latin typeface="Cambria Math" panose="02040503050406030204" pitchFamily="18" charset="0"/>
                                    </a:rPr>
                                    <m:t>𝑅𝑇</m:t>
                                  </m:r>
                                </m:den>
                              </m:f>
                            </m:e>
                          </m:d>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𝑐</m:t>
                                  </m:r>
                                </m:e>
                                <m:sub>
                                  <m:r>
                                    <m:rPr>
                                      <m:sty m:val="p"/>
                                    </m:rPr>
                                    <a:rPr lang="en-US" i="0">
                                      <a:latin typeface="Cambria Math" panose="02040503050406030204" pitchFamily="18" charset="0"/>
                                    </a:rPr>
                                    <m:t>Cu</m:t>
                                  </m:r>
                                  <m:r>
                                    <a:rPr lang="en-US" i="0">
                                      <a:latin typeface="Cambria Math" panose="02040503050406030204" pitchFamily="18" charset="0"/>
                                    </a:rPr>
                                    <m:t>+</m:t>
                                  </m:r>
                                </m:sub>
                              </m:sSub>
                            </m:num>
                            <m:den>
                              <m:sSub>
                                <m:sSubPr>
                                  <m:ctrlPr>
                                    <a:rPr lang="en-US" i="1">
                                      <a:latin typeface="Cambria Math" panose="02040503050406030204" pitchFamily="18" charset="0"/>
                                    </a:rPr>
                                  </m:ctrlPr>
                                </m:sSubPr>
                                <m:e>
                                  <m:r>
                                    <a:rPr lang="en-US" i="1">
                                      <a:latin typeface="Cambria Math" panose="02040503050406030204" pitchFamily="18" charset="0"/>
                                    </a:rPr>
                                    <m:t>𝑐</m:t>
                                  </m:r>
                                </m:e>
                                <m:sub>
                                  <m:r>
                                    <m:rPr>
                                      <m:sty m:val="p"/>
                                    </m:rPr>
                                    <a:rPr lang="en-US">
                                      <a:latin typeface="Cambria Math" panose="02040503050406030204" pitchFamily="18" charset="0"/>
                                    </a:rPr>
                                    <m:t>Cu</m:t>
                                  </m:r>
                                  <m:r>
                                    <a:rPr lang="en-US" b="0" i="0" smtClean="0">
                                      <a:latin typeface="Cambria Math" panose="02040503050406030204" pitchFamily="18" charset="0"/>
                                    </a:rPr>
                                    <m:t>,</m:t>
                                  </m:r>
                                  <m:r>
                                    <m:rPr>
                                      <m:sty m:val="p"/>
                                    </m:rPr>
                                    <a:rPr lang="en-US" b="0" i="0" smtClean="0">
                                      <a:latin typeface="Cambria Math" panose="02040503050406030204" pitchFamily="18" charset="0"/>
                                    </a:rPr>
                                    <m:t>ref</m:t>
                                  </m:r>
                                </m:sub>
                              </m:sSub>
                            </m:den>
                          </m:f>
                          <m:r>
                            <m:rPr>
                              <m:sty m:val="p"/>
                            </m:rPr>
                            <a:rPr lang="en-US" i="0">
                              <a:latin typeface="Cambria Math" panose="02040503050406030204" pitchFamily="18" charset="0"/>
                            </a:rPr>
                            <m:t>exp</m:t>
                          </m:r>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m:rPr>
                                          <m:sty m:val="p"/>
                                        </m:rPr>
                                        <a:rPr lang="en-US" b="0" i="0" smtClean="0">
                                          <a:latin typeface="Cambria Math" panose="02040503050406030204" pitchFamily="18" charset="0"/>
                                          <a:ea typeface="Cambria Math" panose="02040503050406030204" pitchFamily="18" charset="0"/>
                                          <a:sym typeface="Symbol" panose="05050102010706020507" pitchFamily="18" charset="2"/>
                                        </a:rPr>
                                        <m:t>Cu</m:t>
                                      </m:r>
                                    </m:sub>
                                  </m:sSub>
                                </m:num>
                                <m:den>
                                  <m:r>
                                    <a:rPr lang="en-US" i="1">
                                      <a:latin typeface="Cambria Math" panose="02040503050406030204" pitchFamily="18" charset="0"/>
                                    </a:rPr>
                                    <m:t>𝑅𝑇</m:t>
                                  </m:r>
                                </m:den>
                              </m:f>
                            </m:e>
                          </m:d>
                        </m:e>
                      </m:d>
                    </m:oMath>
                  </m:oMathPara>
                </a14:m>
                <a:endParaRPr lang="en-US" dirty="0"/>
              </a:p>
            </p:txBody>
          </p:sp>
        </mc:Choice>
        <mc:Fallback xmlns="">
          <p:sp>
            <p:nvSpPr>
              <p:cNvPr id="9" name="TextBox 8">
                <a:extLst>
                  <a:ext uri="{FF2B5EF4-FFF2-40B4-BE49-F238E27FC236}">
                    <a16:creationId xmlns:a16="http://schemas.microsoft.com/office/drawing/2014/main" id="{6759A326-16B0-4D6F-BE5E-0150FEFB357B}"/>
                  </a:ext>
                </a:extLst>
              </p:cNvPr>
              <p:cNvSpPr txBox="1">
                <a:spLocks noRot="1" noChangeAspect="1" noMove="1" noResize="1" noEditPoints="1" noAdjustHandles="1" noChangeArrowheads="1" noChangeShapeType="1" noTextEdit="1"/>
              </p:cNvSpPr>
              <p:nvPr/>
            </p:nvSpPr>
            <p:spPr>
              <a:xfrm>
                <a:off x="5561550" y="4637178"/>
                <a:ext cx="5848461" cy="632674"/>
              </a:xfrm>
              <a:prstGeom prst="rect">
                <a:avLst/>
              </a:prstGeom>
              <a:blipFill>
                <a:blip r:embed="rId2"/>
                <a:stretch>
                  <a:fillRect/>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26FA4B4-81E3-4C63-AFC4-AEEA3CE8626B}"/>
                  </a:ext>
                </a:extLst>
              </p:cNvPr>
              <p:cNvSpPr txBox="1"/>
              <p:nvPr/>
            </p:nvSpPr>
            <p:spPr>
              <a:xfrm>
                <a:off x="5452279" y="5369086"/>
                <a:ext cx="4812467" cy="1776961"/>
              </a:xfrm>
              <a:prstGeom prst="rect">
                <a:avLst/>
              </a:prstGeom>
              <a:noFill/>
            </p:spPr>
            <p:txBody>
              <a:bodyPr wrap="square">
                <a:spAutoFit/>
              </a:bodyPr>
              <a:lstStyle/>
              <a:p>
                <a:pPr marL="72000" lvl="0" defTabSz="360000">
                  <a:lnSpc>
                    <a:spcPct val="200000"/>
                  </a:lnSpc>
                  <a:tabLst>
                    <a:tab pos="360000" algn="l"/>
                  </a:tabLst>
                </a:pPr>
                <a14:m>
                  <m:oMath xmlns:m="http://schemas.openxmlformats.org/officeDocument/2006/math">
                    <m:sSub>
                      <m:sSubPr>
                        <m:ctrlPr>
                          <a:rPr lang="en-US" sz="1000" b="1" i="1" smtClean="0">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a:latin typeface="Cambria Math" panose="02040503050406030204" pitchFamily="18" charset="0"/>
                              </a:rPr>
                              <m:t>Cu</m:t>
                            </m:r>
                            <m:r>
                              <a:rPr lang="en-US" sz="1000">
                                <a:latin typeface="Cambria Math" panose="02040503050406030204" pitchFamily="18" charset="0"/>
                              </a:rPr>
                              <m:t>(</m:t>
                            </m:r>
                            <m:r>
                              <m:rPr>
                                <m:sty m:val="p"/>
                              </m:rPr>
                              <a:rPr lang="en-US" sz="1000">
                                <a:latin typeface="Cambria Math" panose="02040503050406030204" pitchFamily="18" charset="0"/>
                              </a:rPr>
                              <m:t>s</m:t>
                            </m:r>
                            <m:r>
                              <a:rPr lang="en-US" sz="1000">
                                <a:latin typeface="Cambria Math" panose="02040503050406030204" pitchFamily="18" charset="0"/>
                              </a:rPr>
                              <m:t>)</m:t>
                            </m:r>
                          </m:sub>
                        </m:sSub>
                      </m:e>
                      <m:sub>
                        <m:r>
                          <a:rPr lang="en-US" sz="1000" b="1" i="1" smtClean="0">
                            <a:latin typeface="Cambria Math" panose="02040503050406030204" pitchFamily="18" charset="0"/>
                            <a:ea typeface="Cambria Math" panose="02040503050406030204" pitchFamily="18" charset="0"/>
                          </a:rPr>
                          <m:t> </m:t>
                        </m:r>
                      </m:sub>
                    </m:sSub>
                  </m:oMath>
                </a14:m>
                <a:r>
                  <a:rPr kumimoji="0" lang="en-US" sz="1000" b="0" i="0" u="none" strike="noStrike" kern="1200" cap="none" spc="0" normalizeH="0" baseline="0" noProof="0" dirty="0">
                    <a:ln>
                      <a:noFill/>
                    </a:ln>
                    <a:solidFill>
                      <a:srgbClr val="393A39"/>
                    </a:solidFill>
                    <a:effectLst/>
                    <a:uLnTx/>
                    <a:uFillTx/>
                    <a:latin typeface="Lato"/>
                    <a:ea typeface="+mn-ea"/>
                    <a:cs typeface="+mn-cs"/>
                  </a:rPr>
                  <a:t>	Deposited</a:t>
                </a:r>
                <a:r>
                  <a:rPr kumimoji="0" lang="en-US" sz="1000" b="0" i="0" u="none" strike="noStrike" kern="1200" cap="none" spc="0" normalizeH="0" noProof="0" dirty="0">
                    <a:ln>
                      <a:noFill/>
                    </a:ln>
                    <a:solidFill>
                      <a:srgbClr val="393A39"/>
                    </a:solidFill>
                    <a:effectLst/>
                    <a:uLnTx/>
                    <a:uFillTx/>
                    <a:latin typeface="Lato"/>
                    <a:ea typeface="+mn-ea"/>
                    <a:cs typeface="+mn-cs"/>
                  </a:rPr>
                  <a:t> copper concentration</a:t>
                </a:r>
                <a:r>
                  <a:rPr kumimoji="0" lang="en-US" sz="1000" b="0" i="0" u="none" strike="noStrike" kern="1200" cap="none" spc="0" normalizeH="0" baseline="0" noProof="0" dirty="0">
                    <a:ln>
                      <a:noFill/>
                    </a:ln>
                    <a:solidFill>
                      <a:srgbClr val="393A39"/>
                    </a:solidFill>
                    <a:effectLst/>
                    <a:uLnTx/>
                    <a:uFillTx/>
                    <a:latin typeface="Lato"/>
                    <a:ea typeface="+mn-ea"/>
                    <a:cs typeface="+mn-cs"/>
                  </a:rPr>
                  <a:t> (mol/</a:t>
                </a:r>
                <a:r>
                  <a:rPr lang="en-US" sz="1000" dirty="0">
                    <a:solidFill>
                      <a:srgbClr val="393A39"/>
                    </a:solidFill>
                  </a:rPr>
                  <a:t>m</a:t>
                </a:r>
                <a:r>
                  <a:rPr lang="en-US" sz="1000" baseline="30000" dirty="0">
                    <a:solidFill>
                      <a:srgbClr val="393A39"/>
                    </a:solidFill>
                  </a:rPr>
                  <a:t>3</a:t>
                </a:r>
                <a:r>
                  <a:rPr lang="en-US" sz="1000" dirty="0">
                    <a:solidFill>
                      <a:srgbClr val="393A39"/>
                    </a:solidFill>
                    <a:latin typeface="Lato"/>
                  </a:rPr>
                  <a:t>)</a:t>
                </a:r>
              </a:p>
              <a:p>
                <a:pPr marL="72000" lvl="0" defTabSz="360000">
                  <a:lnSpc>
                    <a:spcPct val="200000"/>
                  </a:lnSpc>
                  <a:tabLst>
                    <a:tab pos="360000" algn="l"/>
                  </a:tabLst>
                </a:pP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i="0">
                                <a:latin typeface="Cambria Math" panose="02040503050406030204" pitchFamily="18" charset="0"/>
                              </a:rPr>
                              <m:t>Cu</m:t>
                            </m:r>
                            <m:d>
                              <m:dPr>
                                <m:ctrlPr>
                                  <a:rPr lang="en-US" sz="1000" i="1">
                                    <a:latin typeface="Cambria Math" panose="02040503050406030204" pitchFamily="18" charset="0"/>
                                  </a:rPr>
                                </m:ctrlPr>
                              </m:dPr>
                              <m:e>
                                <m:r>
                                  <m:rPr>
                                    <m:sty m:val="p"/>
                                  </m:rPr>
                                  <a:rPr lang="en-US" sz="1000" i="0">
                                    <a:latin typeface="Cambria Math" panose="02040503050406030204" pitchFamily="18" charset="0"/>
                                  </a:rPr>
                                  <m:t>s</m:t>
                                </m:r>
                              </m:e>
                            </m:d>
                            <m:r>
                              <a:rPr lang="en-US" sz="1000" b="0" i="0" smtClean="0">
                                <a:latin typeface="Cambria Math" panose="02040503050406030204" pitchFamily="18" charset="0"/>
                              </a:rPr>
                              <m:t>,</m:t>
                            </m:r>
                            <m:r>
                              <m:rPr>
                                <m:sty m:val="p"/>
                              </m:rPr>
                              <a:rPr lang="en-US" sz="1000" b="0" i="0" smtClean="0">
                                <a:latin typeface="Cambria Math" panose="02040503050406030204" pitchFamily="18" charset="0"/>
                              </a:rPr>
                              <m:t>cov</m:t>
                            </m:r>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rPr>
                  <a:t>	Copper concentration in the surface monolayer (mol/m</a:t>
                </a:r>
                <a:r>
                  <a:rPr lang="en-US" sz="1000" baseline="30000" dirty="0">
                    <a:solidFill>
                      <a:srgbClr val="393A39"/>
                    </a:solidFill>
                  </a:rPr>
                  <a:t>3</a:t>
                </a:r>
                <a:r>
                  <a:rPr lang="en-US" sz="1000" dirty="0">
                    <a:solidFill>
                      <a:srgbClr val="393A39"/>
                    </a:solidFill>
                  </a:rPr>
                  <a:t>)</a:t>
                </a:r>
              </a:p>
              <a:p>
                <a:pPr marL="72000" lvl="0" defTabSz="360000">
                  <a:lnSpc>
                    <a:spcPct val="200000"/>
                  </a:lnSpc>
                  <a:tabLst>
                    <a:tab pos="360000" algn="l"/>
                  </a:tabLst>
                </a:pPr>
                <a14:m>
                  <m:oMath xmlns:m="http://schemas.openxmlformats.org/officeDocument/2006/math">
                    <m:sSub>
                      <m:sSubPr>
                        <m:ctrlPr>
                          <a:rPr lang="en-US" sz="1000" b="1" i="1">
                            <a:latin typeface="Cambria Math" panose="02040503050406030204" pitchFamily="18" charset="0"/>
                            <a:ea typeface="Cambria Math" panose="02040503050406030204" pitchFamily="18" charset="0"/>
                          </a:rPr>
                        </m:ctrlPr>
                      </m:sSubPr>
                      <m:e>
                        <m:sSub>
                          <m:sSubPr>
                            <m:ctrlPr>
                              <a:rPr lang="en-US" sz="1000" i="1">
                                <a:latin typeface="Cambria Math" panose="02040503050406030204" pitchFamily="18" charset="0"/>
                              </a:rPr>
                            </m:ctrlPr>
                          </m:sSubPr>
                          <m:e>
                            <m:r>
                              <a:rPr lang="en-US" sz="1000" i="1">
                                <a:latin typeface="Cambria Math" panose="02040503050406030204" pitchFamily="18" charset="0"/>
                              </a:rPr>
                              <m:t>𝑐</m:t>
                            </m:r>
                          </m:e>
                          <m:sub>
                            <m:r>
                              <m:rPr>
                                <m:sty m:val="p"/>
                              </m:rPr>
                              <a:rPr lang="en-US" sz="1000">
                                <a:latin typeface="Cambria Math" panose="02040503050406030204" pitchFamily="18" charset="0"/>
                              </a:rPr>
                              <m:t>Cu</m:t>
                            </m:r>
                            <m:r>
                              <a:rPr lang="en-US" sz="1000" i="0">
                                <a:latin typeface="Cambria Math" panose="02040503050406030204" pitchFamily="18" charset="0"/>
                              </a:rPr>
                              <m:t>,</m:t>
                            </m:r>
                            <m:r>
                              <m:rPr>
                                <m:sty m:val="p"/>
                              </m:rPr>
                              <a:rPr lang="en-US" sz="1000" b="0" i="0" smtClean="0">
                                <a:latin typeface="Cambria Math" panose="02040503050406030204" pitchFamily="18" charset="0"/>
                              </a:rPr>
                              <m:t>ref</m:t>
                            </m:r>
                          </m:sub>
                        </m:sSub>
                      </m:e>
                      <m:sub>
                        <m:r>
                          <a:rPr lang="en-US" sz="1000" b="1" i="1">
                            <a:latin typeface="Cambria Math" panose="02040503050406030204" pitchFamily="18" charset="0"/>
                            <a:ea typeface="Cambria Math" panose="02040503050406030204" pitchFamily="18" charset="0"/>
                          </a:rPr>
                          <m:t> </m:t>
                        </m:r>
                      </m:sub>
                    </m:sSub>
                  </m:oMath>
                </a14:m>
                <a:r>
                  <a:rPr lang="en-US" sz="1000" dirty="0">
                    <a:solidFill>
                      <a:srgbClr val="393A39"/>
                    </a:solidFill>
                  </a:rPr>
                  <a:t>	Reference cuprous-ion concentration in the electrolyte (mol/m</a:t>
                </a:r>
                <a:r>
                  <a:rPr lang="en-US" sz="1000" baseline="30000" dirty="0">
                    <a:solidFill>
                      <a:srgbClr val="393A39"/>
                    </a:solidFill>
                  </a:rPr>
                  <a:t>3</a:t>
                </a:r>
                <a:r>
                  <a:rPr lang="en-US" sz="1000" dirty="0">
                    <a:solidFill>
                      <a:srgbClr val="393A39"/>
                    </a:solidFill>
                  </a:rPr>
                  <a:t>)</a:t>
                </a:r>
              </a:p>
              <a:p>
                <a:pPr marL="72000" lvl="0" defTabSz="360000">
                  <a:lnSpc>
                    <a:spcPct val="200000"/>
                  </a:lnSpc>
                  <a:tabLst>
                    <a:tab pos="360000" algn="l"/>
                  </a:tabLst>
                </a:pPr>
                <a:endParaRPr lang="en-US" sz="1000" dirty="0">
                  <a:solidFill>
                    <a:srgbClr val="393A39"/>
                  </a:solidFill>
                </a:endParaRPr>
              </a:p>
              <a:p>
                <a:pPr marL="72000" lvl="0" defTabSz="360000">
                  <a:lnSpc>
                    <a:spcPct val="200000"/>
                  </a:lnSpc>
                  <a:tabLst>
                    <a:tab pos="360000" algn="l"/>
                  </a:tabLst>
                </a:pPr>
                <a:endParaRPr kumimoji="0" lang="en-US" sz="1000" b="1" i="0" u="none" strike="noStrike" kern="1200" cap="none" spc="0" normalizeH="0" noProof="0" dirty="0">
                  <a:ln>
                    <a:noFill/>
                  </a:ln>
                  <a:solidFill>
                    <a:srgbClr val="393A39"/>
                  </a:solidFill>
                  <a:effectLst/>
                  <a:uLnTx/>
                  <a:uFillTx/>
                  <a:latin typeface="Lato"/>
                </a:endParaRPr>
              </a:p>
            </p:txBody>
          </p:sp>
        </mc:Choice>
        <mc:Fallback xmlns="">
          <p:sp>
            <p:nvSpPr>
              <p:cNvPr id="10" name="TextBox 9">
                <a:extLst>
                  <a:ext uri="{FF2B5EF4-FFF2-40B4-BE49-F238E27FC236}">
                    <a16:creationId xmlns:a16="http://schemas.microsoft.com/office/drawing/2014/main" id="{D26FA4B4-81E3-4C63-AFC4-AEEA3CE8626B}"/>
                  </a:ext>
                </a:extLst>
              </p:cNvPr>
              <p:cNvSpPr txBox="1">
                <a:spLocks noRot="1" noChangeAspect="1" noMove="1" noResize="1" noEditPoints="1" noAdjustHandles="1" noChangeArrowheads="1" noChangeShapeType="1" noTextEdit="1"/>
              </p:cNvSpPr>
              <p:nvPr/>
            </p:nvSpPr>
            <p:spPr>
              <a:xfrm>
                <a:off x="5452279" y="5369086"/>
                <a:ext cx="4812467" cy="1776961"/>
              </a:xfrm>
              <a:prstGeom prst="rect">
                <a:avLst/>
              </a:prstGeom>
              <a:blipFill>
                <a:blip r:embed="rId3"/>
                <a:stretch>
                  <a:fillRect/>
                </a:stretch>
              </a:blipFill>
            </p:spPr>
            <p:txBody>
              <a:bodyPr/>
              <a:lstStyle/>
              <a:p>
                <a:r>
                  <a:rPr lang="en-SE">
                    <a:noFill/>
                  </a:rPr>
                  <a:t> </a:t>
                </a:r>
              </a:p>
            </p:txBody>
          </p:sp>
        </mc:Fallback>
      </mc:AlternateContent>
      <p:pic>
        <p:nvPicPr>
          <p:cNvPr id="12" name="Content Placeholder 5">
            <a:extLst>
              <a:ext uri="{FF2B5EF4-FFF2-40B4-BE49-F238E27FC236}">
                <a16:creationId xmlns:a16="http://schemas.microsoft.com/office/drawing/2014/main" id="{405D792C-FBEB-42D2-AEA1-CCDA6171B970}"/>
              </a:ext>
            </a:extLst>
          </p:cNvPr>
          <p:cNvPicPr>
            <a:picLocks noGrp="1" noChangeAspect="1"/>
          </p:cNvPicPr>
          <p:nvPr>
            <p:ph sz="quarter" idx="17"/>
          </p:nvPr>
        </p:nvPicPr>
        <p:blipFill rotWithShape="1">
          <a:blip r:embed="rId4"/>
          <a:srcRect t="1" b="-84977"/>
          <a:stretch/>
        </p:blipFill>
        <p:spPr>
          <a:xfrm>
            <a:off x="1219200" y="2170910"/>
            <a:ext cx="3454400" cy="6067007"/>
          </a:xfrm>
          <a:prstGeom prst="rect">
            <a:avLst/>
          </a:prstGeom>
          <a:solidFill>
            <a:schemeClr val="bg1"/>
          </a:solidFill>
        </p:spPr>
      </p:pic>
    </p:spTree>
    <p:extLst>
      <p:ext uri="{BB962C8B-B14F-4D97-AF65-F5344CB8AC3E}">
        <p14:creationId xmlns:p14="http://schemas.microsoft.com/office/powerpoint/2010/main" val="3645323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a:bodyPr>
          <a:lstStyle/>
          <a:p>
            <a:r>
              <a:rPr lang="en-US" dirty="0"/>
              <a:t>After about an hour (3604 s) the current collector starts to dissolve </a:t>
            </a:r>
          </a:p>
          <a:p>
            <a:r>
              <a:rPr lang="en-US" dirty="0"/>
              <a:t>The cell is severely overdischarged when dissolution initiates</a:t>
            </a:r>
          </a:p>
          <a:p>
            <a:endParaRPr lang="en-US" dirty="0"/>
          </a:p>
        </p:txBody>
      </p:sp>
      <p:sp>
        <p:nvSpPr>
          <p:cNvPr id="3" name="Text Placeholder 2">
            <a:extLst>
              <a:ext uri="{FF2B5EF4-FFF2-40B4-BE49-F238E27FC236}">
                <a16:creationId xmlns:a16="http://schemas.microsoft.com/office/drawing/2014/main" id="{BEABCC0C-E500-4B51-B6B2-A1DFBBDA947F}"/>
              </a:ext>
            </a:extLst>
          </p:cNvPr>
          <p:cNvSpPr>
            <a:spLocks noGrp="1"/>
          </p:cNvSpPr>
          <p:nvPr>
            <p:ph type="body" sz="quarter" idx="12"/>
          </p:nvPr>
        </p:nvSpPr>
        <p:spPr/>
        <p:txBody>
          <a:bodyPr/>
          <a:lstStyle/>
          <a:p>
            <a:r>
              <a:rPr lang="en-US" dirty="0"/>
              <a:t> </a:t>
            </a:r>
            <a:endParaRPr lang="en-SE" dirty="0"/>
          </a:p>
        </p:txBody>
      </p:sp>
      <p:pic>
        <p:nvPicPr>
          <p:cNvPr id="17" name="Content Placeholder 16">
            <a:extLst>
              <a:ext uri="{FF2B5EF4-FFF2-40B4-BE49-F238E27FC236}">
                <a16:creationId xmlns:a16="http://schemas.microsoft.com/office/drawing/2014/main" id="{8A49C8E7-FB63-43F6-BF9E-924B5E99C6DD}"/>
              </a:ext>
            </a:extLst>
          </p:cNvPr>
          <p:cNvPicPr>
            <a:picLocks noGrp="1" noChangeAspect="1"/>
          </p:cNvPicPr>
          <p:nvPr>
            <p:ph sz="quarter" idx="1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71382" y="1242055"/>
            <a:ext cx="5830836" cy="4373889"/>
          </a:xfrm>
        </p:spPr>
      </p:pic>
    </p:spTree>
    <p:extLst>
      <p:ext uri="{BB962C8B-B14F-4D97-AF65-F5344CB8AC3E}">
        <p14:creationId xmlns:p14="http://schemas.microsoft.com/office/powerpoint/2010/main" val="2256036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623DB-DB94-4A55-BC84-C2D38B1A3206}"/>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117171A2-0FED-42B1-B3B1-39A973247671}"/>
              </a:ext>
            </a:extLst>
          </p:cNvPr>
          <p:cNvSpPr>
            <a:spLocks noGrp="1"/>
          </p:cNvSpPr>
          <p:nvPr>
            <p:ph sz="half" idx="10"/>
          </p:nvPr>
        </p:nvSpPr>
        <p:spPr/>
        <p:txBody>
          <a:bodyPr/>
          <a:lstStyle/>
          <a:p>
            <a:r>
              <a:rPr lang="en-US" dirty="0"/>
              <a:t>Copper dissolution when the negative electrode potential is higher than 3.5 V (the equilibrium potential of the copper reaction) </a:t>
            </a:r>
          </a:p>
          <a:p>
            <a:r>
              <a:rPr lang="en-US" dirty="0"/>
              <a:t>The potential distribution differs with dent shape</a:t>
            </a:r>
          </a:p>
        </p:txBody>
      </p:sp>
      <p:pic>
        <p:nvPicPr>
          <p:cNvPr id="8" name="Content Placeholder 7">
            <a:extLst>
              <a:ext uri="{FF2B5EF4-FFF2-40B4-BE49-F238E27FC236}">
                <a16:creationId xmlns:a16="http://schemas.microsoft.com/office/drawing/2014/main" id="{7EAC21DC-AC54-4257-8286-559C3032290A}"/>
              </a:ext>
            </a:extLst>
          </p:cNvPr>
          <p:cNvPicPr>
            <a:picLocks noGrp="1" noChangeAspect="1"/>
          </p:cNvPicPr>
          <p:nvPr>
            <p:ph sz="quarter" idx="11"/>
          </p:nvPr>
        </p:nvPicPr>
        <p:blipFill>
          <a:blip r:embed="rId2" cstate="print">
            <a:extLst>
              <a:ext uri="{28A0092B-C50C-407E-A947-70E740481C1C}">
                <a14:useLocalDpi xmlns:a14="http://schemas.microsoft.com/office/drawing/2010/main" val="0"/>
              </a:ext>
            </a:extLst>
          </a:blip>
          <a:stretch>
            <a:fillRect/>
          </a:stretch>
        </p:blipFill>
        <p:spPr>
          <a:xfrm>
            <a:off x="5771382" y="1242055"/>
            <a:ext cx="5830836" cy="4373889"/>
          </a:xfrm>
        </p:spPr>
      </p:pic>
    </p:spTree>
    <p:extLst>
      <p:ext uri="{BB962C8B-B14F-4D97-AF65-F5344CB8AC3E}">
        <p14:creationId xmlns:p14="http://schemas.microsoft.com/office/powerpoint/2010/main" val="3630460985"/>
      </p:ext>
    </p:extLst>
  </p:cSld>
  <p:clrMapOvr>
    <a:masterClrMapping/>
  </p:clrMapOvr>
</p:sld>
</file>

<file path=ppt/theme/theme1.xml><?xml version="1.0" encoding="utf-8"?>
<a:theme xmlns:a="http://schemas.openxmlformats.org/drawingml/2006/main" name="COMSOL-Mar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Mar3" id="{08872224-87D5-B44C-A7BE-6D8A645CA20E}" vid="{365F6195-0BD6-7142-AFF7-E968DA92F2B6}"/>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0</TotalTime>
  <Words>507</Words>
  <Application>Microsoft Office PowerPoint</Application>
  <PresentationFormat>Widescreen</PresentationFormat>
  <Paragraphs>53</Paragraphs>
  <Slides>12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vt:i4>
      </vt:variant>
    </vt:vector>
  </HeadingPairs>
  <TitlesOfParts>
    <vt:vector size="22" baseType="lpstr">
      <vt:lpstr>Arial</vt:lpstr>
      <vt:lpstr>Calibri</vt:lpstr>
      <vt:lpstr>Cambria Math</vt:lpstr>
      <vt:lpstr>Lato</vt:lpstr>
      <vt:lpstr>Lato Black</vt:lpstr>
      <vt:lpstr>Lato Light</vt:lpstr>
      <vt:lpstr>Symbol</vt:lpstr>
      <vt:lpstr>Wingdings</vt:lpstr>
      <vt:lpstr>COMSOL-Mar3</vt:lpstr>
      <vt:lpstr>comsol-slide-template-NEW</vt:lpstr>
      <vt:lpstr>Copper Current-Collector Dissolution</vt:lpstr>
      <vt:lpstr>Introduction</vt:lpstr>
      <vt:lpstr>Setup</vt:lpstr>
      <vt:lpstr>Lithium-Ion Battery Interface</vt:lpstr>
      <vt:lpstr>Lithium-Ion Battery Interface</vt:lpstr>
      <vt:lpstr>Transport of Diluted Species Interface</vt:lpstr>
      <vt:lpstr>Copper Electrode Reaction Kinetics</vt:lpstr>
      <vt:lpstr>Results</vt:lpstr>
      <vt:lpstr>Results</vt:lpstr>
      <vt:lpstr>Concentrations</vt:lpstr>
      <vt:lpstr>Dissolution Current</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2016-11-03T18:33:22Z</dcterms:created>
  <dcterms:modified xsi:type="dcterms:W3CDTF">2024-09-10T11:15:45Z</dcterms:modified>
</cp:coreProperties>
</file>