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2.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3.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4.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5.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6.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23" r:id="rId2"/>
    <p:sldMasterId id="2147483789" r:id="rId3"/>
    <p:sldMasterId id="2147483806" r:id="rId4"/>
    <p:sldMasterId id="2147483823" r:id="rId5"/>
    <p:sldMasterId id="2147483834" r:id="rId6"/>
    <p:sldMasterId id="2147483845" r:id="rId7"/>
  </p:sldMasterIdLst>
  <p:notesMasterIdLst>
    <p:notesMasterId r:id="rId20"/>
  </p:notesMasterIdLst>
  <p:handoutMasterIdLst>
    <p:handoutMasterId r:id="rId21"/>
  </p:handoutMasterIdLst>
  <p:sldIdLst>
    <p:sldId id="1235" r:id="rId8"/>
    <p:sldId id="262" r:id="rId9"/>
    <p:sldId id="265" r:id="rId10"/>
    <p:sldId id="1239" r:id="rId11"/>
    <p:sldId id="274" r:id="rId12"/>
    <p:sldId id="264" r:id="rId13"/>
    <p:sldId id="1240" r:id="rId14"/>
    <p:sldId id="269" r:id="rId15"/>
    <p:sldId id="1236" r:id="rId16"/>
    <p:sldId id="271" r:id="rId17"/>
    <p:sldId id="1242" r:id="rId18"/>
    <p:sldId id="1241" r:id="rId19"/>
  </p:sldIdLst>
  <p:sldSz cx="9144000" cy="5143500" type="screen16x9"/>
  <p:notesSz cx="6858000" cy="9144000"/>
  <p:embeddedFontLst>
    <p:embeddedFont>
      <p:font typeface="Cambria Math" panose="02040503050406030204" pitchFamily="18" charset="0"/>
      <p:regular r:id="rId22"/>
    </p:embeddedFont>
    <p:embeddedFont>
      <p:font typeface="Lato" panose="020F0502020204030203" pitchFamily="34" charset="0"/>
      <p:regular r:id="rId23"/>
      <p:bold r:id="rId24"/>
      <p:italic r:id="rId25"/>
      <p:boldItalic r:id="rId26"/>
    </p:embeddedFont>
    <p:embeddedFont>
      <p:font typeface="Lato Black" panose="020F0502020204030203" pitchFamily="34" charset="0"/>
      <p:bold r:id="rId27"/>
      <p:italic r:id="rId28"/>
      <p:boldItalic r:id="rId29"/>
    </p:embeddedFont>
    <p:embeddedFont>
      <p:font typeface="Lato Light" panose="020F0502020204030203" pitchFamily="34" charset="0"/>
      <p:regular r:id="rId30"/>
      <p: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5"/>
            <p14:sldId id="262"/>
            <p14:sldId id="265"/>
            <p14:sldId id="1239"/>
            <p14:sldId id="274"/>
            <p14:sldId id="264"/>
            <p14:sldId id="1240"/>
            <p14:sldId id="269"/>
            <p14:sldId id="1236"/>
            <p14:sldId id="271"/>
            <p14:sldId id="1242"/>
            <p14:sldId id="124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87821" autoAdjust="0"/>
  </p:normalViewPr>
  <p:slideViewPr>
    <p:cSldViewPr>
      <p:cViewPr varScale="1">
        <p:scale>
          <a:sx n="187" d="100"/>
          <a:sy n="187" d="100"/>
        </p:scale>
        <p:origin x="942" y="16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5.fntdata"/><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10.fntdata"/><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7/29/2024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7/29/2024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dirty="0"/>
              <a:t>The model first solves the acoustic fields using the </a:t>
            </a:r>
            <a:r>
              <a:rPr lang="en-US" sz="1200" i="1" dirty="0"/>
              <a:t>Electrostatics</a:t>
            </a:r>
            <a:r>
              <a:rPr lang="en-US" sz="1200" dirty="0"/>
              <a:t>, </a:t>
            </a:r>
            <a:r>
              <a:rPr lang="en-US" sz="1200" i="1" dirty="0"/>
              <a:t>Solid Mechanics</a:t>
            </a:r>
            <a:r>
              <a:rPr lang="en-US" sz="1200" dirty="0"/>
              <a:t>, and </a:t>
            </a:r>
            <a:r>
              <a:rPr lang="en-US" sz="1200" i="1" dirty="0"/>
              <a:t>Pressure Acoustics, Frequency Domain</a:t>
            </a:r>
            <a:r>
              <a:rPr lang="en-US" sz="1200" dirty="0"/>
              <a:t> interfaces. The Multiphysics couplings </a:t>
            </a:r>
            <a:r>
              <a:rPr lang="en-US" sz="1200" i="1" dirty="0"/>
              <a:t>Acoustic-Structure Boundary</a:t>
            </a:r>
            <a:r>
              <a:rPr lang="en-US" sz="1200" dirty="0"/>
              <a:t> and </a:t>
            </a:r>
            <a:r>
              <a:rPr lang="en-US" sz="1200" i="1" dirty="0"/>
              <a:t>Piezoelectric Effect </a:t>
            </a:r>
            <a:r>
              <a:rPr lang="en-US" sz="1200" dirty="0"/>
              <a:t>are used to</a:t>
            </a:r>
            <a:r>
              <a:rPr lang="en-US" sz="1200" i="1" dirty="0"/>
              <a:t> </a:t>
            </a:r>
            <a:r>
              <a:rPr lang="en-US" sz="1200" dirty="0"/>
              <a:t>ensure the correct coupling of the solid and fluid on their boundary and the coupling between electric and mechanical fields in the piezoelectric domain. </a:t>
            </a:r>
          </a:p>
          <a:p>
            <a:pPr algn="just"/>
            <a:r>
              <a:rPr lang="en-US" sz="1200" dirty="0"/>
              <a:t>The </a:t>
            </a:r>
            <a:r>
              <a:rPr lang="en-US" sz="1200" i="1" dirty="0"/>
              <a:t>Heat Transfer in Solids and Fluids </a:t>
            </a:r>
            <a:r>
              <a:rPr lang="en-US" sz="1200" dirty="0"/>
              <a:t>interface is used to model the heating from the piezoelectric transducer. The heat source is modeled by the total power dissipation in the solid. </a:t>
            </a:r>
          </a:p>
          <a:p>
            <a:pPr algn="just"/>
            <a:r>
              <a:rPr lang="en-US" sz="1200" dirty="0"/>
              <a:t>Thirdly, the streaming flow in the fluid is solved. This is achieved by using the two Multiphysics couplings </a:t>
            </a:r>
            <a:r>
              <a:rPr lang="en-US" sz="1200" i="1" dirty="0"/>
              <a:t>Acoustic Streaming Domain Coupling</a:t>
            </a:r>
            <a:r>
              <a:rPr lang="en-US" sz="1200" dirty="0"/>
              <a:t> and </a:t>
            </a:r>
            <a:r>
              <a:rPr lang="en-US" sz="1200" i="1" dirty="0"/>
              <a:t>Acoustic Streaming Boundary Coupling </a:t>
            </a:r>
            <a:r>
              <a:rPr lang="en-US" sz="1200" dirty="0"/>
              <a:t>to couple the </a:t>
            </a:r>
            <a:r>
              <a:rPr lang="en-US" sz="1200" i="1" dirty="0"/>
              <a:t>Pressure Acoustic </a:t>
            </a:r>
            <a:r>
              <a:rPr lang="en-US" sz="1200" dirty="0"/>
              <a:t>interface to the </a:t>
            </a:r>
            <a:r>
              <a:rPr lang="en-US" sz="1200" i="1" dirty="0"/>
              <a:t>Laminar Flow </a:t>
            </a:r>
            <a:r>
              <a:rPr lang="en-US" sz="1200" dirty="0"/>
              <a:t>interface.</a:t>
            </a:r>
          </a:p>
          <a:p>
            <a:pPr algn="just"/>
            <a:r>
              <a:rPr lang="en-US" sz="1200" dirty="0"/>
              <a:t>Finally, the path of polystyrene microparticles in the acoustic trap is modeled using the </a:t>
            </a:r>
            <a:r>
              <a:rPr lang="en-US" sz="1200" i="1" dirty="0"/>
              <a:t>Particle Tracing for Fluid Flow</a:t>
            </a:r>
            <a:r>
              <a:rPr lang="en-US" sz="1200" dirty="0"/>
              <a:t> interface. The forces on the particles are added using the built-in </a:t>
            </a:r>
            <a:r>
              <a:rPr lang="en-US" sz="1200" i="1" dirty="0"/>
              <a:t>Acoustophoretic Radiation Force </a:t>
            </a:r>
            <a:r>
              <a:rPr lang="en-US" sz="1200" dirty="0"/>
              <a:t>and the </a:t>
            </a:r>
            <a:r>
              <a:rPr lang="en-US" sz="1200" i="1" dirty="0"/>
              <a:t>Drag Force </a:t>
            </a:r>
            <a:r>
              <a:rPr lang="en-US" sz="1200" dirty="0"/>
              <a:t>features.</a:t>
            </a:r>
          </a:p>
          <a:p>
            <a:endParaRPr lang="en-DK"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471722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3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18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8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7.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7732462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131324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447474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479168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1649296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77700696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195D03A0-3FBD-6CD3-FAB9-3E0791A10B0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4" name="Picture 3">
            <a:extLst>
              <a:ext uri="{FF2B5EF4-FFF2-40B4-BE49-F238E27FC236}">
                <a16:creationId xmlns:a16="http://schemas.microsoft.com/office/drawing/2014/main" id="{E186C01C-7745-8C17-95DC-9191ACD65BF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5" name="TextBox 4">
            <a:extLst>
              <a:ext uri="{FF2B5EF4-FFF2-40B4-BE49-F238E27FC236}">
                <a16:creationId xmlns:a16="http://schemas.microsoft.com/office/drawing/2014/main" id="{A52C0E68-0EC5-0D7E-7326-0773F4953BBC}"/>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153814628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1617297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1083999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44700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68492514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55807192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62DD9292-A2D8-316A-39BF-33ED019A6918}"/>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17117FA4-A038-CE60-135F-3F070B7CB3B5}"/>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DCB49891-E28B-60F1-0557-7D67F23C1111}"/>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56587924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0AE58771-285A-414E-0184-D4659BE3666C}"/>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301124E-22D0-FC7F-351E-5B75A6408C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6E079B9-7EEA-B696-8EDE-3F81C996040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363CF51E-0A29-F56C-D4E4-74652511622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2F1C518F-9314-0AC2-956B-2F7DE09013A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26A601CA-C1A8-912F-1170-69AA2909834F}"/>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2CDA06C1-B191-0B43-9E64-24EFF45803A7}"/>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1C7DA1F1-BA49-EA63-D06E-32D955636C5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580621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DE81FFCE-B017-6A27-7470-F4A2D766D4E8}"/>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6511587A-0A30-E499-8CE9-1BFDDC5E5AEB}"/>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82A6E931-250E-9A43-09ED-409E91358E30}"/>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403CB55E-05CE-CD21-076B-1F00F359EBD0}"/>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E4B824CD-3DBB-4EE7-2814-607B5762E422}"/>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B4A86EF3-5DC7-E8D7-3B30-B7CD023B0461}"/>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1743DE80-07B2-C68D-9A2C-0751E14AA94D}"/>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85220286-5E41-30CD-0FB1-D4DF163C0D9E}"/>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AC349952-DAAC-ACA2-859D-A4CAAC0C8DF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DF33A4AB-9316-0D76-8E46-B027F6AA9A2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1E069470-D4F7-98A4-78FE-9BFCFCEC16C9}"/>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EF785C2-E140-E7D5-3EBD-1E89B9596B2B}"/>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249169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3243FEBB-8416-76BA-41F1-C5263075C4C2}"/>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3828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8033249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1588723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6592349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2752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9238708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7626073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1838944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5390316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6638519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316324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095150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165920688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63416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978432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527067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7984633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84368932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6513075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9904549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6693921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9230895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3572647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59050434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04431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9278978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0427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580169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79498500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543898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1488170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8980184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0344148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72499143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06143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510009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72757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4042546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38880941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38471368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7543708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058490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1683433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72292585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399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24037733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2158261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4175044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97978383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1168691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493213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950010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9113311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58511684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2969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729658296"/>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7881688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6851020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1639287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84893492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3189801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350019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8265944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9072638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2186834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644923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054351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1143414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9290001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04973956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0442646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803530937"/>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01442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01257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643231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4236787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5713721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12532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35333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2796861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818681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9318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1987568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721664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078641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096998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8185567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5451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82036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8737462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0541510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0529329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7416039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227400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4846033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2526528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4670706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72007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3014694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518594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850804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0290323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90034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6380796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88967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39514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62765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0265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9794263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335732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048181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409794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1830391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243952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7734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646966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116416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18834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63" Type="http://schemas.openxmlformats.org/officeDocument/2006/relationships/slideLayout" Target="../slideLayouts/slideLayout117.xml"/><Relationship Id="rId68" Type="http://schemas.openxmlformats.org/officeDocument/2006/relationships/image" Target="../media/image2.emf"/><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slideLayout" Target="../slideLayouts/slideLayout112.xml"/><Relationship Id="rId66" Type="http://schemas.openxmlformats.org/officeDocument/2006/relationships/theme" Target="../theme/theme2.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61" Type="http://schemas.openxmlformats.org/officeDocument/2006/relationships/slideLayout" Target="../slideLayouts/slideLayout115.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slideLayout" Target="../slideLayouts/slideLayout114.xml"/><Relationship Id="rId65" Type="http://schemas.openxmlformats.org/officeDocument/2006/relationships/slideLayout" Target="../slideLayouts/slideLayout119.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64" Type="http://schemas.openxmlformats.org/officeDocument/2006/relationships/slideLayout" Target="../slideLayouts/slideLayout118.xml"/><Relationship Id="rId69" Type="http://schemas.openxmlformats.org/officeDocument/2006/relationships/image" Target="../media/image3.png"/><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slideLayout" Target="../slideLayouts/slideLayout113.xml"/><Relationship Id="rId67" Type="http://schemas.openxmlformats.org/officeDocument/2006/relationships/image" Target="../media/image1.emf"/><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62" Type="http://schemas.openxmlformats.org/officeDocument/2006/relationships/slideLayout" Target="../slideLayouts/slideLayout1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image" Target="../media/image18.jpg"/><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theme" Target="../theme/theme3.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10" Type="http://schemas.openxmlformats.org/officeDocument/2006/relationships/slideLayout" Target="../slideLayouts/slideLayout129.xml"/><Relationship Id="rId19" Type="http://schemas.openxmlformats.org/officeDocument/2006/relationships/image" Target="../media/image3.png"/><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slideLayout" Target="../slideLayouts/slideLayout148.xml"/><Relationship Id="rId18" Type="http://schemas.openxmlformats.org/officeDocument/2006/relationships/image" Target="../media/image18.jpg"/><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17" Type="http://schemas.openxmlformats.org/officeDocument/2006/relationships/theme" Target="../theme/theme4.xml"/><Relationship Id="rId2" Type="http://schemas.openxmlformats.org/officeDocument/2006/relationships/slideLayout" Target="../slideLayouts/slideLayout137.xml"/><Relationship Id="rId16" Type="http://schemas.openxmlformats.org/officeDocument/2006/relationships/slideLayout" Target="../slideLayouts/slideLayout151.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5" Type="http://schemas.openxmlformats.org/officeDocument/2006/relationships/slideLayout" Target="../slideLayouts/slideLayout150.xml"/><Relationship Id="rId10" Type="http://schemas.openxmlformats.org/officeDocument/2006/relationships/slideLayout" Target="../slideLayouts/slideLayout145.xml"/><Relationship Id="rId19" Type="http://schemas.openxmlformats.org/officeDocument/2006/relationships/image" Target="../media/image3.png"/><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slideLayout" Target="../slideLayouts/slideLayout1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9.xml"/><Relationship Id="rId3" Type="http://schemas.openxmlformats.org/officeDocument/2006/relationships/slideLayout" Target="../slideLayouts/slideLayout154.xml"/><Relationship Id="rId7" Type="http://schemas.openxmlformats.org/officeDocument/2006/relationships/slideLayout" Target="../slideLayouts/slideLayout158.xml"/><Relationship Id="rId12" Type="http://schemas.openxmlformats.org/officeDocument/2006/relationships/image" Target="../media/image18.jpg"/><Relationship Id="rId2" Type="http://schemas.openxmlformats.org/officeDocument/2006/relationships/slideLayout" Target="../slideLayouts/slideLayout153.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theme" Target="../theme/theme5.xml"/><Relationship Id="rId5" Type="http://schemas.openxmlformats.org/officeDocument/2006/relationships/slideLayout" Target="../slideLayouts/slideLayout156.xml"/><Relationship Id="rId10" Type="http://schemas.openxmlformats.org/officeDocument/2006/relationships/slideLayout" Target="../slideLayouts/slideLayout161.xml"/><Relationship Id="rId4" Type="http://schemas.openxmlformats.org/officeDocument/2006/relationships/slideLayout" Target="../slideLayouts/slideLayout155.xml"/><Relationship Id="rId9" Type="http://schemas.openxmlformats.org/officeDocument/2006/relationships/slideLayout" Target="../slideLayouts/slideLayout1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69.xml"/><Relationship Id="rId3" Type="http://schemas.openxmlformats.org/officeDocument/2006/relationships/slideLayout" Target="../slideLayouts/slideLayout164.xml"/><Relationship Id="rId7" Type="http://schemas.openxmlformats.org/officeDocument/2006/relationships/slideLayout" Target="../slideLayouts/slideLayout168.xml"/><Relationship Id="rId12" Type="http://schemas.openxmlformats.org/officeDocument/2006/relationships/image" Target="../media/image18.jpg"/><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theme" Target="../theme/theme6.xml"/><Relationship Id="rId5" Type="http://schemas.openxmlformats.org/officeDocument/2006/relationships/slideLayout" Target="../slideLayouts/slideLayout166.xml"/><Relationship Id="rId10" Type="http://schemas.openxmlformats.org/officeDocument/2006/relationships/slideLayout" Target="../slideLayouts/slideLayout171.xml"/><Relationship Id="rId4" Type="http://schemas.openxmlformats.org/officeDocument/2006/relationships/slideLayout" Target="../slideLayouts/slideLayout165.xml"/><Relationship Id="rId9" Type="http://schemas.openxmlformats.org/officeDocument/2006/relationships/slideLayout" Target="../slideLayouts/slideLayout1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slideLayout" Target="../slideLayouts/slideLayout184.xml"/><Relationship Id="rId18" Type="http://schemas.openxmlformats.org/officeDocument/2006/relationships/image" Target="../media/image18.jpg"/><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slideLayout" Target="../slideLayouts/slideLayout183.xml"/><Relationship Id="rId17" Type="http://schemas.openxmlformats.org/officeDocument/2006/relationships/theme" Target="../theme/theme7.xml"/><Relationship Id="rId2" Type="http://schemas.openxmlformats.org/officeDocument/2006/relationships/slideLayout" Target="../slideLayouts/slideLayout173.xml"/><Relationship Id="rId16" Type="http://schemas.openxmlformats.org/officeDocument/2006/relationships/slideLayout" Target="../slideLayouts/slideLayout187.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5" Type="http://schemas.openxmlformats.org/officeDocument/2006/relationships/slideLayout" Target="../slideLayouts/slideLayout186.xml"/><Relationship Id="rId10" Type="http://schemas.openxmlformats.org/officeDocument/2006/relationships/slideLayout" Target="../slideLayouts/slideLayout181.xml"/><Relationship Id="rId19" Type="http://schemas.openxmlformats.org/officeDocument/2006/relationships/image" Target="../media/image3.png"/><Relationship Id="rId4" Type="http://schemas.openxmlformats.org/officeDocument/2006/relationships/slideLayout" Target="../slideLayouts/slideLayout175.xml"/><Relationship Id="rId9" Type="http://schemas.openxmlformats.org/officeDocument/2006/relationships/slideLayout" Target="../slideLayouts/slideLayout180.xml"/><Relationship Id="rId14" Type="http://schemas.openxmlformats.org/officeDocument/2006/relationships/slideLayout" Target="../slideLayouts/slideLayout18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7"/>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pic>
        <p:nvPicPr>
          <p:cNvPr id="6" name="Picture 5">
            <a:extLst>
              <a:ext uri="{FF2B5EF4-FFF2-40B4-BE49-F238E27FC236}">
                <a16:creationId xmlns:a16="http://schemas.microsoft.com/office/drawing/2014/main" id="{953EBCF6-3EEF-2D82-ECEA-47ABC046A903}"/>
              </a:ext>
            </a:extLst>
          </p:cNvPr>
          <p:cNvPicPr>
            <a:picLocks noChangeAspect="1"/>
          </p:cNvPicPr>
          <p:nvPr userDrawn="1"/>
        </p:nvPicPr>
        <p:blipFill rotWithShape="1">
          <a:blip r:embed="rId67"/>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405E8401-9824-95B1-336A-D666EA74B629}"/>
              </a:ext>
            </a:extLst>
          </p:cNvPr>
          <p:cNvPicPr>
            <a:picLocks noChangeAspect="1"/>
          </p:cNvPicPr>
          <p:nvPr userDrawn="1"/>
        </p:nvPicPr>
        <p:blipFill>
          <a:blip r:embed="rId68"/>
          <a:stretch>
            <a:fillRect/>
          </a:stretch>
        </p:blipFill>
        <p:spPr>
          <a:xfrm>
            <a:off x="115778" y="223913"/>
            <a:ext cx="752320" cy="69658"/>
          </a:xfrm>
          <a:prstGeom prst="rect">
            <a:avLst/>
          </a:prstGeom>
        </p:spPr>
      </p:pic>
    </p:spTree>
    <p:extLst>
      <p:ext uri="{BB962C8B-B14F-4D97-AF65-F5344CB8AC3E}">
        <p14:creationId xmlns:p14="http://schemas.microsoft.com/office/powerpoint/2010/main" val="22779988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750" r:id="rId27"/>
    <p:sldLayoutId id="2147483751" r:id="rId28"/>
    <p:sldLayoutId id="2147483752" r:id="rId29"/>
    <p:sldLayoutId id="2147483753"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 id="2147483763" r:id="rId40"/>
    <p:sldLayoutId id="2147483764" r:id="rId41"/>
    <p:sldLayoutId id="2147483765" r:id="rId42"/>
    <p:sldLayoutId id="2147483766" r:id="rId43"/>
    <p:sldLayoutId id="2147483767" r:id="rId44"/>
    <p:sldLayoutId id="2147483768" r:id="rId45"/>
    <p:sldLayoutId id="2147483769" r:id="rId46"/>
    <p:sldLayoutId id="2147483770" r:id="rId47"/>
    <p:sldLayoutId id="2147483771" r:id="rId48"/>
    <p:sldLayoutId id="2147483772" r:id="rId49"/>
    <p:sldLayoutId id="2147483773" r:id="rId50"/>
    <p:sldLayoutId id="2147483774" r:id="rId51"/>
    <p:sldLayoutId id="2147483775" r:id="rId52"/>
    <p:sldLayoutId id="2147483776" r:id="rId53"/>
    <p:sldLayoutId id="2147483777" r:id="rId54"/>
    <p:sldLayoutId id="2147483778" r:id="rId55"/>
    <p:sldLayoutId id="2147483779" r:id="rId56"/>
    <p:sldLayoutId id="2147483780" r:id="rId57"/>
    <p:sldLayoutId id="2147483781" r:id="rId58"/>
    <p:sldLayoutId id="2147483782" r:id="rId59"/>
    <p:sldLayoutId id="2147483783" r:id="rId60"/>
    <p:sldLayoutId id="2147483784" r:id="rId61"/>
    <p:sldLayoutId id="2147483785" r:id="rId62"/>
    <p:sldLayoutId id="2147483786" r:id="rId63"/>
    <p:sldLayoutId id="2147483787" r:id="rId64"/>
    <p:sldLayoutId id="2147483788" r:id="rId65"/>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454901775"/>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07968371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92159531"/>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22472629"/>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56282033"/>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7.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0.png"/><Relationship Id="rId1" Type="http://schemas.openxmlformats.org/officeDocument/2006/relationships/slideLayout" Target="../slideLayouts/slideLayout89.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gif"/><Relationship Id="rId1" Type="http://schemas.openxmlformats.org/officeDocument/2006/relationships/slideLayout" Target="../slideLayouts/slideLayout89.xml"/><Relationship Id="rId5" Type="http://schemas.openxmlformats.org/officeDocument/2006/relationships/image" Target="../media/image36.gif"/><Relationship Id="rId4" Type="http://schemas.openxmlformats.org/officeDocument/2006/relationships/image" Target="../media/image3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9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250.png"/><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5.xml"/><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Acoustic Trap in Glass Capillary with Bias Flow</a:t>
            </a:r>
          </a:p>
        </p:txBody>
      </p:sp>
      <p:sp>
        <p:nvSpPr>
          <p:cNvPr id="3" name="Subtitle 2"/>
          <p:cNvSpPr>
            <a:spLocks noGrp="1"/>
          </p:cNvSpPr>
          <p:nvPr>
            <p:ph type="body" idx="1"/>
          </p:nvPr>
        </p:nvSpPr>
        <p:spPr>
          <a:xfrm>
            <a:off x="609600" y="3486150"/>
            <a:ext cx="7696200" cy="349250"/>
          </a:xfrm>
        </p:spPr>
        <p:txBody>
          <a:bodyPr>
            <a:normAutofit fontScale="92500" lnSpcReduction="10000"/>
          </a:bodyPr>
          <a:lstStyle/>
          <a:p>
            <a:r>
              <a:rPr lang="sv-SE" dirty="0"/>
              <a:t>Movement of Fluid and Microparticles due to Nonlinear Acoustic Effects</a:t>
            </a:r>
          </a:p>
        </p:txBody>
      </p:sp>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Streaming Field</a:t>
            </a:r>
          </a:p>
        </p:txBody>
      </p:sp>
      <p:sp>
        <p:nvSpPr>
          <p:cNvPr id="3" name="Content Placeholder 2">
            <a:extLst>
              <a:ext uri="{FF2B5EF4-FFF2-40B4-BE49-F238E27FC236}">
                <a16:creationId xmlns:a16="http://schemas.microsoft.com/office/drawing/2014/main" id="{62F4A1DD-E3B3-4ED0-9F67-01831B626665}"/>
              </a:ext>
            </a:extLst>
          </p:cNvPr>
          <p:cNvSpPr>
            <a:spLocks noGrp="1"/>
          </p:cNvSpPr>
          <p:nvPr>
            <p:ph sz="half" idx="10"/>
          </p:nvPr>
        </p:nvSpPr>
        <p:spPr/>
        <p:txBody>
          <a:bodyPr>
            <a:normAutofit/>
          </a:bodyPr>
          <a:lstStyle/>
          <a:p>
            <a:r>
              <a:rPr lang="en-US" sz="1400" dirty="0"/>
              <a:t>Symmetry planes folded out. In reality the glass capillary is very long.</a:t>
            </a:r>
          </a:p>
          <a:p>
            <a:r>
              <a:rPr lang="en-US" sz="1400" dirty="0"/>
              <a:t>Streaming field shown at the center plane 𝑧 = 0, with amplitude and velocity field.</a:t>
            </a:r>
          </a:p>
          <a:p>
            <a:r>
              <a:rPr lang="en-US" sz="1400" dirty="0"/>
              <a:t>Four characteristic streaming rolls are observed in the acoustic trapping glass capillary. This can only be explained by including gradients in the temperature field.</a:t>
            </a:r>
          </a:p>
        </p:txBody>
      </p:sp>
      <p:sp>
        <p:nvSpPr>
          <p:cNvPr id="5" name="Text Placeholder 4">
            <a:extLst>
              <a:ext uri="{FF2B5EF4-FFF2-40B4-BE49-F238E27FC236}">
                <a16:creationId xmlns:a16="http://schemas.microsoft.com/office/drawing/2014/main" id="{A3318BB9-6786-5ADE-ECCF-CF162B846F12}"/>
              </a:ext>
            </a:extLst>
          </p:cNvPr>
          <p:cNvSpPr>
            <a:spLocks noGrp="1"/>
          </p:cNvSpPr>
          <p:nvPr>
            <p:ph type="body" sz="quarter" idx="12"/>
          </p:nvPr>
        </p:nvSpPr>
        <p:spPr/>
        <p:txBody>
          <a:bodyPr>
            <a:normAutofit fontScale="25000" lnSpcReduction="20000"/>
          </a:bodyPr>
          <a:lstStyle/>
          <a:p>
            <a:r>
              <a:rPr lang="en-US" sz="4000" dirty="0"/>
              <a:t>Streaming velocity magnitude and velocity field v</a:t>
            </a:r>
            <a:r>
              <a:rPr lang="en-US" sz="4000" baseline="-25000" dirty="0"/>
              <a:t>2</a:t>
            </a:r>
            <a:r>
              <a:rPr lang="en-US" sz="4000" dirty="0"/>
              <a:t> and temperature field T</a:t>
            </a:r>
            <a:r>
              <a:rPr lang="en-US" sz="4000" baseline="-25000" dirty="0"/>
              <a:t>2</a:t>
            </a:r>
          </a:p>
          <a:p>
            <a:endParaRPr lang="en-DK" dirty="0"/>
          </a:p>
        </p:txBody>
      </p:sp>
      <p:pic>
        <p:nvPicPr>
          <p:cNvPr id="6" name="Content Placeholder 5">
            <a:extLst>
              <a:ext uri="{FF2B5EF4-FFF2-40B4-BE49-F238E27FC236}">
                <a16:creationId xmlns:a16="http://schemas.microsoft.com/office/drawing/2014/main" id="{097B2929-7DCD-4F4B-C6E1-A4E73CA8F0B7}"/>
              </a:ext>
            </a:extLst>
          </p:cNvPr>
          <p:cNvPicPr>
            <a:picLocks noGrp="1" noChangeAspect="1"/>
          </p:cNvPicPr>
          <p:nvPr>
            <p:ph sz="quarter" idx="11"/>
          </p:nvPr>
        </p:nvPicPr>
        <p:blipFill>
          <a:blip r:embed="rId2">
            <a:clrChange>
              <a:clrFrom>
                <a:srgbClr val="FFFFFF"/>
              </a:clrFrom>
              <a:clrTo>
                <a:srgbClr val="FFFFFF">
                  <a:alpha val="0"/>
                </a:srgbClr>
              </a:clrTo>
            </a:clrChange>
          </a:blip>
          <a:stretch>
            <a:fillRect/>
          </a:stretch>
        </p:blipFill>
        <p:spPr>
          <a:xfrm>
            <a:off x="4114800" y="974345"/>
            <a:ext cx="4800600" cy="3194809"/>
          </a:xfrm>
          <a:prstGeom prst="rect">
            <a:avLst/>
          </a:prstGeom>
        </p:spPr>
      </p:pic>
    </p:spTree>
    <p:extLst>
      <p:ext uri="{BB962C8B-B14F-4D97-AF65-F5344CB8AC3E}">
        <p14:creationId xmlns:p14="http://schemas.microsoft.com/office/powerpoint/2010/main" val="4203934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ADB7B74-A75B-973C-CC92-80B1A7960918}"/>
              </a:ext>
            </a:extLst>
          </p:cNvPr>
          <p:cNvSpPr>
            <a:spLocks noGrp="1"/>
          </p:cNvSpPr>
          <p:nvPr>
            <p:ph sz="half" idx="10"/>
          </p:nvPr>
        </p:nvSpPr>
        <p:spPr/>
        <p:txBody>
          <a:bodyPr/>
          <a:lstStyle/>
          <a:p>
            <a:r>
              <a:rPr lang="en-US" dirty="0"/>
              <a:t>Convection from background flow breaks symmetry in the temperature field.</a:t>
            </a:r>
          </a:p>
          <a:p>
            <a:r>
              <a:rPr lang="en-US" dirty="0"/>
              <a:t>Leads to two dominant acoustic streaming rolls on the upstream side of the acoustic trap.</a:t>
            </a:r>
            <a:endParaRPr lang="en-DK" dirty="0"/>
          </a:p>
        </p:txBody>
      </p:sp>
      <p:sp>
        <p:nvSpPr>
          <p:cNvPr id="6" name="Content Placeholder 5">
            <a:extLst>
              <a:ext uri="{FF2B5EF4-FFF2-40B4-BE49-F238E27FC236}">
                <a16:creationId xmlns:a16="http://schemas.microsoft.com/office/drawing/2014/main" id="{EDEA4681-7B17-D10B-61B3-A0AC30C84775}"/>
              </a:ext>
            </a:extLst>
          </p:cNvPr>
          <p:cNvSpPr>
            <a:spLocks noGrp="1"/>
          </p:cNvSpPr>
          <p:nvPr>
            <p:ph sz="quarter" idx="19"/>
          </p:nvPr>
        </p:nvSpPr>
        <p:spPr/>
        <p:txBody>
          <a:bodyPr/>
          <a:lstStyle/>
          <a:p>
            <a:r>
              <a:rPr lang="en-US" dirty="0"/>
              <a:t>Acoustic Streaming</a:t>
            </a:r>
            <a:endParaRPr lang="en-DK" dirty="0"/>
          </a:p>
        </p:txBody>
      </p:sp>
      <p:sp>
        <p:nvSpPr>
          <p:cNvPr id="7" name="Content Placeholder 6">
            <a:extLst>
              <a:ext uri="{FF2B5EF4-FFF2-40B4-BE49-F238E27FC236}">
                <a16:creationId xmlns:a16="http://schemas.microsoft.com/office/drawing/2014/main" id="{2AC84443-2C53-7657-ABE3-D9297B8D4A3A}"/>
              </a:ext>
            </a:extLst>
          </p:cNvPr>
          <p:cNvSpPr>
            <a:spLocks noGrp="1"/>
          </p:cNvSpPr>
          <p:nvPr>
            <p:ph sz="quarter" idx="20"/>
          </p:nvPr>
        </p:nvSpPr>
        <p:spPr/>
        <p:txBody>
          <a:bodyPr/>
          <a:lstStyle/>
          <a:p>
            <a:r>
              <a:rPr lang="en-US" dirty="0"/>
              <a:t>The structure of the acoustic streaming depends on the background flow.</a:t>
            </a:r>
            <a:endParaRPr lang="en-DK" dirty="0"/>
          </a:p>
        </p:txBody>
      </p:sp>
      <p:sp>
        <p:nvSpPr>
          <p:cNvPr id="2" name="Title 1">
            <a:extLst>
              <a:ext uri="{FF2B5EF4-FFF2-40B4-BE49-F238E27FC236}">
                <a16:creationId xmlns:a16="http://schemas.microsoft.com/office/drawing/2014/main" id="{CB168D0A-1BA9-4739-CBB6-928D8372D75C}"/>
              </a:ext>
            </a:extLst>
          </p:cNvPr>
          <p:cNvSpPr>
            <a:spLocks noGrp="1"/>
          </p:cNvSpPr>
          <p:nvPr>
            <p:ph type="title"/>
          </p:nvPr>
        </p:nvSpPr>
        <p:spPr/>
        <p:txBody>
          <a:bodyPr/>
          <a:lstStyle/>
          <a:p>
            <a:r>
              <a:rPr lang="en-US" dirty="0"/>
              <a:t>Streaming:</a:t>
            </a:r>
            <a:br>
              <a:rPr lang="en-US" dirty="0"/>
            </a:br>
            <a:r>
              <a:rPr lang="en-US" dirty="0"/>
              <a:t>Influence of flow</a:t>
            </a:r>
            <a:endParaRPr lang="en-DK" dirty="0"/>
          </a:p>
        </p:txBody>
      </p:sp>
      <p:pic>
        <p:nvPicPr>
          <p:cNvPr id="12" name="Content Placeholder 5">
            <a:extLst>
              <a:ext uri="{FF2B5EF4-FFF2-40B4-BE49-F238E27FC236}">
                <a16:creationId xmlns:a16="http://schemas.microsoft.com/office/drawing/2014/main" id="{64207EF1-C7FF-4D12-5045-005A0E2C6F5F}"/>
              </a:ext>
            </a:extLst>
          </p:cNvPr>
          <p:cNvPicPr>
            <a:picLocks noGrp="1" noChangeAspect="1"/>
          </p:cNvPicPr>
          <p:nvPr>
            <p:ph sz="quarter" idx="29"/>
          </p:nvPr>
        </p:nvPicPr>
        <p:blipFill rotWithShape="1">
          <a:blip r:embed="rId2">
            <a:clrChange>
              <a:clrFrom>
                <a:srgbClr val="FFFFFF"/>
              </a:clrFrom>
              <a:clrTo>
                <a:srgbClr val="FFFFFF">
                  <a:alpha val="0"/>
                </a:srgbClr>
              </a:clrTo>
            </a:clrChange>
          </a:blip>
          <a:srcRect r="19826"/>
          <a:stretch/>
        </p:blipFill>
        <p:spPr>
          <a:xfrm>
            <a:off x="4029739" y="303213"/>
            <a:ext cx="1851284" cy="1536700"/>
          </a:xfrm>
          <a:prstGeom prst="rect">
            <a:avLst/>
          </a:prstGeom>
        </p:spPr>
      </p:pic>
      <p:sp>
        <p:nvSpPr>
          <p:cNvPr id="14" name="TextBox 13">
            <a:extLst>
              <a:ext uri="{FF2B5EF4-FFF2-40B4-BE49-F238E27FC236}">
                <a16:creationId xmlns:a16="http://schemas.microsoft.com/office/drawing/2014/main" id="{766C557A-7DC2-5425-EA33-11E4E3553F23}"/>
              </a:ext>
            </a:extLst>
          </p:cNvPr>
          <p:cNvSpPr txBox="1"/>
          <p:nvPr/>
        </p:nvSpPr>
        <p:spPr>
          <a:xfrm>
            <a:off x="3671888" y="319906"/>
            <a:ext cx="806632" cy="307777"/>
          </a:xfrm>
          <a:prstGeom prst="rect">
            <a:avLst/>
          </a:prstGeom>
          <a:noFill/>
        </p:spPr>
        <p:txBody>
          <a:bodyPr wrap="none" rtlCol="0">
            <a:spAutoFit/>
          </a:bodyPr>
          <a:lstStyle/>
          <a:p>
            <a:pPr algn="ctr"/>
            <a:r>
              <a:rPr lang="da-DK" sz="1400" dirty="0">
                <a:latin typeface="Lato Light" panose="020F0302020204030203" pitchFamily="34" charset="0"/>
              </a:rPr>
              <a:t>No flow</a:t>
            </a:r>
            <a:endParaRPr lang="da-DK" sz="1400" baseline="-25000" dirty="0">
              <a:latin typeface="Lato Light" panose="020F0302020204030203" pitchFamily="34" charset="0"/>
            </a:endParaRPr>
          </a:p>
        </p:txBody>
      </p:sp>
      <p:sp>
        <p:nvSpPr>
          <p:cNvPr id="15" name="TextBox 14">
            <a:extLst>
              <a:ext uri="{FF2B5EF4-FFF2-40B4-BE49-F238E27FC236}">
                <a16:creationId xmlns:a16="http://schemas.microsoft.com/office/drawing/2014/main" id="{F5AB9F26-F856-FA24-228D-6097264F3B41}"/>
              </a:ext>
            </a:extLst>
          </p:cNvPr>
          <p:cNvSpPr txBox="1"/>
          <p:nvPr/>
        </p:nvSpPr>
        <p:spPr>
          <a:xfrm>
            <a:off x="3671888" y="1967346"/>
            <a:ext cx="2127505" cy="307777"/>
          </a:xfrm>
          <a:prstGeom prst="rect">
            <a:avLst/>
          </a:prstGeom>
          <a:noFill/>
        </p:spPr>
        <p:txBody>
          <a:bodyPr wrap="none" rtlCol="0">
            <a:spAutoFit/>
          </a:bodyPr>
          <a:lstStyle/>
          <a:p>
            <a:pPr algn="ctr"/>
            <a:r>
              <a:rPr lang="da-DK" sz="1400" dirty="0">
                <a:latin typeface="Lato Light" panose="020F0302020204030203" pitchFamily="34" charset="0"/>
              </a:rPr>
              <a:t>Volume flow = 0.08 µL/s</a:t>
            </a:r>
            <a:endParaRPr lang="da-DK" sz="1400" baseline="-25000" dirty="0">
              <a:latin typeface="Lato Light" panose="020F0302020204030203" pitchFamily="34" charset="0"/>
            </a:endParaRPr>
          </a:p>
        </p:txBody>
      </p:sp>
      <p:sp>
        <p:nvSpPr>
          <p:cNvPr id="16" name="TextBox 15">
            <a:extLst>
              <a:ext uri="{FF2B5EF4-FFF2-40B4-BE49-F238E27FC236}">
                <a16:creationId xmlns:a16="http://schemas.microsoft.com/office/drawing/2014/main" id="{E45669EF-13E6-200F-A0AC-3F05CDF61520}"/>
              </a:ext>
            </a:extLst>
          </p:cNvPr>
          <p:cNvSpPr txBox="1"/>
          <p:nvPr/>
        </p:nvSpPr>
        <p:spPr>
          <a:xfrm>
            <a:off x="6391688" y="195486"/>
            <a:ext cx="2023311" cy="307777"/>
          </a:xfrm>
          <a:prstGeom prst="rect">
            <a:avLst/>
          </a:prstGeom>
          <a:noFill/>
        </p:spPr>
        <p:txBody>
          <a:bodyPr wrap="none" rtlCol="0">
            <a:spAutoFit/>
          </a:bodyPr>
          <a:lstStyle/>
          <a:p>
            <a:pPr algn="ctr"/>
            <a:r>
              <a:rPr lang="da-DK" sz="1400" dirty="0">
                <a:latin typeface="Lato Light" panose="020F0302020204030203" pitchFamily="34" charset="0"/>
              </a:rPr>
              <a:t>Volume flow = 0.8 µL/s</a:t>
            </a:r>
            <a:endParaRPr lang="da-DK" sz="1400" baseline="-25000" dirty="0">
              <a:latin typeface="Lato Light" panose="020F0302020204030203" pitchFamily="34" charset="0"/>
            </a:endParaRPr>
          </a:p>
        </p:txBody>
      </p:sp>
      <p:pic>
        <p:nvPicPr>
          <p:cNvPr id="28" name="Content Placeholder 24">
            <a:extLst>
              <a:ext uri="{FF2B5EF4-FFF2-40B4-BE49-F238E27FC236}">
                <a16:creationId xmlns:a16="http://schemas.microsoft.com/office/drawing/2014/main" id="{603E7B5D-BBC4-79FF-8FBB-2D8A6E0D4BC1}"/>
              </a:ext>
            </a:extLst>
          </p:cNvPr>
          <p:cNvPicPr>
            <a:picLocks noGrp="1" noChangeAspect="1"/>
          </p:cNvPicPr>
          <p:nvPr>
            <p:ph sz="quarter" idx="31"/>
          </p:nvPr>
        </p:nvPicPr>
        <p:blipFill rotWithShape="1">
          <a:blip r:embed="rId3"/>
          <a:srcRect l="12624" t="16364" r="11530" b="14635"/>
          <a:stretch/>
        </p:blipFill>
        <p:spPr>
          <a:xfrm>
            <a:off x="3671888" y="2368497"/>
            <a:ext cx="2566987" cy="2335319"/>
          </a:xfrm>
        </p:spPr>
      </p:pic>
      <p:pic>
        <p:nvPicPr>
          <p:cNvPr id="35" name="Content Placeholder 31">
            <a:extLst>
              <a:ext uri="{FF2B5EF4-FFF2-40B4-BE49-F238E27FC236}">
                <a16:creationId xmlns:a16="http://schemas.microsoft.com/office/drawing/2014/main" id="{7DB8DB14-9DB7-B3A0-05C0-1422DE87EFF9}"/>
              </a:ext>
            </a:extLst>
          </p:cNvPr>
          <p:cNvPicPr>
            <a:picLocks noGrp="1" noChangeAspect="1"/>
          </p:cNvPicPr>
          <p:nvPr>
            <p:ph sz="quarter" idx="30"/>
          </p:nvPr>
        </p:nvPicPr>
        <p:blipFill rotWithShape="1">
          <a:blip r:embed="rId4"/>
          <a:srcRect l="9650" t="14635" r="11530" b="12431"/>
          <a:stretch/>
        </p:blipFill>
        <p:spPr>
          <a:xfrm>
            <a:off x="6338888" y="556497"/>
            <a:ext cx="2566987" cy="2375293"/>
          </a:xfrm>
        </p:spPr>
      </p:pic>
    </p:spTree>
    <p:extLst>
      <p:ext uri="{BB962C8B-B14F-4D97-AF65-F5344CB8AC3E}">
        <p14:creationId xmlns:p14="http://schemas.microsoft.com/office/powerpoint/2010/main" val="585800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Content Placeholder 37">
            <a:extLst>
              <a:ext uri="{FF2B5EF4-FFF2-40B4-BE49-F238E27FC236}">
                <a16:creationId xmlns:a16="http://schemas.microsoft.com/office/drawing/2014/main" id="{885F83DA-2901-1FE6-167B-D44735D8DBE1}"/>
              </a:ext>
            </a:extLst>
          </p:cNvPr>
          <p:cNvPicPr>
            <a:picLocks noGrp="1" noChangeAspect="1"/>
          </p:cNvPicPr>
          <p:nvPr>
            <p:ph sz="quarter" idx="30"/>
          </p:nvPr>
        </p:nvPicPr>
        <p:blipFill>
          <a:blip r:embed="rId2"/>
          <a:stretch>
            <a:fillRect/>
          </a:stretch>
        </p:blipFill>
        <p:spPr>
          <a:xfrm>
            <a:off x="6338888" y="735088"/>
            <a:ext cx="2566987" cy="1744512"/>
          </a:xfrm>
        </p:spPr>
      </p:pic>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8AB570A7-B9FE-5A46-F238-29643846F2B7}"/>
                  </a:ext>
                </a:extLst>
              </p:cNvPr>
              <p:cNvSpPr>
                <a:spLocks noGrp="1"/>
              </p:cNvSpPr>
              <p:nvPr>
                <p:ph sz="half" idx="10"/>
              </p:nvPr>
            </p:nvSpPr>
            <p:spPr/>
            <p:txBody>
              <a:bodyPr/>
              <a:lstStyle/>
              <a:p>
                <a:r>
                  <a:rPr lang="en-US" dirty="0"/>
                  <a:t>At a volume flow rate of 0.8 µm/s.</a:t>
                </a:r>
              </a:p>
              <a:p>
                <a:r>
                  <a:rPr lang="en-US" dirty="0"/>
                  <a:t>Inertial terms neglected so the particle velocity is given by balancing the drag force and acoustic radiation force. </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𝑑𝑟𝑎𝑔</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m:rPr>
                              <m:sty m:val="p"/>
                            </m:rPr>
                            <a:rPr lang="en-US" b="0" i="0" smtClean="0">
                              <a:latin typeface="Cambria Math" panose="02040503050406030204" pitchFamily="18" charset="0"/>
                            </a:rPr>
                            <m:t>par</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𝑟𝑎𝑑</m:t>
                          </m:r>
                        </m:sub>
                      </m:sSub>
                      <m:r>
                        <a:rPr lang="en-US" b="0" i="1" smtClean="0">
                          <a:latin typeface="Cambria Math" panose="02040503050406030204" pitchFamily="18" charset="0"/>
                        </a:rPr>
                        <m:t>=0</m:t>
                      </m:r>
                    </m:oMath>
                  </m:oMathPara>
                </a14:m>
                <a:endParaRPr lang="en-US" dirty="0"/>
              </a:p>
            </p:txBody>
          </p:sp>
        </mc:Choice>
        <mc:Fallback xmlns="">
          <p:sp>
            <p:nvSpPr>
              <p:cNvPr id="4" name="Content Placeholder 3">
                <a:extLst>
                  <a:ext uri="{FF2B5EF4-FFF2-40B4-BE49-F238E27FC236}">
                    <a16:creationId xmlns:a16="http://schemas.microsoft.com/office/drawing/2014/main" id="{8AB570A7-B9FE-5A46-F238-29643846F2B7}"/>
                  </a:ext>
                </a:extLst>
              </p:cNvPr>
              <p:cNvSpPr>
                <a:spLocks noGrp="1" noRot="1" noChangeAspect="1" noMove="1" noResize="1" noEditPoints="1" noAdjustHandles="1" noChangeArrowheads="1" noChangeShapeType="1" noTextEdit="1"/>
              </p:cNvSpPr>
              <p:nvPr>
                <p:ph sz="half" idx="10"/>
              </p:nvPr>
            </p:nvSpPr>
            <p:spPr>
              <a:blipFill>
                <a:blip r:embed="rId3"/>
                <a:stretch>
                  <a:fillRect l="-4030" t="-451"/>
                </a:stretch>
              </a:blipFill>
            </p:spPr>
            <p:txBody>
              <a:bodyPr/>
              <a:lstStyle/>
              <a:p>
                <a:r>
                  <a:rPr lang="en-DK">
                    <a:noFill/>
                  </a:rPr>
                  <a:t> </a:t>
                </a:r>
              </a:p>
            </p:txBody>
          </p:sp>
        </mc:Fallback>
      </mc:AlternateContent>
      <p:sp>
        <p:nvSpPr>
          <p:cNvPr id="20" name="Content Placeholder 19">
            <a:extLst>
              <a:ext uri="{FF2B5EF4-FFF2-40B4-BE49-F238E27FC236}">
                <a16:creationId xmlns:a16="http://schemas.microsoft.com/office/drawing/2014/main" id="{EEDE53F7-9FD0-0AF2-54D5-3EA7B3F75683}"/>
              </a:ext>
            </a:extLst>
          </p:cNvPr>
          <p:cNvSpPr>
            <a:spLocks noGrp="1"/>
          </p:cNvSpPr>
          <p:nvPr>
            <p:ph sz="quarter" idx="20"/>
          </p:nvPr>
        </p:nvSpPr>
        <p:spPr/>
        <p:txBody>
          <a:bodyPr>
            <a:normAutofit lnSpcReduction="10000"/>
          </a:bodyPr>
          <a:lstStyle/>
          <a:p>
            <a:r>
              <a:rPr lang="en-US" dirty="0"/>
              <a:t>Trajectories for silica particles with radii 2, 3, and 4 µm. </a:t>
            </a:r>
          </a:p>
          <a:p>
            <a:r>
              <a:rPr lang="en-US" dirty="0"/>
              <a:t>The </a:t>
            </a:r>
            <a:r>
              <a:rPr lang="en-US" dirty="0" err="1"/>
              <a:t>Gor’kov</a:t>
            </a:r>
            <a:r>
              <a:rPr lang="en-US" dirty="0"/>
              <a:t> potential for the acoustic radiation force is shown in color plot.</a:t>
            </a:r>
            <a:endParaRPr lang="en-DK" dirty="0"/>
          </a:p>
        </p:txBody>
      </p:sp>
      <p:sp>
        <p:nvSpPr>
          <p:cNvPr id="2" name="Title 1">
            <a:extLst>
              <a:ext uri="{FF2B5EF4-FFF2-40B4-BE49-F238E27FC236}">
                <a16:creationId xmlns:a16="http://schemas.microsoft.com/office/drawing/2014/main" id="{954DB355-C421-3E78-7FDA-A47975397EF0}"/>
              </a:ext>
            </a:extLst>
          </p:cNvPr>
          <p:cNvSpPr>
            <a:spLocks noGrp="1"/>
          </p:cNvSpPr>
          <p:nvPr>
            <p:ph type="title"/>
          </p:nvPr>
        </p:nvSpPr>
        <p:spPr/>
        <p:txBody>
          <a:bodyPr/>
          <a:lstStyle/>
          <a:p>
            <a:r>
              <a:rPr lang="en-US" dirty="0"/>
              <a:t>Particle trajectories</a:t>
            </a:r>
            <a:endParaRPr lang="en-DK" dirty="0"/>
          </a:p>
        </p:txBody>
      </p:sp>
      <p:sp>
        <p:nvSpPr>
          <p:cNvPr id="25" name="Content Placeholder 24">
            <a:extLst>
              <a:ext uri="{FF2B5EF4-FFF2-40B4-BE49-F238E27FC236}">
                <a16:creationId xmlns:a16="http://schemas.microsoft.com/office/drawing/2014/main" id="{1E0EDBFC-8DAB-09DB-8FB9-34A236703755}"/>
              </a:ext>
            </a:extLst>
          </p:cNvPr>
          <p:cNvSpPr>
            <a:spLocks noGrp="1"/>
          </p:cNvSpPr>
          <p:nvPr>
            <p:ph sz="quarter" idx="19"/>
          </p:nvPr>
        </p:nvSpPr>
        <p:spPr/>
        <p:txBody>
          <a:bodyPr/>
          <a:lstStyle/>
          <a:p>
            <a:r>
              <a:rPr lang="en-US" dirty="0"/>
              <a:t>Particle size</a:t>
            </a:r>
            <a:endParaRPr lang="en-DK" dirty="0"/>
          </a:p>
        </p:txBody>
      </p:sp>
      <p:pic>
        <p:nvPicPr>
          <p:cNvPr id="36" name="Content Placeholder 35">
            <a:extLst>
              <a:ext uri="{FF2B5EF4-FFF2-40B4-BE49-F238E27FC236}">
                <a16:creationId xmlns:a16="http://schemas.microsoft.com/office/drawing/2014/main" id="{84933207-CA4D-5FB0-9247-782949816987}"/>
              </a:ext>
            </a:extLst>
          </p:cNvPr>
          <p:cNvPicPr>
            <a:picLocks noGrp="1" noChangeAspect="1"/>
          </p:cNvPicPr>
          <p:nvPr>
            <p:ph sz="quarter" idx="31"/>
          </p:nvPr>
        </p:nvPicPr>
        <p:blipFill>
          <a:blip r:embed="rId4"/>
          <a:stretch>
            <a:fillRect/>
          </a:stretch>
        </p:blipFill>
        <p:spPr>
          <a:xfrm>
            <a:off x="3671888" y="2663900"/>
            <a:ext cx="2566987" cy="1744512"/>
          </a:xfrm>
        </p:spPr>
      </p:pic>
      <p:pic>
        <p:nvPicPr>
          <p:cNvPr id="34" name="Content Placeholder 33">
            <a:extLst>
              <a:ext uri="{FF2B5EF4-FFF2-40B4-BE49-F238E27FC236}">
                <a16:creationId xmlns:a16="http://schemas.microsoft.com/office/drawing/2014/main" id="{9EFDA01A-4604-5469-3DAC-47ED4E9BB8DF}"/>
              </a:ext>
            </a:extLst>
          </p:cNvPr>
          <p:cNvPicPr>
            <a:picLocks noGrp="1" noChangeAspect="1"/>
          </p:cNvPicPr>
          <p:nvPr>
            <p:ph sz="quarter" idx="29"/>
          </p:nvPr>
        </p:nvPicPr>
        <p:blipFill>
          <a:blip r:embed="rId5"/>
          <a:stretch>
            <a:fillRect/>
          </a:stretch>
        </p:blipFill>
        <p:spPr>
          <a:xfrm>
            <a:off x="3824782" y="303213"/>
            <a:ext cx="2261198" cy="1536700"/>
          </a:xfrm>
        </p:spPr>
      </p:pic>
      <p:sp>
        <p:nvSpPr>
          <p:cNvPr id="40" name="TextBox 39">
            <a:extLst>
              <a:ext uri="{FF2B5EF4-FFF2-40B4-BE49-F238E27FC236}">
                <a16:creationId xmlns:a16="http://schemas.microsoft.com/office/drawing/2014/main" id="{394FE2C1-FE9F-616B-3979-9D65B4D7795A}"/>
              </a:ext>
            </a:extLst>
          </p:cNvPr>
          <p:cNvSpPr txBox="1"/>
          <p:nvPr/>
        </p:nvSpPr>
        <p:spPr>
          <a:xfrm>
            <a:off x="5330462" y="339502"/>
            <a:ext cx="881972" cy="307777"/>
          </a:xfrm>
          <a:prstGeom prst="rect">
            <a:avLst/>
          </a:prstGeom>
          <a:noFill/>
        </p:spPr>
        <p:txBody>
          <a:bodyPr wrap="none" rtlCol="0">
            <a:spAutoFit/>
          </a:bodyPr>
          <a:lstStyle/>
          <a:p>
            <a:pPr algn="ctr"/>
            <a:r>
              <a:rPr lang="da-DK" sz="1400" dirty="0">
                <a:latin typeface="Lato Light" panose="020F0302020204030203" pitchFamily="34" charset="0"/>
              </a:rPr>
              <a:t>a = 2 µm</a:t>
            </a:r>
            <a:endParaRPr lang="da-DK" sz="1400" baseline="-25000" dirty="0">
              <a:latin typeface="Lato Light" panose="020F0302020204030203" pitchFamily="34" charset="0"/>
            </a:endParaRPr>
          </a:p>
        </p:txBody>
      </p:sp>
      <p:sp>
        <p:nvSpPr>
          <p:cNvPr id="41" name="TextBox 40">
            <a:extLst>
              <a:ext uri="{FF2B5EF4-FFF2-40B4-BE49-F238E27FC236}">
                <a16:creationId xmlns:a16="http://schemas.microsoft.com/office/drawing/2014/main" id="{FC047F1B-D0D0-0586-C771-1FCCC344428B}"/>
              </a:ext>
            </a:extLst>
          </p:cNvPr>
          <p:cNvSpPr txBox="1"/>
          <p:nvPr/>
        </p:nvSpPr>
        <p:spPr>
          <a:xfrm>
            <a:off x="5330462" y="1974564"/>
            <a:ext cx="881972" cy="307777"/>
          </a:xfrm>
          <a:prstGeom prst="rect">
            <a:avLst/>
          </a:prstGeom>
          <a:noFill/>
        </p:spPr>
        <p:txBody>
          <a:bodyPr wrap="none" rtlCol="0">
            <a:spAutoFit/>
          </a:bodyPr>
          <a:lstStyle/>
          <a:p>
            <a:pPr algn="ctr"/>
            <a:r>
              <a:rPr lang="da-DK" sz="1400" dirty="0">
                <a:latin typeface="Lato Light" panose="020F0302020204030203" pitchFamily="34" charset="0"/>
              </a:rPr>
              <a:t>a = 3 µm</a:t>
            </a:r>
            <a:endParaRPr lang="da-DK" sz="1400" baseline="-25000" dirty="0">
              <a:latin typeface="Lato Light" panose="020F0302020204030203" pitchFamily="34" charset="0"/>
            </a:endParaRPr>
          </a:p>
        </p:txBody>
      </p:sp>
      <p:sp>
        <p:nvSpPr>
          <p:cNvPr id="42" name="TextBox 41">
            <a:extLst>
              <a:ext uri="{FF2B5EF4-FFF2-40B4-BE49-F238E27FC236}">
                <a16:creationId xmlns:a16="http://schemas.microsoft.com/office/drawing/2014/main" id="{59D9A965-F08D-015A-98B5-F811D911596E}"/>
              </a:ext>
            </a:extLst>
          </p:cNvPr>
          <p:cNvSpPr txBox="1"/>
          <p:nvPr/>
        </p:nvSpPr>
        <p:spPr>
          <a:xfrm>
            <a:off x="7999418" y="339502"/>
            <a:ext cx="881972" cy="307777"/>
          </a:xfrm>
          <a:prstGeom prst="rect">
            <a:avLst/>
          </a:prstGeom>
          <a:noFill/>
        </p:spPr>
        <p:txBody>
          <a:bodyPr wrap="none" rtlCol="0">
            <a:spAutoFit/>
          </a:bodyPr>
          <a:lstStyle/>
          <a:p>
            <a:pPr algn="ctr"/>
            <a:r>
              <a:rPr lang="da-DK" sz="1400" dirty="0">
                <a:latin typeface="Lato Light" panose="020F0302020204030203" pitchFamily="34" charset="0"/>
              </a:rPr>
              <a:t>a = 4 µm</a:t>
            </a:r>
            <a:endParaRPr lang="da-DK" sz="1400" baseline="-25000" dirty="0">
              <a:latin typeface="Lato Light" panose="020F0302020204030203" pitchFamily="34" charset="0"/>
            </a:endParaRPr>
          </a:p>
        </p:txBody>
      </p:sp>
    </p:spTree>
    <p:extLst>
      <p:ext uri="{BB962C8B-B14F-4D97-AF65-F5344CB8AC3E}">
        <p14:creationId xmlns:p14="http://schemas.microsoft.com/office/powerpoint/2010/main" val="2200911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Background and Motivation</a:t>
            </a:r>
          </a:p>
        </p:txBody>
      </p:sp>
      <p:sp>
        <p:nvSpPr>
          <p:cNvPr id="3" name="Content Placeholder 2"/>
          <p:cNvSpPr>
            <a:spLocks noGrp="1"/>
          </p:cNvSpPr>
          <p:nvPr>
            <p:ph idx="1"/>
          </p:nvPr>
        </p:nvSpPr>
        <p:spPr/>
        <p:txBody>
          <a:bodyPr>
            <a:noAutofit/>
          </a:bodyPr>
          <a:lstStyle/>
          <a:p>
            <a:pPr algn="just"/>
            <a:r>
              <a:rPr lang="en-US" sz="1400" dirty="0"/>
              <a:t>Recent advances in the fabrication of microfluidic systems require handling of live cells and other microparticles as well as mixing. All this can, for example, be achieved using acoustic radiation forces and the viscous drag from the streaming flow.</a:t>
            </a:r>
          </a:p>
          <a:p>
            <a:pPr algn="just"/>
            <a:r>
              <a:rPr lang="en-US" sz="1400" b="1" dirty="0"/>
              <a:t>Streaming</a:t>
            </a:r>
            <a:r>
              <a:rPr lang="en-US" sz="1400" dirty="0"/>
              <a:t>: Due to the nonlinear terms in the Navier-Stokes equations, harmonic perturbation of the flow will lead to a net time-averaged flow called acoustic streaming. Acoustic streaming is a second order (nonlinear) acoustic effect. The effect can be simulated in two ways: either by direct simulation solving the nonlinear Navier-Stokes equations, or as shown here by perturbation theory (2</a:t>
            </a:r>
            <a:r>
              <a:rPr lang="en-US" sz="1400" baseline="30000" dirty="0"/>
              <a:t>nd</a:t>
            </a:r>
            <a:r>
              <a:rPr lang="en-US" sz="1400" dirty="0"/>
              <a:t> order perturbation).</a:t>
            </a:r>
          </a:p>
          <a:p>
            <a:pPr algn="just"/>
            <a:r>
              <a:rPr lang="en-US" sz="1400" b="1" dirty="0"/>
              <a:t>Radiation Force</a:t>
            </a:r>
            <a:r>
              <a:rPr lang="en-US" sz="1400" dirty="0"/>
              <a:t>: Due to nonlinear terms in the governing equations momentum can be transferred from an acoustic field to particles. This results in a net force acting on the particles – the acoustic radiation force.</a:t>
            </a:r>
          </a:p>
          <a:p>
            <a:pPr algn="just"/>
            <a:r>
              <a:rPr lang="en-US" sz="1400" dirty="0"/>
              <a:t>The trajectory of particles in devices will be governed by the balance between the viscous drag force (from the streaming flow and background flow) and the acoustic radiation force. </a:t>
            </a:r>
          </a:p>
        </p:txBody>
      </p:sp>
    </p:spTree>
    <p:extLst>
      <p:ext uri="{BB962C8B-B14F-4D97-AF65-F5344CB8AC3E}">
        <p14:creationId xmlns:p14="http://schemas.microsoft.com/office/powerpoint/2010/main" val="618520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sv-SE" dirty="0"/>
              <a:t>System – Acoustic Trap in Glass Capillary</a:t>
            </a:r>
          </a:p>
        </p:txBody>
      </p:sp>
      <p:sp>
        <p:nvSpPr>
          <p:cNvPr id="3" name="Content Placeholder 2"/>
          <p:cNvSpPr>
            <a:spLocks noGrp="1"/>
          </p:cNvSpPr>
          <p:nvPr>
            <p:ph sz="half" idx="10"/>
          </p:nvPr>
        </p:nvSpPr>
        <p:spPr/>
        <p:txBody>
          <a:bodyPr>
            <a:normAutofit fontScale="92500" lnSpcReduction="10000"/>
          </a:bodyPr>
          <a:lstStyle/>
          <a:p>
            <a:pPr algn="just"/>
            <a:r>
              <a:rPr lang="en-US" sz="1400" dirty="0"/>
              <a:t> A long glass capillary (white) with water (blue) is actuated by a thin piezoelectric transducer (grey). Two PML layers are used to attenuate waves travelling out of the system.</a:t>
            </a:r>
          </a:p>
          <a:p>
            <a:pPr algn="just"/>
            <a:r>
              <a:rPr lang="en-US" sz="1400" dirty="0"/>
              <a:t>The system works as an acoustic trap for microparticles in the fluid.</a:t>
            </a:r>
          </a:p>
          <a:p>
            <a:pPr algn="just"/>
            <a:r>
              <a:rPr lang="en-US" sz="1400" dirty="0"/>
              <a:t>The piezoelectric transducer heats the system and </a:t>
            </a:r>
            <a:r>
              <a:rPr lang="en-US" dirty="0"/>
              <a:t>creates </a:t>
            </a:r>
            <a:r>
              <a:rPr lang="en-US" sz="1400" dirty="0"/>
              <a:t>gradients in the material properties.</a:t>
            </a:r>
          </a:p>
          <a:p>
            <a:pPr algn="just"/>
            <a:r>
              <a:rPr lang="en-US" sz="1400" dirty="0"/>
              <a:t>The streaming flow is dominated by bulk thermoacoustic streaming due to the acoustic field and the heating from the piezoelectric transducer.</a:t>
            </a:r>
          </a:p>
          <a:p>
            <a:endParaRPr lang="en-US" sz="1100" dirty="0"/>
          </a:p>
        </p:txBody>
      </p:sp>
      <p:sp>
        <p:nvSpPr>
          <p:cNvPr id="16" name="TextBox 15">
            <a:extLst>
              <a:ext uri="{FF2B5EF4-FFF2-40B4-BE49-F238E27FC236}">
                <a16:creationId xmlns:a16="http://schemas.microsoft.com/office/drawing/2014/main" id="{5BD107BC-6C68-4499-8E3C-05FE2E190B36}"/>
              </a:ext>
            </a:extLst>
          </p:cNvPr>
          <p:cNvSpPr txBox="1"/>
          <p:nvPr/>
        </p:nvSpPr>
        <p:spPr>
          <a:xfrm>
            <a:off x="0" y="4804946"/>
            <a:ext cx="8354410" cy="338554"/>
          </a:xfrm>
          <a:prstGeom prst="rect">
            <a:avLst/>
          </a:prstGeom>
          <a:noFill/>
        </p:spPr>
        <p:txBody>
          <a:bodyPr wrap="square">
            <a:spAutoFit/>
          </a:bodyPr>
          <a:lstStyle/>
          <a:p>
            <a:r>
              <a:rPr lang="en-US" sz="800" dirty="0"/>
              <a:t>Reference:</a:t>
            </a:r>
          </a:p>
          <a:p>
            <a:pPr marL="171450" indent="-171450">
              <a:buFont typeface="Arial" panose="020B0604020202020204" pitchFamily="34" charset="0"/>
              <a:buChar char="•"/>
            </a:pPr>
            <a:r>
              <a:rPr lang="en-US" sz="800" dirty="0"/>
              <a:t>J.H. Jørgensen and H. </a:t>
            </a:r>
            <a:r>
              <a:rPr lang="en-US" sz="800" dirty="0" err="1"/>
              <a:t>Bruus</a:t>
            </a:r>
            <a:r>
              <a:rPr lang="en-US" sz="800" dirty="0"/>
              <a:t>, “Theory for pressure acoustics with </a:t>
            </a:r>
            <a:r>
              <a:rPr lang="en-US" sz="800" dirty="0" err="1"/>
              <a:t>thermoviscous</a:t>
            </a:r>
            <a:r>
              <a:rPr lang="en-US" sz="800" dirty="0"/>
              <a:t> boundary layers and streaming in elastic cavities,” J. </a:t>
            </a:r>
            <a:r>
              <a:rPr lang="en-US" sz="800" dirty="0" err="1"/>
              <a:t>Acoust</a:t>
            </a:r>
            <a:r>
              <a:rPr lang="en-US" sz="800" dirty="0"/>
              <a:t>. Soc. Am. 149, 3599-3610 (2021).</a:t>
            </a:r>
          </a:p>
        </p:txBody>
      </p:sp>
      <p:pic>
        <p:nvPicPr>
          <p:cNvPr id="30" name="Content Placeholder 29">
            <a:extLst>
              <a:ext uri="{FF2B5EF4-FFF2-40B4-BE49-F238E27FC236}">
                <a16:creationId xmlns:a16="http://schemas.microsoft.com/office/drawing/2014/main" id="{02B21C2D-0DD3-5C9C-45FD-D7B27C714FF5}"/>
              </a:ext>
            </a:extLst>
          </p:cNvPr>
          <p:cNvPicPr>
            <a:picLocks noGrp="1" noChangeAspect="1"/>
          </p:cNvPicPr>
          <p:nvPr>
            <p:ph sz="quarter" idx="11"/>
          </p:nvPr>
        </p:nvPicPr>
        <p:blipFill>
          <a:blip r:embed="rId2"/>
          <a:stretch>
            <a:fillRect/>
          </a:stretch>
        </p:blipFill>
        <p:spPr>
          <a:xfrm>
            <a:off x="4114800" y="1011555"/>
            <a:ext cx="4800600" cy="3120390"/>
          </a:xfrm>
        </p:spPr>
      </p:pic>
    </p:spTree>
    <p:extLst>
      <p:ext uri="{BB962C8B-B14F-4D97-AF65-F5344CB8AC3E}">
        <p14:creationId xmlns:p14="http://schemas.microsoft.com/office/powerpoint/2010/main" val="3588219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F21E8AA-546A-951F-0236-E53DBF558197}"/>
              </a:ext>
            </a:extLst>
          </p:cNvPr>
          <p:cNvSpPr>
            <a:spLocks noGrp="1"/>
          </p:cNvSpPr>
          <p:nvPr>
            <p:ph sz="half" idx="10"/>
          </p:nvPr>
        </p:nvSpPr>
        <p:spPr/>
        <p:txBody>
          <a:bodyPr>
            <a:normAutofit/>
          </a:bodyPr>
          <a:lstStyle/>
          <a:p>
            <a:pPr marL="0" indent="0">
              <a:buNone/>
            </a:pPr>
            <a:r>
              <a:rPr lang="en-US" dirty="0"/>
              <a:t>Background flow without acoustics</a:t>
            </a:r>
            <a:endParaRPr lang="en-DK" dirty="0"/>
          </a:p>
        </p:txBody>
      </p:sp>
      <p:sp>
        <p:nvSpPr>
          <p:cNvPr id="32" name="Content Placeholder 31">
            <a:extLst>
              <a:ext uri="{FF2B5EF4-FFF2-40B4-BE49-F238E27FC236}">
                <a16:creationId xmlns:a16="http://schemas.microsoft.com/office/drawing/2014/main" id="{3B118700-EB25-89AD-7B43-4B346DD4739C}"/>
              </a:ext>
            </a:extLst>
          </p:cNvPr>
          <p:cNvSpPr>
            <a:spLocks noGrp="1"/>
          </p:cNvSpPr>
          <p:nvPr>
            <p:ph sz="quarter" idx="29"/>
          </p:nvPr>
        </p:nvSpPr>
        <p:spPr/>
        <p:txBody>
          <a:bodyPr/>
          <a:lstStyle/>
          <a:p>
            <a:r>
              <a:rPr lang="en-US" dirty="0"/>
              <a:t> </a:t>
            </a:r>
            <a:endParaRPr lang="en-DK" dirty="0"/>
          </a:p>
        </p:txBody>
      </p:sp>
      <p:sp>
        <p:nvSpPr>
          <p:cNvPr id="6" name="Content Placeholder 5">
            <a:extLst>
              <a:ext uri="{FF2B5EF4-FFF2-40B4-BE49-F238E27FC236}">
                <a16:creationId xmlns:a16="http://schemas.microsoft.com/office/drawing/2014/main" id="{01C99DDC-365B-864C-A4AD-D3576A4E68A5}"/>
              </a:ext>
            </a:extLst>
          </p:cNvPr>
          <p:cNvSpPr>
            <a:spLocks noGrp="1"/>
          </p:cNvSpPr>
          <p:nvPr>
            <p:ph sz="quarter" idx="19"/>
          </p:nvPr>
        </p:nvSpPr>
        <p:spPr/>
        <p:txBody>
          <a:bodyPr>
            <a:normAutofit fontScale="92500" lnSpcReduction="20000"/>
          </a:bodyPr>
          <a:lstStyle/>
          <a:p>
            <a:r>
              <a:rPr lang="en-US" dirty="0"/>
              <a:t>Poiseuille Flow</a:t>
            </a:r>
            <a:endParaRPr lang="en-DK" dirty="0"/>
          </a:p>
        </p:txBody>
      </p:sp>
      <p:sp>
        <p:nvSpPr>
          <p:cNvPr id="27" name="Content Placeholder 26">
            <a:extLst>
              <a:ext uri="{FF2B5EF4-FFF2-40B4-BE49-F238E27FC236}">
                <a16:creationId xmlns:a16="http://schemas.microsoft.com/office/drawing/2014/main" id="{95A755CB-46BA-A30E-2DB1-602C76291A51}"/>
              </a:ext>
            </a:extLst>
          </p:cNvPr>
          <p:cNvSpPr>
            <a:spLocks noGrp="1"/>
          </p:cNvSpPr>
          <p:nvPr>
            <p:ph sz="half" idx="30"/>
          </p:nvPr>
        </p:nvSpPr>
        <p:spPr/>
        <p:txBody>
          <a:bodyPr>
            <a:normAutofit fontScale="92500" lnSpcReduction="20000"/>
          </a:bodyPr>
          <a:lstStyle/>
          <a:p>
            <a:pPr marL="0" indent="0">
              <a:buNone/>
            </a:pPr>
            <a:r>
              <a:rPr lang="en-US" dirty="0"/>
              <a:t>The </a:t>
            </a:r>
            <a:r>
              <a:rPr lang="en-US" sz="1400" i="1" dirty="0"/>
              <a:t>Electrostatics</a:t>
            </a:r>
            <a:r>
              <a:rPr lang="en-US" sz="1400" dirty="0"/>
              <a:t>, </a:t>
            </a:r>
            <a:r>
              <a:rPr lang="en-US" sz="1400" i="1" dirty="0"/>
              <a:t>Solid Mechanics</a:t>
            </a:r>
            <a:r>
              <a:rPr lang="en-US" sz="1400" dirty="0"/>
              <a:t>, and </a:t>
            </a:r>
            <a:r>
              <a:rPr lang="en-US" sz="1400" i="1" dirty="0"/>
              <a:t>Pressure Acoustics, Frequency Domain</a:t>
            </a:r>
            <a:r>
              <a:rPr lang="en-US" sz="1400" dirty="0"/>
              <a:t> interfaces. Coupled by Multiphysics couplings.</a:t>
            </a:r>
            <a:endParaRPr lang="en-DK" dirty="0"/>
          </a:p>
          <a:p>
            <a:endParaRPr lang="en-DK" dirty="0"/>
          </a:p>
        </p:txBody>
      </p:sp>
      <p:sp>
        <p:nvSpPr>
          <p:cNvPr id="10" name="Content Placeholder 9">
            <a:extLst>
              <a:ext uri="{FF2B5EF4-FFF2-40B4-BE49-F238E27FC236}">
                <a16:creationId xmlns:a16="http://schemas.microsoft.com/office/drawing/2014/main" id="{50337023-8712-C6BB-031E-1B800D1E95E1}"/>
              </a:ext>
            </a:extLst>
          </p:cNvPr>
          <p:cNvSpPr>
            <a:spLocks noGrp="1"/>
          </p:cNvSpPr>
          <p:nvPr>
            <p:ph sz="quarter" idx="32"/>
          </p:nvPr>
        </p:nvSpPr>
        <p:spPr/>
        <p:txBody>
          <a:bodyPr>
            <a:normAutofit fontScale="92500" lnSpcReduction="20000"/>
          </a:bodyPr>
          <a:lstStyle/>
          <a:p>
            <a:r>
              <a:rPr lang="en-US" dirty="0"/>
              <a:t>Acoustic Fields</a:t>
            </a:r>
            <a:endParaRPr lang="en-DK" dirty="0"/>
          </a:p>
        </p:txBody>
      </p:sp>
      <p:sp>
        <p:nvSpPr>
          <p:cNvPr id="36" name="Content Placeholder 35">
            <a:extLst>
              <a:ext uri="{FF2B5EF4-FFF2-40B4-BE49-F238E27FC236}">
                <a16:creationId xmlns:a16="http://schemas.microsoft.com/office/drawing/2014/main" id="{4E957671-319D-B9CA-897A-84A30C9C4957}"/>
              </a:ext>
            </a:extLst>
          </p:cNvPr>
          <p:cNvSpPr>
            <a:spLocks noGrp="1"/>
          </p:cNvSpPr>
          <p:nvPr>
            <p:ph sz="half" idx="33"/>
          </p:nvPr>
        </p:nvSpPr>
        <p:spPr/>
        <p:txBody>
          <a:bodyPr/>
          <a:lstStyle/>
          <a:p>
            <a:pPr marL="0" indent="0">
              <a:buNone/>
            </a:pPr>
            <a:r>
              <a:rPr lang="en-US" dirty="0"/>
              <a:t>Heating from losses in the piezo-electric transducer</a:t>
            </a:r>
            <a:endParaRPr lang="en-DK" dirty="0"/>
          </a:p>
          <a:p>
            <a:endParaRPr lang="en-DK" dirty="0"/>
          </a:p>
        </p:txBody>
      </p:sp>
      <p:sp>
        <p:nvSpPr>
          <p:cNvPr id="12" name="Content Placeholder 11">
            <a:extLst>
              <a:ext uri="{FF2B5EF4-FFF2-40B4-BE49-F238E27FC236}">
                <a16:creationId xmlns:a16="http://schemas.microsoft.com/office/drawing/2014/main" id="{243A063F-145D-3E16-3E4B-82BC68822189}"/>
              </a:ext>
            </a:extLst>
          </p:cNvPr>
          <p:cNvSpPr>
            <a:spLocks noGrp="1"/>
          </p:cNvSpPr>
          <p:nvPr>
            <p:ph sz="quarter" idx="34"/>
          </p:nvPr>
        </p:nvSpPr>
        <p:spPr/>
        <p:txBody>
          <a:bodyPr/>
          <a:lstStyle/>
          <a:p>
            <a:r>
              <a:rPr lang="en-US" dirty="0"/>
              <a:t> </a:t>
            </a:r>
            <a:endParaRPr lang="en-DK" dirty="0"/>
          </a:p>
        </p:txBody>
      </p:sp>
      <p:sp>
        <p:nvSpPr>
          <p:cNvPr id="13" name="Content Placeholder 12">
            <a:extLst>
              <a:ext uri="{FF2B5EF4-FFF2-40B4-BE49-F238E27FC236}">
                <a16:creationId xmlns:a16="http://schemas.microsoft.com/office/drawing/2014/main" id="{539D1C7F-7A91-875A-5EE7-090C46A5967F}"/>
              </a:ext>
            </a:extLst>
          </p:cNvPr>
          <p:cNvSpPr>
            <a:spLocks noGrp="1"/>
          </p:cNvSpPr>
          <p:nvPr>
            <p:ph sz="quarter" idx="35"/>
          </p:nvPr>
        </p:nvSpPr>
        <p:spPr/>
        <p:txBody>
          <a:bodyPr>
            <a:normAutofit fontScale="92500" lnSpcReduction="20000"/>
          </a:bodyPr>
          <a:lstStyle/>
          <a:p>
            <a:r>
              <a:rPr lang="en-US" dirty="0"/>
              <a:t>Heating</a:t>
            </a:r>
            <a:endParaRPr lang="en-DK" dirty="0"/>
          </a:p>
        </p:txBody>
      </p:sp>
      <p:sp>
        <p:nvSpPr>
          <p:cNvPr id="14" name="Content Placeholder 13">
            <a:extLst>
              <a:ext uri="{FF2B5EF4-FFF2-40B4-BE49-F238E27FC236}">
                <a16:creationId xmlns:a16="http://schemas.microsoft.com/office/drawing/2014/main" id="{0D4CB3B9-3E8C-3434-FB4C-1AC8D6F10922}"/>
              </a:ext>
            </a:extLst>
          </p:cNvPr>
          <p:cNvSpPr>
            <a:spLocks noGrp="1"/>
          </p:cNvSpPr>
          <p:nvPr>
            <p:ph sz="half" idx="36"/>
          </p:nvPr>
        </p:nvSpPr>
        <p:spPr/>
        <p:txBody>
          <a:bodyPr/>
          <a:lstStyle/>
          <a:p>
            <a:pPr marL="0" indent="0">
              <a:buNone/>
            </a:pPr>
            <a:r>
              <a:rPr lang="en-US" dirty="0"/>
              <a:t>Fluid flow induced by the acoustic field and the gradient in the temperature field.</a:t>
            </a:r>
            <a:endParaRPr lang="en-DK" dirty="0"/>
          </a:p>
          <a:p>
            <a:endParaRPr lang="en-DK" dirty="0"/>
          </a:p>
        </p:txBody>
      </p:sp>
      <p:sp>
        <p:nvSpPr>
          <p:cNvPr id="15" name="Content Placeholder 14">
            <a:extLst>
              <a:ext uri="{FF2B5EF4-FFF2-40B4-BE49-F238E27FC236}">
                <a16:creationId xmlns:a16="http://schemas.microsoft.com/office/drawing/2014/main" id="{57B5790E-67B1-F6FB-8435-AB9C5D3DCCA8}"/>
              </a:ext>
            </a:extLst>
          </p:cNvPr>
          <p:cNvSpPr>
            <a:spLocks noGrp="1"/>
          </p:cNvSpPr>
          <p:nvPr>
            <p:ph sz="quarter" idx="37"/>
          </p:nvPr>
        </p:nvSpPr>
        <p:spPr/>
        <p:txBody>
          <a:bodyPr/>
          <a:lstStyle/>
          <a:p>
            <a:r>
              <a:rPr lang="en-US" dirty="0"/>
              <a:t> </a:t>
            </a:r>
            <a:endParaRPr lang="en-DK" dirty="0"/>
          </a:p>
        </p:txBody>
      </p:sp>
      <p:sp>
        <p:nvSpPr>
          <p:cNvPr id="16" name="Content Placeholder 15">
            <a:extLst>
              <a:ext uri="{FF2B5EF4-FFF2-40B4-BE49-F238E27FC236}">
                <a16:creationId xmlns:a16="http://schemas.microsoft.com/office/drawing/2014/main" id="{EBF8DA48-08A3-E8D9-32F1-6002B89F4B54}"/>
              </a:ext>
            </a:extLst>
          </p:cNvPr>
          <p:cNvSpPr>
            <a:spLocks noGrp="1"/>
          </p:cNvSpPr>
          <p:nvPr>
            <p:ph sz="quarter" idx="38"/>
          </p:nvPr>
        </p:nvSpPr>
        <p:spPr/>
        <p:txBody>
          <a:bodyPr>
            <a:normAutofit fontScale="85000" lnSpcReduction="10000"/>
          </a:bodyPr>
          <a:lstStyle/>
          <a:p>
            <a:r>
              <a:rPr lang="en-US" dirty="0"/>
              <a:t>Acoustic Streaming</a:t>
            </a:r>
            <a:endParaRPr lang="en-DK" dirty="0"/>
          </a:p>
        </p:txBody>
      </p:sp>
      <p:sp>
        <p:nvSpPr>
          <p:cNvPr id="2" name="Content Placeholder 1">
            <a:extLst>
              <a:ext uri="{FF2B5EF4-FFF2-40B4-BE49-F238E27FC236}">
                <a16:creationId xmlns:a16="http://schemas.microsoft.com/office/drawing/2014/main" id="{83D3D6F2-5F88-D10D-68B1-B4350ADEF039}"/>
              </a:ext>
            </a:extLst>
          </p:cNvPr>
          <p:cNvSpPr>
            <a:spLocks noGrp="1"/>
          </p:cNvSpPr>
          <p:nvPr>
            <p:ph sz="half" idx="39"/>
          </p:nvPr>
        </p:nvSpPr>
        <p:spPr/>
        <p:txBody>
          <a:bodyPr/>
          <a:lstStyle/>
          <a:p>
            <a:pPr marL="0" indent="0">
              <a:buNone/>
            </a:pPr>
            <a:r>
              <a:rPr lang="en-US" dirty="0"/>
              <a:t>Streamlines in postprocessing calculates the particle trajectories.</a:t>
            </a:r>
            <a:endParaRPr lang="en-DK" dirty="0"/>
          </a:p>
          <a:p>
            <a:pPr marL="0" indent="0">
              <a:buNone/>
            </a:pPr>
            <a:endParaRPr lang="en-DK" dirty="0"/>
          </a:p>
        </p:txBody>
      </p:sp>
      <p:sp>
        <p:nvSpPr>
          <p:cNvPr id="3" name="Content Placeholder 2">
            <a:extLst>
              <a:ext uri="{FF2B5EF4-FFF2-40B4-BE49-F238E27FC236}">
                <a16:creationId xmlns:a16="http://schemas.microsoft.com/office/drawing/2014/main" id="{8F47BEEF-1CDE-AFB3-592A-196DE238E3BB}"/>
              </a:ext>
            </a:extLst>
          </p:cNvPr>
          <p:cNvSpPr>
            <a:spLocks noGrp="1"/>
          </p:cNvSpPr>
          <p:nvPr>
            <p:ph sz="quarter" idx="40"/>
          </p:nvPr>
        </p:nvSpPr>
        <p:spPr>
          <a:xfrm>
            <a:off x="7225118" y="1489215"/>
            <a:ext cx="1600200" cy="1197864"/>
          </a:xfrm>
        </p:spPr>
        <p:txBody>
          <a:bodyPr/>
          <a:lstStyle/>
          <a:p>
            <a:r>
              <a:rPr lang="en-US" dirty="0"/>
              <a:t> </a:t>
            </a:r>
            <a:endParaRPr lang="en-DK" dirty="0"/>
          </a:p>
        </p:txBody>
      </p:sp>
      <p:sp>
        <p:nvSpPr>
          <p:cNvPr id="7" name="Content Placeholder 6">
            <a:extLst>
              <a:ext uri="{FF2B5EF4-FFF2-40B4-BE49-F238E27FC236}">
                <a16:creationId xmlns:a16="http://schemas.microsoft.com/office/drawing/2014/main" id="{D0174D3D-F631-6360-BCA4-874861FDB5C2}"/>
              </a:ext>
            </a:extLst>
          </p:cNvPr>
          <p:cNvSpPr>
            <a:spLocks noGrp="1"/>
          </p:cNvSpPr>
          <p:nvPr>
            <p:ph sz="quarter" idx="41"/>
          </p:nvPr>
        </p:nvSpPr>
        <p:spPr/>
        <p:txBody>
          <a:bodyPr>
            <a:normAutofit fontScale="77500" lnSpcReduction="20000"/>
          </a:bodyPr>
          <a:lstStyle/>
          <a:p>
            <a:r>
              <a:rPr lang="en-US" dirty="0"/>
              <a:t>Particle Trajectories</a:t>
            </a:r>
            <a:endParaRPr lang="en-DK" dirty="0"/>
          </a:p>
        </p:txBody>
      </p:sp>
      <p:sp>
        <p:nvSpPr>
          <p:cNvPr id="4" name="Title 3">
            <a:extLst>
              <a:ext uri="{FF2B5EF4-FFF2-40B4-BE49-F238E27FC236}">
                <a16:creationId xmlns:a16="http://schemas.microsoft.com/office/drawing/2014/main" id="{8054A291-375F-FAB8-DF0D-59C061EDCD57}"/>
              </a:ext>
            </a:extLst>
          </p:cNvPr>
          <p:cNvSpPr>
            <a:spLocks noGrp="1"/>
          </p:cNvSpPr>
          <p:nvPr>
            <p:ph type="title"/>
          </p:nvPr>
        </p:nvSpPr>
        <p:spPr/>
        <p:txBody>
          <a:bodyPr/>
          <a:lstStyle/>
          <a:p>
            <a:r>
              <a:rPr lang="en-US" dirty="0"/>
              <a:t>Simulation Approach</a:t>
            </a:r>
            <a:endParaRPr lang="en-DK" dirty="0"/>
          </a:p>
        </p:txBody>
      </p:sp>
      <p:pic>
        <p:nvPicPr>
          <p:cNvPr id="37" name="Content Placeholder 5">
            <a:extLst>
              <a:ext uri="{FF2B5EF4-FFF2-40B4-BE49-F238E27FC236}">
                <a16:creationId xmlns:a16="http://schemas.microsoft.com/office/drawing/2014/main" id="{5789BEAF-6C13-4649-57AA-8E74B411729C}"/>
              </a:ext>
            </a:extLst>
          </p:cNvPr>
          <p:cNvPicPr>
            <a:picLocks noChangeAspect="1"/>
          </p:cNvPicPr>
          <p:nvPr/>
        </p:nvPicPr>
        <p:blipFill rotWithShape="1">
          <a:blip r:embed="rId3">
            <a:clrChange>
              <a:clrFrom>
                <a:srgbClr val="FFFFFF"/>
              </a:clrFrom>
              <a:clrTo>
                <a:srgbClr val="FFFFFF">
                  <a:alpha val="0"/>
                </a:srgbClr>
              </a:clrTo>
            </a:clrChange>
          </a:blip>
          <a:srcRect r="21477"/>
          <a:stretch/>
        </p:blipFill>
        <p:spPr>
          <a:xfrm>
            <a:off x="5659410" y="1542865"/>
            <a:ext cx="1330400" cy="1127549"/>
          </a:xfrm>
          <a:prstGeom prst="rect">
            <a:avLst/>
          </a:prstGeom>
        </p:spPr>
      </p:pic>
      <p:pic>
        <p:nvPicPr>
          <p:cNvPr id="38" name="Content Placeholder 7">
            <a:extLst>
              <a:ext uri="{FF2B5EF4-FFF2-40B4-BE49-F238E27FC236}">
                <a16:creationId xmlns:a16="http://schemas.microsoft.com/office/drawing/2014/main" id="{3A04BE56-F0A1-7073-FE0F-26D7B7C68AB3}"/>
              </a:ext>
            </a:extLst>
          </p:cNvPr>
          <p:cNvPicPr>
            <a:picLocks noChangeAspect="1"/>
          </p:cNvPicPr>
          <p:nvPr/>
        </p:nvPicPr>
        <p:blipFill rotWithShape="1">
          <a:blip r:embed="rId4">
            <a:clrChange>
              <a:clrFrom>
                <a:srgbClr val="FFFFFF"/>
              </a:clrFrom>
              <a:clrTo>
                <a:srgbClr val="FFFFFF">
                  <a:alpha val="0"/>
                </a:srgbClr>
              </a:clrTo>
            </a:clrChange>
          </a:blip>
          <a:srcRect r="13977"/>
          <a:stretch/>
        </p:blipFill>
        <p:spPr>
          <a:xfrm>
            <a:off x="3923928" y="1560030"/>
            <a:ext cx="1374053" cy="971316"/>
          </a:xfrm>
          <a:prstGeom prst="rect">
            <a:avLst/>
          </a:prstGeom>
        </p:spPr>
      </p:pic>
      <p:pic>
        <p:nvPicPr>
          <p:cNvPr id="18" name="Picture 17">
            <a:extLst>
              <a:ext uri="{FF2B5EF4-FFF2-40B4-BE49-F238E27FC236}">
                <a16:creationId xmlns:a16="http://schemas.microsoft.com/office/drawing/2014/main" id="{7778C163-3FB8-03E2-2254-8DE52CD6B033}"/>
              </a:ext>
            </a:extLst>
          </p:cNvPr>
          <p:cNvPicPr>
            <a:picLocks noChangeAspect="1"/>
          </p:cNvPicPr>
          <p:nvPr/>
        </p:nvPicPr>
        <p:blipFill>
          <a:blip r:embed="rId5"/>
          <a:stretch>
            <a:fillRect/>
          </a:stretch>
        </p:blipFill>
        <p:spPr>
          <a:xfrm>
            <a:off x="395536" y="1731244"/>
            <a:ext cx="1600200" cy="800101"/>
          </a:xfrm>
          <a:prstGeom prst="rect">
            <a:avLst/>
          </a:prstGeom>
        </p:spPr>
      </p:pic>
      <p:sp>
        <p:nvSpPr>
          <p:cNvPr id="40" name="Content Placeholder 39">
            <a:extLst>
              <a:ext uri="{FF2B5EF4-FFF2-40B4-BE49-F238E27FC236}">
                <a16:creationId xmlns:a16="http://schemas.microsoft.com/office/drawing/2014/main" id="{0DDD89F8-B8BC-9594-D62B-882A2F4A38DF}"/>
              </a:ext>
            </a:extLst>
          </p:cNvPr>
          <p:cNvSpPr>
            <a:spLocks noGrp="1"/>
          </p:cNvSpPr>
          <p:nvPr>
            <p:ph sz="quarter" idx="31"/>
          </p:nvPr>
        </p:nvSpPr>
        <p:spPr/>
        <p:txBody>
          <a:bodyPr/>
          <a:lstStyle/>
          <a:p>
            <a:r>
              <a:rPr lang="en-US" dirty="0"/>
              <a:t> </a:t>
            </a:r>
            <a:endParaRPr lang="en-DK" dirty="0"/>
          </a:p>
        </p:txBody>
      </p:sp>
      <p:pic>
        <p:nvPicPr>
          <p:cNvPr id="43" name="Content Placeholder 34">
            <a:extLst>
              <a:ext uri="{FF2B5EF4-FFF2-40B4-BE49-F238E27FC236}">
                <a16:creationId xmlns:a16="http://schemas.microsoft.com/office/drawing/2014/main" id="{8C921CFD-90AF-E687-4F70-BD3C3E5BE008}"/>
              </a:ext>
            </a:extLst>
          </p:cNvPr>
          <p:cNvPicPr>
            <a:picLocks noChangeAspect="1"/>
          </p:cNvPicPr>
          <p:nvPr/>
        </p:nvPicPr>
        <p:blipFill>
          <a:blip r:embed="rId6"/>
          <a:stretch>
            <a:fillRect/>
          </a:stretch>
        </p:blipFill>
        <p:spPr>
          <a:xfrm>
            <a:off x="7291242" y="1571565"/>
            <a:ext cx="1471736" cy="1000185"/>
          </a:xfrm>
          <a:prstGeom prst="rect">
            <a:avLst/>
          </a:prstGeom>
        </p:spPr>
      </p:pic>
      <p:pic>
        <p:nvPicPr>
          <p:cNvPr id="22" name="Picture 21">
            <a:extLst>
              <a:ext uri="{FF2B5EF4-FFF2-40B4-BE49-F238E27FC236}">
                <a16:creationId xmlns:a16="http://schemas.microsoft.com/office/drawing/2014/main" id="{A51CC802-6246-2A66-9996-FA2E541F6798}"/>
              </a:ext>
            </a:extLst>
          </p:cNvPr>
          <p:cNvPicPr>
            <a:picLocks noChangeAspect="1"/>
          </p:cNvPicPr>
          <p:nvPr/>
        </p:nvPicPr>
        <p:blipFill rotWithShape="1">
          <a:blip r:embed="rId7"/>
          <a:srcRect l="24520" t="15001"/>
          <a:stretch/>
        </p:blipFill>
        <p:spPr>
          <a:xfrm>
            <a:off x="2123728" y="1580182"/>
            <a:ext cx="1512168" cy="1106879"/>
          </a:xfrm>
          <a:prstGeom prst="rect">
            <a:avLst/>
          </a:prstGeom>
        </p:spPr>
      </p:pic>
    </p:spTree>
    <p:extLst>
      <p:ext uri="{BB962C8B-B14F-4D97-AF65-F5344CB8AC3E}">
        <p14:creationId xmlns:p14="http://schemas.microsoft.com/office/powerpoint/2010/main" val="3959418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a:t>Implementation of Acoutics and Heating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pPr marL="0" indent="0">
                  <a:buNone/>
                </a:pPr>
                <a:r>
                  <a:rPr lang="en-US" sz="1400" dirty="0"/>
                  <a:t>Acoustics:</a:t>
                </a:r>
              </a:p>
              <a:p>
                <a:pPr algn="just"/>
                <a:r>
                  <a:rPr lang="en-US" sz="1400" dirty="0"/>
                  <a:t>The acoustic fields are actuated by a oscillating voltage difference across the piezoelectric transducer. The electric field induces vibrations in the piezoelectric material and results in a pressure field in the fluid. The system has a resonance frequency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𝑓</m:t>
                        </m:r>
                      </m:e>
                      <m:sub>
                        <m:r>
                          <a:rPr lang="en-US" sz="1400" i="1">
                            <a:latin typeface="Cambria Math" panose="02040503050406030204" pitchFamily="18" charset="0"/>
                          </a:rPr>
                          <m:t>0</m:t>
                        </m:r>
                      </m:sub>
                    </m:sSub>
                    <m:r>
                      <a:rPr lang="en-US" sz="1400" i="1">
                        <a:latin typeface="Cambria Math" panose="02040503050406030204" pitchFamily="18" charset="0"/>
                      </a:rPr>
                      <m:t>=3.84 </m:t>
                    </m:r>
                    <m:r>
                      <m:rPr>
                        <m:sty m:val="p"/>
                      </m:rPr>
                      <a:rPr lang="en-US" sz="1400">
                        <a:latin typeface="Cambria Math" panose="02040503050406030204" pitchFamily="18" charset="0"/>
                      </a:rPr>
                      <m:t>MHz</m:t>
                    </m:r>
                  </m:oMath>
                </a14:m>
                <a:r>
                  <a:rPr lang="en-US" sz="1400" dirty="0"/>
                  <a:t>.</a:t>
                </a:r>
              </a:p>
              <a:p>
                <a:pPr algn="just"/>
                <a:r>
                  <a:rPr lang="en-US" sz="1400" dirty="0"/>
                  <a:t>The glass capillary is long (</a:t>
                </a:r>
                <a14:m>
                  <m:oMath xmlns:m="http://schemas.openxmlformats.org/officeDocument/2006/math">
                    <m:r>
                      <a:rPr lang="en-US" sz="1400" b="0" i="1" smtClean="0">
                        <a:latin typeface="Cambria Math" panose="02040503050406030204" pitchFamily="18" charset="0"/>
                      </a:rPr>
                      <m:t>∼5 </m:t>
                    </m:r>
                    <m:r>
                      <m:rPr>
                        <m:sty m:val="p"/>
                      </m:rPr>
                      <a:rPr lang="en-US" sz="1400" b="0" i="0" smtClean="0">
                        <a:latin typeface="Cambria Math" panose="02040503050406030204" pitchFamily="18" charset="0"/>
                      </a:rPr>
                      <m:t>cm</m:t>
                    </m:r>
                  </m:oMath>
                </a14:m>
                <a:r>
                  <a:rPr lang="en-US" sz="1400" dirty="0"/>
                  <a:t>) so a PML layer is used to attenuate waves travelling away from the actuation region. The PML layer is active in both the fluid and solid.</a:t>
                </a:r>
              </a:p>
              <a:p>
                <a:pPr marL="0" indent="0" algn="just">
                  <a:buNone/>
                </a:pPr>
                <a:r>
                  <a:rPr lang="en-US" sz="1400" dirty="0"/>
                  <a:t>Heating:</a:t>
                </a:r>
              </a:p>
              <a:p>
                <a:pPr algn="just"/>
                <a:r>
                  <a:rPr lang="en-US" sz="1400" dirty="0"/>
                  <a:t>Dissipation of energy in the piezoelectric transducer heats up the system. It creates temperature gradients in the glass capillary and the fluid.</a:t>
                </a:r>
              </a:p>
              <a:p>
                <a:pPr algn="just"/>
                <a:r>
                  <a:rPr lang="en-US" sz="1400" dirty="0"/>
                  <a:t>A fixed temperature is set at the end of the PML layer mimicking a heat sink, the rest of the device in in contact with air and has a zero heat flux boundary condition.</a:t>
                </a:r>
              </a:p>
              <a:p>
                <a:pPr algn="just"/>
                <a:r>
                  <a:rPr lang="en-US" sz="1400" dirty="0"/>
                  <a:t>The background flow contributes with thermal convection that breaks the symmetry in the x = 0 plane.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21" t="-325" r="-147"/>
                </a:stretch>
              </a:blipFill>
            </p:spPr>
            <p:txBody>
              <a:bodyPr/>
              <a:lstStyle/>
              <a:p>
                <a:r>
                  <a:rPr lang="en-US">
                    <a:noFill/>
                  </a:rPr>
                  <a:t> </a:t>
                </a:r>
              </a:p>
            </p:txBody>
          </p:sp>
        </mc:Fallback>
      </mc:AlternateContent>
    </p:spTree>
    <p:extLst>
      <p:ext uri="{BB962C8B-B14F-4D97-AF65-F5344CB8AC3E}">
        <p14:creationId xmlns:p14="http://schemas.microsoft.com/office/powerpoint/2010/main" val="3444241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Implementation of Streaming Flow</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US" sz="1400" dirty="0"/>
                  <a:t>The streaming flow (time averaged) (</a:t>
                </a:r>
                <a:r>
                  <a:rPr lang="en-US" sz="1400" i="1" dirty="0"/>
                  <a:t>p</a:t>
                </a:r>
                <a:r>
                  <a:rPr lang="en-US" sz="1400" baseline="-25000" dirty="0"/>
                  <a:t>2</a:t>
                </a:r>
                <a:r>
                  <a:rPr lang="en-US" sz="1400" dirty="0"/>
                  <a:t>,</a:t>
                </a:r>
                <a:r>
                  <a:rPr lang="en-US" sz="1400" b="1" i="1" dirty="0"/>
                  <a:t>v</a:t>
                </a:r>
                <a:r>
                  <a:rPr lang="en-US" sz="1400" baseline="-25000" dirty="0"/>
                  <a:t>2</a:t>
                </a:r>
                <a:r>
                  <a:rPr lang="en-US" sz="1400" dirty="0"/>
                  <a:t>) is solved using the </a:t>
                </a:r>
                <a:r>
                  <a:rPr lang="en-US" sz="1400" i="1" dirty="0"/>
                  <a:t>Laminar Flow</a:t>
                </a:r>
                <a:r>
                  <a:rPr lang="en-US" sz="1400" dirty="0"/>
                  <a:t> physics interface of the CFD Module by using the Multiphysics coupling </a:t>
                </a:r>
                <a:r>
                  <a:rPr lang="en-US" sz="1400" i="1" dirty="0"/>
                  <a:t>Acoustic Streaming Domain Coupling</a:t>
                </a:r>
                <a:r>
                  <a:rPr lang="en-US" sz="1400" dirty="0"/>
                  <a:t>.</a:t>
                </a:r>
              </a:p>
              <a:p>
                <a:r>
                  <a:rPr lang="en-US" sz="1400" dirty="0"/>
                  <a:t>The steady state streaming flow, solved here, is described by:</a:t>
                </a:r>
                <a:br>
                  <a:rPr lang="en-US" sz="1400" dirty="0"/>
                </a:br>
                <a:br>
                  <a:rPr lang="en-US" sz="1400" dirty="0"/>
                </a:br>
                <a:endParaRPr lang="en-US" sz="1400" dirty="0"/>
              </a:p>
              <a:p>
                <a:pPr marL="0" indent="0">
                  <a:buNone/>
                </a:pPr>
                <a:br>
                  <a:rPr lang="en-US" sz="1400" dirty="0"/>
                </a:br>
                <a:endParaRPr lang="en-US" sz="1400" dirty="0"/>
              </a:p>
              <a:p>
                <a:pPr marL="0" indent="0">
                  <a:buNone/>
                </a:pPr>
                <a:endParaRPr lang="en-US" sz="1400" dirty="0"/>
              </a:p>
              <a:p>
                <a:r>
                  <a:rPr lang="en-US" sz="1400" dirty="0"/>
                  <a:t>The acoustic body force </a:t>
                </a:r>
                <a14:m>
                  <m:oMath xmlns:m="http://schemas.openxmlformats.org/officeDocument/2006/math">
                    <m:sSub>
                      <m:sSubPr>
                        <m:ctrlPr>
                          <a:rPr lang="en-US" sz="1400" i="1">
                            <a:latin typeface="Cambria Math" panose="02040503050406030204" pitchFamily="18" charset="0"/>
                          </a:rPr>
                        </m:ctrlPr>
                      </m:sSubPr>
                      <m:e>
                        <m:r>
                          <a:rPr lang="en-US" sz="1400" b="1" i="1">
                            <a:latin typeface="Cambria Math" panose="02040503050406030204" pitchFamily="18" charset="0"/>
                          </a:rPr>
                          <m:t>𝒇</m:t>
                        </m:r>
                      </m:e>
                      <m:sub>
                        <m:r>
                          <a:rPr lang="en-US" sz="1400" i="1">
                            <a:latin typeface="Cambria Math" panose="02040503050406030204" pitchFamily="18" charset="0"/>
                          </a:rPr>
                          <m:t>𝑎𝑐</m:t>
                        </m:r>
                      </m:sub>
                    </m:sSub>
                  </m:oMath>
                </a14:m>
                <a:r>
                  <a:rPr lang="en-US" sz="1400" dirty="0"/>
                  <a:t> depends on the acoustic pressure and the temperature induced gradients in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𝜅</m:t>
                        </m:r>
                      </m:e>
                      <m:sub>
                        <m:r>
                          <a:rPr lang="en-US" sz="1400" i="1">
                            <a:latin typeface="Cambria Math" panose="02040503050406030204" pitchFamily="18" charset="0"/>
                          </a:rPr>
                          <m:t>𝑠</m:t>
                        </m:r>
                        <m:r>
                          <a:rPr lang="en-US" sz="1400" i="1">
                            <a:latin typeface="Cambria Math" panose="02040503050406030204" pitchFamily="18" charset="0"/>
                          </a:rPr>
                          <m:t>,0</m:t>
                        </m:r>
                      </m:sub>
                    </m:sSub>
                  </m:oMath>
                </a14:m>
                <a:r>
                  <a:rPr lang="en-US" sz="1400" dirty="0"/>
                  <a:t> and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𝜌</m:t>
                        </m:r>
                      </m:e>
                      <m:sub>
                        <m:r>
                          <a:rPr lang="en-US" sz="1400" i="1">
                            <a:latin typeface="Cambria Math" panose="02040503050406030204" pitchFamily="18" charset="0"/>
                          </a:rPr>
                          <m:t>0</m:t>
                        </m:r>
                      </m:sub>
                    </m:sSub>
                  </m:oMath>
                </a14:m>
                <a:r>
                  <a:rPr lang="en-US" sz="14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74" t="-325" r="-587"/>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971600" y="2283718"/>
                <a:ext cx="3429657" cy="116493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0</m:t>
                      </m:r>
                      <m:r>
                        <a:rPr lang="en-US" b="0" i="1" smtClean="0">
                          <a:latin typeface="Cambria Math"/>
                        </a:rPr>
                        <m:t>=</m:t>
                      </m:r>
                      <m:r>
                        <a:rPr lang="en-US" b="0" i="0" smtClean="0">
                          <a:latin typeface="Cambria Math" panose="02040503050406030204" pitchFamily="18" charset="0"/>
                        </a:rPr>
                        <m:t>−</m:t>
                      </m:r>
                      <m:r>
                        <a:rPr lang="en-US">
                          <a:latin typeface="Cambria Math"/>
                        </a:rPr>
                        <m:t>𝛻</m:t>
                      </m:r>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𝜌</m:t>
                              </m:r>
                            </m:e>
                            <m:sub>
                              <m:r>
                                <a:rPr lang="en-US" i="1">
                                  <a:latin typeface="Cambria Math"/>
                                </a:rPr>
                                <m:t>0</m:t>
                              </m:r>
                            </m:sub>
                          </m:sSub>
                          <m:sSub>
                            <m:sSubPr>
                              <m:ctrlPr>
                                <a:rPr lang="en-US" i="1">
                                  <a:latin typeface="Cambria Math" panose="02040503050406030204" pitchFamily="18" charset="0"/>
                                </a:rPr>
                              </m:ctrlPr>
                            </m:sSubPr>
                            <m:e>
                              <m:r>
                                <a:rPr lang="en-US" b="1" i="1" smtClean="0">
                                  <a:latin typeface="Cambria Math" panose="02040503050406030204" pitchFamily="18" charset="0"/>
                                </a:rPr>
                                <m:t>𝒗</m:t>
                              </m:r>
                            </m:e>
                            <m:sub>
                              <m:r>
                                <a:rPr lang="en-US" i="1">
                                  <a:latin typeface="Cambria Math"/>
                                </a:rPr>
                                <m:t>2</m:t>
                              </m:r>
                            </m:sub>
                          </m:sSub>
                        </m:e>
                      </m:d>
                    </m:oMath>
                  </m:oMathPara>
                </a14:m>
                <a:endParaRPr lang="en-US"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0</m:t>
                      </m:r>
                      <m:r>
                        <a:rPr lang="en-US" b="0" i="1" smtClean="0">
                          <a:latin typeface="Cambria Math"/>
                        </a:rPr>
                        <m:t>=</m:t>
                      </m:r>
                      <m:r>
                        <a:rPr lang="en-US">
                          <a:latin typeface="Cambria Math"/>
                        </a:rPr>
                        <m:t>𝛻</m:t>
                      </m:r>
                      <m:r>
                        <a:rPr lang="en-US" i="1">
                          <a:latin typeface="Cambria Math"/>
                        </a:rPr>
                        <m:t>⋅</m:t>
                      </m:r>
                      <m:sSub>
                        <m:sSubPr>
                          <m:ctrlPr>
                            <a:rPr lang="en-US" i="1">
                              <a:latin typeface="Cambria Math" panose="02040503050406030204" pitchFamily="18" charset="0"/>
                            </a:rPr>
                          </m:ctrlPr>
                        </m:sSubPr>
                        <m:e>
                          <m:r>
                            <a:rPr lang="en-US" b="1" i="1">
                              <a:latin typeface="Cambria Math"/>
                            </a:rPr>
                            <m:t>𝝈</m:t>
                          </m:r>
                        </m:e>
                        <m:sub>
                          <m:r>
                            <a:rPr lang="en-US" i="1">
                              <a:latin typeface="Cambria Math"/>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1" i="1" smtClean="0">
                              <a:latin typeface="Cambria Math" panose="02040503050406030204" pitchFamily="18" charset="0"/>
                            </a:rPr>
                            <m:t>𝒇</m:t>
                          </m:r>
                        </m:e>
                        <m:sub>
                          <m:r>
                            <a:rPr lang="en-US" b="0" i="1" smtClean="0">
                              <a:latin typeface="Cambria Math" panose="02040503050406030204" pitchFamily="18" charset="0"/>
                            </a:rPr>
                            <m:t>𝑎𝑐</m:t>
                          </m:r>
                        </m:sub>
                      </m:sSub>
                    </m:oMath>
                  </m:oMathPara>
                </a14:m>
                <a:endParaRPr lang="en-US" b="0" dirty="0"/>
              </a:p>
              <a:p>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1" i="1" smtClean="0">
                              <a:latin typeface="Cambria Math" panose="02040503050406030204" pitchFamily="18" charset="0"/>
                            </a:rPr>
                            <m:t>𝒇</m:t>
                          </m:r>
                        </m:e>
                        <m:sub>
                          <m:r>
                            <a:rPr lang="en-US" b="0" i="1" smtClean="0">
                              <a:latin typeface="Cambria Math" panose="02040503050406030204" pitchFamily="18" charset="0"/>
                            </a:rPr>
                            <m:t>𝑎𝑐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e>
                          </m:d>
                        </m:e>
                        <m:sup>
                          <m:r>
                            <a:rPr lang="en-US" b="0" i="1" smtClean="0">
                              <a:latin typeface="Cambria Math" panose="02040503050406030204" pitchFamily="18" charset="0"/>
                            </a:rPr>
                            <m:t>2</m:t>
                          </m:r>
                        </m:sup>
                      </m:sSup>
                      <m:r>
                        <a:rPr lang="en-US" b="1"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𝜅</m:t>
                          </m:r>
                        </m:e>
                        <m:sub>
                          <m:r>
                            <a:rPr lang="en-US" b="0" i="1" smtClean="0">
                              <a:latin typeface="Cambria Math" panose="02040503050406030204" pitchFamily="18" charset="0"/>
                            </a:rPr>
                            <m:t>𝑠</m:t>
                          </m:r>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1" i="1" smtClean="0">
                                  <a:latin typeface="Cambria Math" panose="02040503050406030204" pitchFamily="18" charset="0"/>
                                </a:rPr>
                                <m:t>𝒗</m:t>
                              </m:r>
                            </m:e>
                            <m:sub>
                              <m:r>
                                <a:rPr lang="en-US" b="0" i="1" smtClean="0">
                                  <a:latin typeface="Cambria Math" panose="02040503050406030204" pitchFamily="18" charset="0"/>
                                </a:rPr>
                                <m:t>1</m:t>
                              </m:r>
                            </m:sub>
                          </m:sSub>
                        </m:e>
                      </m:d>
                      <m:r>
                        <a:rPr lang="en-US" b="1"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𝜌</m:t>
                          </m:r>
                        </m:e>
                        <m:sub>
                          <m:r>
                            <a:rPr lang="en-US" b="0" i="1" smtClean="0">
                              <a:latin typeface="Cambria Math" panose="02040503050406030204" pitchFamily="18" charset="0"/>
                            </a:rPr>
                            <m:t>0</m:t>
                          </m:r>
                        </m:sub>
                      </m:sSub>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971600" y="2283718"/>
                <a:ext cx="3429657" cy="1164934"/>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8298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5B455-F262-1D09-054E-F2F8502F11BD}"/>
              </a:ext>
            </a:extLst>
          </p:cNvPr>
          <p:cNvSpPr>
            <a:spLocks noGrp="1"/>
          </p:cNvSpPr>
          <p:nvPr>
            <p:ph type="title"/>
          </p:nvPr>
        </p:nvSpPr>
        <p:spPr/>
        <p:txBody>
          <a:bodyPr/>
          <a:lstStyle/>
          <a:p>
            <a:r>
              <a:rPr lang="en-US" dirty="0"/>
              <a:t>Background Flow</a:t>
            </a:r>
            <a:endParaRPr lang="en-DK" dirty="0"/>
          </a:p>
        </p:txBody>
      </p:sp>
      <p:sp>
        <p:nvSpPr>
          <p:cNvPr id="4" name="Content Placeholder 3">
            <a:extLst>
              <a:ext uri="{FF2B5EF4-FFF2-40B4-BE49-F238E27FC236}">
                <a16:creationId xmlns:a16="http://schemas.microsoft.com/office/drawing/2014/main" id="{CB32B40E-7B23-3233-BD16-1C4C8D1000BF}"/>
              </a:ext>
            </a:extLst>
          </p:cNvPr>
          <p:cNvSpPr>
            <a:spLocks noGrp="1"/>
          </p:cNvSpPr>
          <p:nvPr>
            <p:ph sz="half" idx="10"/>
          </p:nvPr>
        </p:nvSpPr>
        <p:spPr/>
        <p:txBody>
          <a:bodyPr/>
          <a:lstStyle/>
          <a:p>
            <a:r>
              <a:rPr lang="en-US" dirty="0"/>
              <a:t>Poiseuille flow </a:t>
            </a:r>
          </a:p>
          <a:p>
            <a:r>
              <a:rPr lang="en-US" dirty="0"/>
              <a:t> Volume flow of ranging from 0 to 0.8 µL/s. </a:t>
            </a:r>
          </a:p>
          <a:p>
            <a:endParaRPr lang="en-US" dirty="0"/>
          </a:p>
          <a:p>
            <a:endParaRPr lang="en-DK" dirty="0"/>
          </a:p>
        </p:txBody>
      </p:sp>
      <p:sp>
        <p:nvSpPr>
          <p:cNvPr id="5" name="Text Placeholder 4">
            <a:extLst>
              <a:ext uri="{FF2B5EF4-FFF2-40B4-BE49-F238E27FC236}">
                <a16:creationId xmlns:a16="http://schemas.microsoft.com/office/drawing/2014/main" id="{913288AB-A876-A104-1B54-0EDD4CAD1396}"/>
              </a:ext>
            </a:extLst>
          </p:cNvPr>
          <p:cNvSpPr>
            <a:spLocks noGrp="1"/>
          </p:cNvSpPr>
          <p:nvPr>
            <p:ph type="body" sz="quarter" idx="12"/>
          </p:nvPr>
        </p:nvSpPr>
        <p:spPr/>
        <p:txBody>
          <a:bodyPr/>
          <a:lstStyle/>
          <a:p>
            <a:r>
              <a:rPr lang="en-US" dirty="0"/>
              <a:t>The resulting </a:t>
            </a:r>
            <a:r>
              <a:rPr lang="en-US" dirty="0" err="1"/>
              <a:t>Pouseuille</a:t>
            </a:r>
            <a:r>
              <a:rPr lang="en-US" dirty="0"/>
              <a:t> flow for a volume flow of 0.08 µL/s</a:t>
            </a:r>
            <a:endParaRPr lang="en-DK" dirty="0"/>
          </a:p>
        </p:txBody>
      </p:sp>
      <p:pic>
        <p:nvPicPr>
          <p:cNvPr id="11" name="Content Placeholder 10">
            <a:extLst>
              <a:ext uri="{FF2B5EF4-FFF2-40B4-BE49-F238E27FC236}">
                <a16:creationId xmlns:a16="http://schemas.microsoft.com/office/drawing/2014/main" id="{E7B27F17-794A-BB65-25E8-192960422430}"/>
              </a:ext>
            </a:extLst>
          </p:cNvPr>
          <p:cNvPicPr>
            <a:picLocks noGrp="1" noChangeAspect="1"/>
          </p:cNvPicPr>
          <p:nvPr>
            <p:ph sz="quarter" idx="11"/>
          </p:nvPr>
        </p:nvPicPr>
        <p:blipFill>
          <a:blip r:embed="rId2"/>
          <a:stretch>
            <a:fillRect/>
          </a:stretch>
        </p:blipFill>
        <p:spPr>
          <a:xfrm>
            <a:off x="4114800" y="1011555"/>
            <a:ext cx="4800600" cy="3120390"/>
          </a:xfrm>
        </p:spPr>
      </p:pic>
    </p:spTree>
    <p:extLst>
      <p:ext uri="{BB962C8B-B14F-4D97-AF65-F5344CB8AC3E}">
        <p14:creationId xmlns:p14="http://schemas.microsoft.com/office/powerpoint/2010/main" val="2459920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Content Placeholder 30">
            <a:extLst>
              <a:ext uri="{FF2B5EF4-FFF2-40B4-BE49-F238E27FC236}">
                <a16:creationId xmlns:a16="http://schemas.microsoft.com/office/drawing/2014/main" id="{5CB8D910-BCE8-0F6D-1763-EA25FE3A7135}"/>
              </a:ext>
            </a:extLst>
          </p:cNvPr>
          <p:cNvPicPr>
            <a:picLocks noGrp="1" noChangeAspect="1"/>
          </p:cNvPicPr>
          <p:nvPr>
            <p:ph sz="quarter" idx="11"/>
          </p:nvPr>
        </p:nvPicPr>
        <p:blipFill>
          <a:blip r:embed="rId2"/>
          <a:stretch>
            <a:fillRect/>
          </a:stretch>
        </p:blipFill>
        <p:spPr>
          <a:xfrm>
            <a:off x="4114800" y="607868"/>
            <a:ext cx="4800600" cy="3927763"/>
          </a:xfrm>
        </p:spPr>
      </p:pic>
      <p:sp>
        <p:nvSpPr>
          <p:cNvPr id="2" name="Title 1"/>
          <p:cNvSpPr>
            <a:spLocks noGrp="1"/>
          </p:cNvSpPr>
          <p:nvPr>
            <p:ph type="title"/>
          </p:nvPr>
        </p:nvSpPr>
        <p:spPr/>
        <p:txBody>
          <a:bodyPr>
            <a:normAutofit/>
          </a:bodyPr>
          <a:lstStyle/>
          <a:p>
            <a:pPr algn="l"/>
            <a:r>
              <a:rPr lang="sv-SE" dirty="0"/>
              <a:t>Acoustic Fields</a:t>
            </a:r>
          </a:p>
        </p:txBody>
      </p:sp>
      <p:sp>
        <p:nvSpPr>
          <p:cNvPr id="3" name="Content Placeholder 2">
            <a:extLst>
              <a:ext uri="{FF2B5EF4-FFF2-40B4-BE49-F238E27FC236}">
                <a16:creationId xmlns:a16="http://schemas.microsoft.com/office/drawing/2014/main" id="{6ABBEA8D-2C61-49D4-AA7F-E44DE4924F54}"/>
              </a:ext>
            </a:extLst>
          </p:cNvPr>
          <p:cNvSpPr>
            <a:spLocks noGrp="1"/>
          </p:cNvSpPr>
          <p:nvPr>
            <p:ph sz="half" idx="10"/>
          </p:nvPr>
        </p:nvSpPr>
        <p:spPr/>
        <p:txBody>
          <a:bodyPr>
            <a:normAutofit/>
          </a:bodyPr>
          <a:lstStyle/>
          <a:p>
            <a:r>
              <a:rPr lang="en-US" sz="1400" dirty="0"/>
              <a:t>Actuated with 10 𝑉 peak-to-peak over the piezoelectric transducer.</a:t>
            </a:r>
          </a:p>
          <a:p>
            <a:r>
              <a:rPr lang="en-US" sz="1400" dirty="0"/>
              <a:t>The piezoelectric effect results in a displacement field in the piezoelectric transducer and glass capillary.</a:t>
            </a:r>
          </a:p>
          <a:p>
            <a:r>
              <a:rPr lang="en-US" sz="1400" dirty="0"/>
              <a:t>The vibrating glass capillary sets up a height resonance mode in the fluid channel resulting in a strong pressure field near the piezo electric transducer.</a:t>
            </a:r>
          </a:p>
          <a:p>
            <a:endParaRPr lang="en-US" sz="1400" dirty="0"/>
          </a:p>
        </p:txBody>
      </p:sp>
      <p:sp>
        <p:nvSpPr>
          <p:cNvPr id="6" name="Text Placeholder 5">
            <a:extLst>
              <a:ext uri="{FF2B5EF4-FFF2-40B4-BE49-F238E27FC236}">
                <a16:creationId xmlns:a16="http://schemas.microsoft.com/office/drawing/2014/main" id="{1533930F-1894-29EF-5B78-0279022FB16C}"/>
              </a:ext>
            </a:extLst>
          </p:cNvPr>
          <p:cNvSpPr>
            <a:spLocks noGrp="1"/>
          </p:cNvSpPr>
          <p:nvPr>
            <p:ph type="body" sz="quarter" idx="12"/>
          </p:nvPr>
        </p:nvSpPr>
        <p:spPr/>
        <p:txBody>
          <a:bodyPr/>
          <a:lstStyle/>
          <a:p>
            <a:r>
              <a:rPr lang="da-DK" sz="900" dirty="0">
                <a:latin typeface="Lato" panose="020F0502020204030203" pitchFamily="34" charset="0"/>
                <a:ea typeface="Lato" panose="020F0502020204030203" pitchFamily="34" charset="0"/>
                <a:cs typeface="Lato" panose="020F0502020204030203" pitchFamily="34" charset="0"/>
              </a:rPr>
              <a:t>Electric field V</a:t>
            </a:r>
            <a:r>
              <a:rPr lang="da-DK" sz="900" baseline="-25000" dirty="0">
                <a:latin typeface="Lato" panose="020F0502020204030203" pitchFamily="34" charset="0"/>
                <a:ea typeface="Lato" panose="020F0502020204030203" pitchFamily="34" charset="0"/>
                <a:cs typeface="Lato" panose="020F0502020204030203" pitchFamily="34" charset="0"/>
              </a:rPr>
              <a:t>1</a:t>
            </a:r>
            <a:r>
              <a:rPr lang="da-DK" sz="900" dirty="0">
                <a:latin typeface="Lato" panose="020F0502020204030203" pitchFamily="34" charset="0"/>
                <a:ea typeface="Lato" panose="020F0502020204030203" pitchFamily="34" charset="0"/>
                <a:cs typeface="Lato" panose="020F0502020204030203" pitchFamily="34" charset="0"/>
              </a:rPr>
              <a:t>, displacement field u</a:t>
            </a:r>
            <a:r>
              <a:rPr lang="da-DK" sz="900" baseline="-25000" dirty="0">
                <a:latin typeface="Lato" panose="020F0502020204030203" pitchFamily="34" charset="0"/>
                <a:ea typeface="Lato" panose="020F0502020204030203" pitchFamily="34" charset="0"/>
                <a:cs typeface="Lato" panose="020F0502020204030203" pitchFamily="34" charset="0"/>
              </a:rPr>
              <a:t>1</a:t>
            </a:r>
            <a:r>
              <a:rPr lang="da-DK" sz="900" dirty="0">
                <a:latin typeface="Lato" panose="020F0502020204030203" pitchFamily="34" charset="0"/>
                <a:ea typeface="Lato" panose="020F0502020204030203" pitchFamily="34" charset="0"/>
                <a:cs typeface="Lato" panose="020F0502020204030203" pitchFamily="34" charset="0"/>
              </a:rPr>
              <a:t>, and pressure field p</a:t>
            </a:r>
            <a:r>
              <a:rPr lang="da-DK" sz="900" baseline="-25000" dirty="0">
                <a:latin typeface="Lato" panose="020F0502020204030203" pitchFamily="34" charset="0"/>
                <a:ea typeface="Lato" panose="020F0502020204030203" pitchFamily="34" charset="0"/>
                <a:cs typeface="Lato" panose="020F0502020204030203" pitchFamily="34" charset="0"/>
              </a:rPr>
              <a:t>1 </a:t>
            </a:r>
          </a:p>
          <a:p>
            <a:endParaRPr lang="en-DK" dirty="0"/>
          </a:p>
        </p:txBody>
      </p:sp>
      <p:sp>
        <p:nvSpPr>
          <p:cNvPr id="9" name="TextBox 8"/>
          <p:cNvSpPr txBox="1"/>
          <p:nvPr/>
        </p:nvSpPr>
        <p:spPr>
          <a:xfrm>
            <a:off x="4499992" y="905882"/>
            <a:ext cx="1390124" cy="338554"/>
          </a:xfrm>
          <a:prstGeom prst="rect">
            <a:avLst/>
          </a:prstGeom>
          <a:noFill/>
        </p:spPr>
        <p:txBody>
          <a:bodyPr wrap="none" rtlCol="0">
            <a:spAutoFit/>
          </a:bodyPr>
          <a:lstStyle/>
          <a:p>
            <a:r>
              <a:rPr lang="da-DK" sz="1600" i="1" dirty="0">
                <a:latin typeface="Lato Light" panose="020F0302020204030203" pitchFamily="34" charset="0"/>
              </a:rPr>
              <a:t>f</a:t>
            </a:r>
            <a:r>
              <a:rPr lang="da-DK" sz="1600" baseline="-25000" dirty="0">
                <a:latin typeface="Lato Light" panose="020F0302020204030203" pitchFamily="34" charset="0"/>
              </a:rPr>
              <a:t>0</a:t>
            </a:r>
            <a:r>
              <a:rPr lang="da-DK" sz="1600" dirty="0">
                <a:latin typeface="Lato Light" panose="020F0302020204030203" pitchFamily="34" charset="0"/>
              </a:rPr>
              <a:t> = 3.84 MHz</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7FA91FB-C817-4DB6-856A-4A53BC713CF9}"/>
                  </a:ext>
                </a:extLst>
              </p:cNvPr>
              <p:cNvSpPr txBox="1"/>
              <p:nvPr/>
            </p:nvSpPr>
            <p:spPr>
              <a:xfrm rot="10800000" flipV="1">
                <a:off x="7470318" y="2620177"/>
                <a:ext cx="601216"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1</m:t>
                          </m:r>
                        </m:sub>
                      </m:sSub>
                    </m:oMath>
                  </m:oMathPara>
                </a14:m>
                <a:endParaRPr lang="en-US" b="0" dirty="0">
                  <a:latin typeface="Lato Light" panose="020F0502020204030203" pitchFamily="34" charset="0"/>
                  <a:ea typeface="Lato Light" panose="020F0502020204030203" pitchFamily="34" charset="0"/>
                  <a:cs typeface="Lato Light" panose="020F0502020204030203" pitchFamily="34" charset="0"/>
                </a:endParaRPr>
              </a:p>
            </p:txBody>
          </p:sp>
        </mc:Choice>
        <mc:Fallback xmlns="">
          <p:sp>
            <p:nvSpPr>
              <p:cNvPr id="11" name="TextBox 10">
                <a:extLst>
                  <a:ext uri="{FF2B5EF4-FFF2-40B4-BE49-F238E27FC236}">
                    <a16:creationId xmlns:a16="http://schemas.microsoft.com/office/drawing/2014/main" id="{17FA91FB-C817-4DB6-856A-4A53BC713CF9}"/>
                  </a:ext>
                </a:extLst>
              </p:cNvPr>
              <p:cNvSpPr txBox="1">
                <a:spLocks noRot="1" noChangeAspect="1" noMove="1" noResize="1" noEditPoints="1" noAdjustHandles="1" noChangeArrowheads="1" noChangeShapeType="1" noTextEdit="1"/>
              </p:cNvSpPr>
              <p:nvPr/>
            </p:nvSpPr>
            <p:spPr>
              <a:xfrm rot="10800000" flipV="1">
                <a:off x="7470318" y="2620177"/>
                <a:ext cx="601216" cy="276999"/>
              </a:xfrm>
              <a:prstGeom prst="rect">
                <a:avLst/>
              </a:prstGeom>
              <a:blipFill>
                <a:blip r:embed="rId3"/>
                <a:stretch>
                  <a:fillRect b="-2000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BA6A8A9-939F-4FD4-BDEC-211301C5A381}"/>
                  </a:ext>
                </a:extLst>
              </p:cNvPr>
              <p:cNvSpPr txBox="1"/>
              <p:nvPr/>
            </p:nvSpPr>
            <p:spPr>
              <a:xfrm>
                <a:off x="5445563" y="2139702"/>
                <a:ext cx="44185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1</m:t>
                          </m:r>
                        </m:sub>
                      </m:sSub>
                      <m:r>
                        <a:rPr lang="en-US" b="0" i="1" smtClean="0">
                          <a:latin typeface="Cambria Math" panose="02040503050406030204" pitchFamily="18" charset="0"/>
                        </a:rPr>
                        <m:t>|</m:t>
                      </m:r>
                    </m:oMath>
                  </m:oMathPara>
                </a14:m>
                <a:endParaRPr lang="en-DK" dirty="0">
                  <a:latin typeface="Lato Light" panose="020F0502020204030203" pitchFamily="34" charset="0"/>
                  <a:ea typeface="Lato Light" panose="020F0502020204030203" pitchFamily="34" charset="0"/>
                  <a:cs typeface="Lato Light" panose="020F0502020204030203" pitchFamily="34" charset="0"/>
                </a:endParaRPr>
              </a:p>
            </p:txBody>
          </p:sp>
        </mc:Choice>
        <mc:Fallback xmlns="">
          <p:sp>
            <p:nvSpPr>
              <p:cNvPr id="12" name="TextBox 11">
                <a:extLst>
                  <a:ext uri="{FF2B5EF4-FFF2-40B4-BE49-F238E27FC236}">
                    <a16:creationId xmlns:a16="http://schemas.microsoft.com/office/drawing/2014/main" id="{0BA6A8A9-939F-4FD4-BDEC-211301C5A381}"/>
                  </a:ext>
                </a:extLst>
              </p:cNvPr>
              <p:cNvSpPr txBox="1">
                <a:spLocks noRot="1" noChangeAspect="1" noMove="1" noResize="1" noEditPoints="1" noAdjustHandles="1" noChangeArrowheads="1" noChangeShapeType="1" noTextEdit="1"/>
              </p:cNvSpPr>
              <p:nvPr/>
            </p:nvSpPr>
            <p:spPr>
              <a:xfrm>
                <a:off x="5445563" y="2139702"/>
                <a:ext cx="441852" cy="276999"/>
              </a:xfrm>
              <a:prstGeom prst="rect">
                <a:avLst/>
              </a:prstGeom>
              <a:blipFill>
                <a:blip r:embed="rId4"/>
                <a:stretch>
                  <a:fillRect l="-17808" r="-17808" b="-4000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8BE1CCC-A10B-4094-9380-4716C6D5C23F}"/>
                  </a:ext>
                </a:extLst>
              </p:cNvPr>
              <p:cNvSpPr txBox="1"/>
              <p:nvPr/>
            </p:nvSpPr>
            <p:spPr>
              <a:xfrm>
                <a:off x="7583759" y="2075196"/>
                <a:ext cx="374333"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oMath>
                  </m:oMathPara>
                </a14:m>
                <a:endParaRPr lang="en-US" b="0" dirty="0">
                  <a:latin typeface="Lato Light" panose="020F0502020204030203" pitchFamily="34" charset="0"/>
                  <a:ea typeface="Lato Light" panose="020F0502020204030203" pitchFamily="34" charset="0"/>
                  <a:cs typeface="Lato Light" panose="020F0502020204030203" pitchFamily="34" charset="0"/>
                </a:endParaRPr>
              </a:p>
              <a:p>
                <a:endParaRPr lang="en-DK" dirty="0"/>
              </a:p>
            </p:txBody>
          </p:sp>
        </mc:Choice>
        <mc:Fallback xmlns="">
          <p:sp>
            <p:nvSpPr>
              <p:cNvPr id="13" name="TextBox 12">
                <a:extLst>
                  <a:ext uri="{FF2B5EF4-FFF2-40B4-BE49-F238E27FC236}">
                    <a16:creationId xmlns:a16="http://schemas.microsoft.com/office/drawing/2014/main" id="{68BE1CCC-A10B-4094-9380-4716C6D5C23F}"/>
                  </a:ext>
                </a:extLst>
              </p:cNvPr>
              <p:cNvSpPr txBox="1">
                <a:spLocks noRot="1" noChangeAspect="1" noMove="1" noResize="1" noEditPoints="1" noAdjustHandles="1" noChangeArrowheads="1" noChangeShapeType="1" noTextEdit="1"/>
              </p:cNvSpPr>
              <p:nvPr/>
            </p:nvSpPr>
            <p:spPr>
              <a:xfrm>
                <a:off x="7583759" y="2075196"/>
                <a:ext cx="374333" cy="553998"/>
              </a:xfrm>
              <a:prstGeom prst="rect">
                <a:avLst/>
              </a:prstGeom>
              <a:blipFill>
                <a:blip r:embed="rId5"/>
                <a:stretch>
                  <a:fillRect l="-3279"/>
                </a:stretch>
              </a:blipFill>
            </p:spPr>
            <p:txBody>
              <a:bodyPr/>
              <a:lstStyle/>
              <a:p>
                <a:r>
                  <a:rPr lang="en-DK">
                    <a:noFill/>
                  </a:rPr>
                  <a:t> </a:t>
                </a:r>
              </a:p>
            </p:txBody>
          </p:sp>
        </mc:Fallback>
      </mc:AlternateContent>
    </p:spTree>
    <p:extLst>
      <p:ext uri="{BB962C8B-B14F-4D97-AF65-F5344CB8AC3E}">
        <p14:creationId xmlns:p14="http://schemas.microsoft.com/office/powerpoint/2010/main" val="3574558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392827AA-ECD9-AE11-1A55-09D1749D8DDB}"/>
              </a:ext>
            </a:extLst>
          </p:cNvPr>
          <p:cNvPicPr>
            <a:picLocks noGrp="1" noChangeAspect="1"/>
          </p:cNvPicPr>
          <p:nvPr>
            <p:ph sz="quarter" idx="11"/>
          </p:nvPr>
        </p:nvPicPr>
        <p:blipFill>
          <a:blip r:embed="rId2"/>
          <a:stretch>
            <a:fillRect/>
          </a:stretch>
        </p:blipFill>
        <p:spPr>
          <a:xfrm>
            <a:off x="4114800" y="732219"/>
            <a:ext cx="4800600" cy="3927763"/>
          </a:xfrm>
        </p:spPr>
      </p:pic>
      <p:sp>
        <p:nvSpPr>
          <p:cNvPr id="2" name="Title 1"/>
          <p:cNvSpPr>
            <a:spLocks noGrp="1"/>
          </p:cNvSpPr>
          <p:nvPr>
            <p:ph type="title"/>
          </p:nvPr>
        </p:nvSpPr>
        <p:spPr/>
        <p:txBody>
          <a:bodyPr>
            <a:normAutofit/>
          </a:bodyPr>
          <a:lstStyle/>
          <a:p>
            <a:pPr algn="l"/>
            <a:r>
              <a:rPr lang="sv-SE" dirty="0"/>
              <a:t>Temperature Field</a:t>
            </a:r>
          </a:p>
        </p:txBody>
      </p:sp>
      <p:sp>
        <p:nvSpPr>
          <p:cNvPr id="3" name="Content Placeholder 2">
            <a:extLst>
              <a:ext uri="{FF2B5EF4-FFF2-40B4-BE49-F238E27FC236}">
                <a16:creationId xmlns:a16="http://schemas.microsoft.com/office/drawing/2014/main" id="{75905012-A5A5-4B64-9534-87B66381BA24}"/>
              </a:ext>
            </a:extLst>
          </p:cNvPr>
          <p:cNvSpPr>
            <a:spLocks noGrp="1"/>
          </p:cNvSpPr>
          <p:nvPr>
            <p:ph sz="half" idx="10"/>
          </p:nvPr>
        </p:nvSpPr>
        <p:spPr/>
        <p:txBody>
          <a:bodyPr>
            <a:normAutofit/>
          </a:bodyPr>
          <a:lstStyle/>
          <a:p>
            <a:r>
              <a:rPr lang="en-US" sz="1400" dirty="0"/>
              <a:t>Created due to heating in the piezoelectric transducer.</a:t>
            </a:r>
          </a:p>
          <a:p>
            <a:r>
              <a:rPr lang="en-US" sz="1400" dirty="0"/>
              <a:t>The temperature field creates gradients in the material parameters. Which leads to the thermoacoustic body force.</a:t>
            </a:r>
            <a:endParaRPr lang="en-DK" sz="1400" dirty="0"/>
          </a:p>
        </p:txBody>
      </p:sp>
      <p:sp>
        <p:nvSpPr>
          <p:cNvPr id="7" name="TextBox 6">
            <a:extLst>
              <a:ext uri="{FF2B5EF4-FFF2-40B4-BE49-F238E27FC236}">
                <a16:creationId xmlns:a16="http://schemas.microsoft.com/office/drawing/2014/main" id="{CA94ED6D-FD09-4E98-AD85-5776FB6FA57F}"/>
              </a:ext>
            </a:extLst>
          </p:cNvPr>
          <p:cNvSpPr txBox="1"/>
          <p:nvPr/>
        </p:nvSpPr>
        <p:spPr>
          <a:xfrm>
            <a:off x="5778757" y="627534"/>
            <a:ext cx="1768433" cy="307777"/>
          </a:xfrm>
          <a:prstGeom prst="rect">
            <a:avLst/>
          </a:prstGeom>
          <a:noFill/>
        </p:spPr>
        <p:txBody>
          <a:bodyPr wrap="none" rtlCol="0">
            <a:spAutoFit/>
          </a:bodyPr>
          <a:lstStyle/>
          <a:p>
            <a:pPr algn="ctr"/>
            <a:r>
              <a:rPr lang="da-DK" sz="1400" dirty="0">
                <a:latin typeface="Lato Light" panose="020F0302020204030203" pitchFamily="34" charset="0"/>
              </a:rPr>
              <a:t>Temperature field T</a:t>
            </a:r>
            <a:r>
              <a:rPr lang="da-DK" sz="1400" baseline="-25000" dirty="0">
                <a:latin typeface="Lato Light" panose="020F0302020204030203" pitchFamily="34" charset="0"/>
              </a:rPr>
              <a:t>2</a:t>
            </a:r>
          </a:p>
        </p:txBody>
      </p:sp>
    </p:spTree>
    <p:extLst>
      <p:ext uri="{BB962C8B-B14F-4D97-AF65-F5344CB8AC3E}">
        <p14:creationId xmlns:p14="http://schemas.microsoft.com/office/powerpoint/2010/main" val="1605539806"/>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2.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4.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5.xml><?xml version="1.0" encoding="utf-8"?>
<a:theme xmlns:a="http://schemas.openxmlformats.org/drawingml/2006/main" name="4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6.xml><?xml version="1.0" encoding="utf-8"?>
<a:theme xmlns:a="http://schemas.openxmlformats.org/drawingml/2006/main" name="5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7.xml><?xml version="1.0" encoding="utf-8"?>
<a:theme xmlns:a="http://schemas.openxmlformats.org/drawingml/2006/main" name="6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4554</TotalTime>
  <Words>1203</Words>
  <Application>Microsoft Office PowerPoint</Application>
  <PresentationFormat>On-screen Show (16:9)</PresentationFormat>
  <Paragraphs>93</Paragraphs>
  <Slides>12</Slides>
  <Notes>2</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12</vt:i4>
      </vt:variant>
    </vt:vector>
  </HeadingPairs>
  <TitlesOfParts>
    <vt:vector size="26" baseType="lpstr">
      <vt:lpstr>Lato Light</vt:lpstr>
      <vt:lpstr>Lato Black</vt:lpstr>
      <vt:lpstr>STIXGeneral-Regular</vt:lpstr>
      <vt:lpstr>Wingdings</vt:lpstr>
      <vt:lpstr>Cambria Math</vt:lpstr>
      <vt:lpstr>Lato</vt:lpstr>
      <vt:lpstr>Arial</vt:lpstr>
      <vt:lpstr>comsol-slide-template-NEW</vt:lpstr>
      <vt:lpstr>3_comsol-slide-template-NEW</vt:lpstr>
      <vt:lpstr>2_comsol-slide-template-NEW</vt:lpstr>
      <vt:lpstr>1_comsol-slide-template-NEW</vt:lpstr>
      <vt:lpstr>4_comsol-slide-template-NEW</vt:lpstr>
      <vt:lpstr>5_comsol-slide-template-NEW</vt:lpstr>
      <vt:lpstr>6_comsol-slide-template-NEW</vt:lpstr>
      <vt:lpstr>Acoustic Trap in Glass Capillary with Bias Flow</vt:lpstr>
      <vt:lpstr>Background and Motivation</vt:lpstr>
      <vt:lpstr>System – Acoustic Trap in Glass Capillary</vt:lpstr>
      <vt:lpstr>Simulation Approach</vt:lpstr>
      <vt:lpstr>Implementation of Acoutics and Heating</vt:lpstr>
      <vt:lpstr>Implementation of Streaming Flow</vt:lpstr>
      <vt:lpstr>Background Flow</vt:lpstr>
      <vt:lpstr>Acoustic Fields</vt:lpstr>
      <vt:lpstr>Temperature Field</vt:lpstr>
      <vt:lpstr>Streaming Field</vt:lpstr>
      <vt:lpstr>Streaming: Influence of flow</vt:lpstr>
      <vt:lpstr>Particle trajectories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Acoustic Trap in Glass Capillary with Bias Flow</dc:title>
  <dc:creator>Jonas Helboe Jørgensen</dc:creator>
  <cp:lastModifiedBy>Jonas Helboe Jørgensen</cp:lastModifiedBy>
  <cp:revision>29</cp:revision>
  <dcterms:created xsi:type="dcterms:W3CDTF">2022-02-21T13:11:41Z</dcterms:created>
  <dcterms:modified xsi:type="dcterms:W3CDTF">2024-07-29T12:37:27Z</dcterms:modified>
</cp:coreProperties>
</file>