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sldIdLst>
    <p:sldId id="270" r:id="rId2"/>
    <p:sldId id="719" r:id="rId3"/>
    <p:sldId id="276" r:id="rId4"/>
    <p:sldId id="721" r:id="rId5"/>
    <p:sldId id="725" r:id="rId6"/>
    <p:sldId id="259" r:id="rId7"/>
    <p:sldId id="685" r:id="rId8"/>
    <p:sldId id="261" r:id="rId9"/>
    <p:sldId id="683" r:id="rId10"/>
    <p:sldId id="262" r:id="rId11"/>
    <p:sldId id="263" r:id="rId12"/>
    <p:sldId id="264" r:id="rId13"/>
    <p:sldId id="269" r:id="rId14"/>
    <p:sldId id="265" r:id="rId15"/>
    <p:sldId id="722" r:id="rId16"/>
    <p:sldId id="266" r:id="rId17"/>
    <p:sldId id="686" r:id="rId18"/>
    <p:sldId id="267" r:id="rId19"/>
    <p:sldId id="268" r:id="rId20"/>
    <p:sldId id="723" r:id="rId21"/>
    <p:sldId id="724" r:id="rId22"/>
    <p:sldId id="271" r:id="rId23"/>
    <p:sldId id="727" r:id="rId24"/>
    <p:sldId id="678" r:id="rId25"/>
    <p:sldId id="679" r:id="rId26"/>
    <p:sldId id="680" r:id="rId27"/>
    <p:sldId id="681" r:id="rId28"/>
    <p:sldId id="682" r:id="rId29"/>
    <p:sldId id="273" r:id="rId30"/>
    <p:sldId id="687" r:id="rId31"/>
    <p:sldId id="675" r:id="rId32"/>
    <p:sldId id="674" r:id="rId33"/>
    <p:sldId id="684" r:id="rId34"/>
    <p:sldId id="726"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43"/>
    <p:restoredTop sz="96272"/>
  </p:normalViewPr>
  <p:slideViewPr>
    <p:cSldViewPr snapToGrid="0">
      <p:cViewPr varScale="1">
        <p:scale>
          <a:sx n="153" d="100"/>
          <a:sy n="153" d="100"/>
        </p:scale>
        <p:origin x="330" y="144"/>
      </p:cViewPr>
      <p:guideLst/>
    </p:cSldViewPr>
  </p:slideViewPr>
  <p:notesTextViewPr>
    <p:cViewPr>
      <p:scale>
        <a:sx n="1" d="1"/>
        <a:sy n="1" d="1"/>
      </p:scale>
      <p:origin x="0" y="0"/>
    </p:cViewPr>
  </p:notesTextViewPr>
  <p:sorterViewPr>
    <p:cViewPr>
      <p:scale>
        <a:sx n="200" d="100"/>
        <a:sy n="200" d="100"/>
      </p:scale>
      <p:origin x="0" y="-49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7034D4-8572-A14B-967D-4DCD747F0341}" type="datetimeFigureOut">
              <a:rPr lang="en-US" smtClean="0"/>
              <a:t>6/7/2024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8408E5-D642-C440-B025-B7A783902E6A}" type="slidenum">
              <a:rPr lang="en-US" smtClean="0"/>
              <a:t>‹#›</a:t>
            </a:fld>
            <a:endParaRPr lang="en-US"/>
          </a:p>
        </p:txBody>
      </p:sp>
    </p:spTree>
    <p:extLst>
      <p:ext uri="{BB962C8B-B14F-4D97-AF65-F5344CB8AC3E}">
        <p14:creationId xmlns:p14="http://schemas.microsoft.com/office/powerpoint/2010/main" val="274930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6</a:t>
            </a:fld>
            <a:endParaRPr lang="en-US" dirty="0"/>
          </a:p>
        </p:txBody>
      </p:sp>
    </p:spTree>
    <p:extLst>
      <p:ext uri="{BB962C8B-B14F-4D97-AF65-F5344CB8AC3E}">
        <p14:creationId xmlns:p14="http://schemas.microsoft.com/office/powerpoint/2010/main" val="1823150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8</a:t>
            </a:fld>
            <a:endParaRPr lang="en-US" dirty="0"/>
          </a:p>
        </p:txBody>
      </p:sp>
    </p:spTree>
    <p:extLst>
      <p:ext uri="{BB962C8B-B14F-4D97-AF65-F5344CB8AC3E}">
        <p14:creationId xmlns:p14="http://schemas.microsoft.com/office/powerpoint/2010/main" val="2557304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10</a:t>
            </a:fld>
            <a:endParaRPr lang="en-US" dirty="0"/>
          </a:p>
        </p:txBody>
      </p:sp>
    </p:spTree>
    <p:extLst>
      <p:ext uri="{BB962C8B-B14F-4D97-AF65-F5344CB8AC3E}">
        <p14:creationId xmlns:p14="http://schemas.microsoft.com/office/powerpoint/2010/main" val="1759119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11</a:t>
            </a:fld>
            <a:endParaRPr lang="en-US" dirty="0"/>
          </a:p>
        </p:txBody>
      </p:sp>
    </p:spTree>
    <p:extLst>
      <p:ext uri="{BB962C8B-B14F-4D97-AF65-F5344CB8AC3E}">
        <p14:creationId xmlns:p14="http://schemas.microsoft.com/office/powerpoint/2010/main" val="220341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t>12</a:t>
            </a:fld>
            <a:endParaRPr lang="en-US" dirty="0"/>
          </a:p>
        </p:txBody>
      </p:sp>
    </p:spTree>
    <p:extLst>
      <p:ext uri="{BB962C8B-B14F-4D97-AF65-F5344CB8AC3E}">
        <p14:creationId xmlns:p14="http://schemas.microsoft.com/office/powerpoint/2010/main" val="1681646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14681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33450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79474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9449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47644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600916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061563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52343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126587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899941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995621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137649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88941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197945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83773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3809256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2548645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674729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6326031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0893189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4656857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23963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9489539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6468354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87547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4188460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89265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05654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6928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7191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7566699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4755026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04843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7734583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277232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618355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51264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954736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6543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83782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7674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08878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787903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89781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1030704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961947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06178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317472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6166336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3525693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354718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67989808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5531791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83977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86468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091272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16249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208413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2.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24169397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16.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8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170.png"/><Relationship Id="rId1" Type="http://schemas.openxmlformats.org/officeDocument/2006/relationships/slideLayout" Target="../slideLayouts/slideLayout4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6.tmp"/><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344B3ED-3E95-42C3-080E-17DD27375991}"/>
              </a:ext>
            </a:extLst>
          </p:cNvPr>
          <p:cNvPicPr>
            <a:picLocks noChangeAspect="1"/>
          </p:cNvPicPr>
          <p:nvPr/>
        </p:nvPicPr>
        <p:blipFill>
          <a:blip r:embed="rId2"/>
          <a:stretch>
            <a:fillRect/>
          </a:stretch>
        </p:blipFill>
        <p:spPr>
          <a:xfrm>
            <a:off x="6011333" y="-685800"/>
            <a:ext cx="6146800" cy="6146800"/>
          </a:xfrm>
          <a:prstGeom prst="rect">
            <a:avLst/>
          </a:prstGeom>
        </p:spPr>
      </p:pic>
      <p:sp>
        <p:nvSpPr>
          <p:cNvPr id="2" name="Title 1">
            <a:extLst>
              <a:ext uri="{FF2B5EF4-FFF2-40B4-BE49-F238E27FC236}">
                <a16:creationId xmlns:a16="http://schemas.microsoft.com/office/drawing/2014/main" id="{F1A3EE6F-F31E-66A8-33C0-36C634DFD2D0}"/>
              </a:ext>
            </a:extLst>
          </p:cNvPr>
          <p:cNvSpPr>
            <a:spLocks noGrp="1"/>
          </p:cNvSpPr>
          <p:nvPr>
            <p:ph type="title"/>
          </p:nvPr>
        </p:nvSpPr>
        <p:spPr>
          <a:xfrm>
            <a:off x="609600" y="4038600"/>
            <a:ext cx="7157545" cy="1642533"/>
          </a:xfrm>
        </p:spPr>
        <p:txBody>
          <a:bodyPr>
            <a:normAutofit/>
          </a:bodyPr>
          <a:lstStyle/>
          <a:p>
            <a:r>
              <a:rPr lang="en-US" dirty="0"/>
              <a:t>Uncertainty Quantification</a:t>
            </a:r>
          </a:p>
        </p:txBody>
      </p:sp>
      <p:sp>
        <p:nvSpPr>
          <p:cNvPr id="9" name="Text Placeholder 8">
            <a:extLst>
              <a:ext uri="{FF2B5EF4-FFF2-40B4-BE49-F238E27FC236}">
                <a16:creationId xmlns:a16="http://schemas.microsoft.com/office/drawing/2014/main" id="{4FA24F0D-345D-427F-6A48-39CFA5556056}"/>
              </a:ext>
            </a:extLst>
          </p:cNvPr>
          <p:cNvSpPr>
            <a:spLocks noGrp="1"/>
          </p:cNvSpPr>
          <p:nvPr>
            <p:ph type="body" idx="1"/>
          </p:nvPr>
        </p:nvSpPr>
        <p:spPr/>
        <p:txBody>
          <a:bodyPr/>
          <a:lstStyle/>
          <a:p>
            <a:endParaRPr lang="en-US"/>
          </a:p>
        </p:txBody>
      </p:sp>
      <p:sp>
        <p:nvSpPr>
          <p:cNvPr id="10" name="Text Placeholder 9">
            <a:extLst>
              <a:ext uri="{FF2B5EF4-FFF2-40B4-BE49-F238E27FC236}">
                <a16:creationId xmlns:a16="http://schemas.microsoft.com/office/drawing/2014/main" id="{8D6705B9-975D-47FC-1548-870EAA4EBCBB}"/>
              </a:ext>
            </a:extLst>
          </p:cNvPr>
          <p:cNvSpPr>
            <a:spLocks noGrp="1"/>
          </p:cNvSpPr>
          <p:nvPr>
            <p:ph type="body" idx="10"/>
          </p:nvPr>
        </p:nvSpPr>
        <p:spPr/>
        <p:txBody>
          <a:bodyPr/>
          <a:lstStyle/>
          <a:p>
            <a:endParaRPr lang="en-US"/>
          </a:p>
        </p:txBody>
      </p:sp>
      <p:sp>
        <p:nvSpPr>
          <p:cNvPr id="11" name="Text Placeholder 10">
            <a:extLst>
              <a:ext uri="{FF2B5EF4-FFF2-40B4-BE49-F238E27FC236}">
                <a16:creationId xmlns:a16="http://schemas.microsoft.com/office/drawing/2014/main" id="{BE50A945-C696-52A2-24F1-34F9C6E2E84A}"/>
              </a:ext>
            </a:extLst>
          </p:cNvPr>
          <p:cNvSpPr>
            <a:spLocks noGrp="1"/>
          </p:cNvSpPr>
          <p:nvPr>
            <p:ph type="body" idx="11"/>
          </p:nvPr>
        </p:nvSpPr>
        <p:spPr/>
        <p:txBody>
          <a:bodyPr/>
          <a:lstStyle/>
          <a:p>
            <a:endParaRPr lang="en-US"/>
          </a:p>
        </p:txBody>
      </p:sp>
      <p:sp>
        <p:nvSpPr>
          <p:cNvPr id="12" name="Text Placeholder 11">
            <a:extLst>
              <a:ext uri="{FF2B5EF4-FFF2-40B4-BE49-F238E27FC236}">
                <a16:creationId xmlns:a16="http://schemas.microsoft.com/office/drawing/2014/main" id="{23710E21-D4B9-144A-8A95-E6A373797F6B}"/>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2165454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Quantity of Interest</a:t>
            </a:r>
            <a:endParaRPr lang="en-US" noProof="0" dirty="0"/>
          </a:p>
        </p:txBody>
      </p:sp>
      <mc:AlternateContent xmlns:mc="http://schemas.openxmlformats.org/markup-compatibility/2006" xmlns:a14="http://schemas.microsoft.com/office/drawing/2010/main">
        <mc:Choice Requires="a14">
          <p:sp>
            <p:nvSpPr>
              <p:cNvPr id="3" name="Platshållare för innehåll 2"/>
              <p:cNvSpPr>
                <a:spLocks noGrp="1"/>
              </p:cNvSpPr>
              <p:nvPr>
                <p:ph sz="half" idx="10"/>
              </p:nvPr>
            </p:nvSpPr>
            <p:spPr>
              <a:xfrm>
                <a:off x="609601" y="2159000"/>
                <a:ext cx="5160027" cy="4216400"/>
              </a:xfrm>
            </p:spPr>
            <p:txBody>
              <a:bodyPr>
                <a:normAutofit/>
              </a:bodyPr>
              <a:lstStyle/>
              <a:p>
                <a:r>
                  <a:rPr lang="en-US" sz="1867" dirty="0"/>
                  <a:t>We pick the misalignment angle as the quantity of interest (QoI).</a:t>
                </a:r>
              </a:p>
              <a:p>
                <a:r>
                  <a:rPr lang="en-US" sz="1867" dirty="0"/>
                  <a:t>The design objective is that the actuator’s horizontal misalignment angle </a:t>
                </a:r>
                <a14:m>
                  <m:oMath xmlns:m="http://schemas.openxmlformats.org/officeDocument/2006/math">
                    <m:r>
                      <a:rPr lang="en-US" sz="1867" i="1">
                        <a:latin typeface="Cambria Math" panose="02040503050406030204" pitchFamily="18" charset="0"/>
                        <a:ea typeface="Cambria Math" panose="02040503050406030204" pitchFamily="18" charset="0"/>
                      </a:rPr>
                      <m:t>𝜑</m:t>
                    </m:r>
                  </m:oMath>
                </a14:m>
                <a:r>
                  <a:rPr lang="en-US" sz="1867" dirty="0"/>
                  <a:t> shouldn’t exceed 0.1 degrees.</a:t>
                </a:r>
              </a:p>
              <a:p>
                <a:r>
                  <a:rPr lang="en-US" sz="1867" dirty="0"/>
                  <a:t>The angle is defined as a global parameter, according to the table below.</a:t>
                </a:r>
              </a:p>
              <a:p>
                <a:r>
                  <a:rPr lang="en-US" sz="1867" dirty="0"/>
                  <a:t>The unit conversion [1/deg] takes care of the conversion from the default radians to degrees (same as *180/pi).</a:t>
                </a:r>
              </a:p>
            </p:txBody>
          </p:sp>
        </mc:Choice>
        <mc:Fallback xmlns="">
          <p:sp>
            <p:nvSpPr>
              <p:cNvPr id="3" name="Platshållare för innehåll 2"/>
              <p:cNvSpPr>
                <a:spLocks noGrp="1" noRot="1" noChangeAspect="1" noMove="1" noResize="1" noEditPoints="1" noAdjustHandles="1" noChangeArrowheads="1" noChangeShapeType="1" noTextEdit="1"/>
              </p:cNvSpPr>
              <p:nvPr>
                <p:ph sz="half" idx="10"/>
              </p:nvPr>
            </p:nvSpPr>
            <p:spPr>
              <a:xfrm>
                <a:off x="609601" y="2159000"/>
                <a:ext cx="5160027" cy="4216400"/>
              </a:xfrm>
              <a:blipFill>
                <a:blip r:embed="rId3"/>
                <a:stretch>
                  <a:fillRect l="-2600" t="-867" r="-1537"/>
                </a:stretch>
              </a:blipFill>
            </p:spPr>
            <p:txBody>
              <a:bodyPr/>
              <a:lstStyle/>
              <a:p>
                <a:r>
                  <a:rPr lang="en-US">
                    <a:noFill/>
                  </a:rPr>
                  <a:t> </a:t>
                </a:r>
              </a:p>
            </p:txBody>
          </p:sp>
        </mc:Fallback>
      </mc:AlternateContent>
      <p:grpSp>
        <p:nvGrpSpPr>
          <p:cNvPr id="6" name="Group 5">
            <a:extLst>
              <a:ext uri="{FF2B5EF4-FFF2-40B4-BE49-F238E27FC236}">
                <a16:creationId xmlns:a16="http://schemas.microsoft.com/office/drawing/2014/main" id="{2E381071-046C-4BFE-A600-CEF17D723295}"/>
              </a:ext>
            </a:extLst>
          </p:cNvPr>
          <p:cNvGrpSpPr/>
          <p:nvPr/>
        </p:nvGrpSpPr>
        <p:grpSpPr>
          <a:xfrm>
            <a:off x="6422373" y="242604"/>
            <a:ext cx="4785539" cy="4622800"/>
            <a:chOff x="6604000" y="1295400"/>
            <a:chExt cx="4785539" cy="4622800"/>
          </a:xfrm>
        </p:grpSpPr>
        <p:pic>
          <p:nvPicPr>
            <p:cNvPr id="5" name="Picture 4">
              <a:extLst>
                <a:ext uri="{FF2B5EF4-FFF2-40B4-BE49-F238E27FC236}">
                  <a16:creationId xmlns:a16="http://schemas.microsoft.com/office/drawing/2014/main" id="{C472A4C0-2029-4B2E-8243-2EDEEA20A36A}"/>
                </a:ext>
              </a:extLst>
            </p:cNvPr>
            <p:cNvPicPr>
              <a:picLocks noChangeAspect="1"/>
            </p:cNvPicPr>
            <p:nvPr/>
          </p:nvPicPr>
          <p:blipFill>
            <a:blip r:embed="rId4"/>
            <a:stretch>
              <a:fillRect/>
            </a:stretch>
          </p:blipFill>
          <p:spPr>
            <a:xfrm>
              <a:off x="6604000" y="1295400"/>
              <a:ext cx="4785539" cy="4622800"/>
            </a:xfrm>
            <a:prstGeom prst="rect">
              <a:avLst/>
            </a:prstGeom>
          </p:spPr>
        </p:pic>
        <p:cxnSp>
          <p:nvCxnSpPr>
            <p:cNvPr id="29" name="Straight Connector 28">
              <a:extLst>
                <a:ext uri="{FF2B5EF4-FFF2-40B4-BE49-F238E27FC236}">
                  <a16:creationId xmlns:a16="http://schemas.microsoft.com/office/drawing/2014/main" id="{1630F90B-3A08-49BE-9E3F-C92C93104D98}"/>
                </a:ext>
              </a:extLst>
            </p:cNvPr>
            <p:cNvCxnSpPr>
              <a:cxnSpLocks/>
            </p:cNvCxnSpPr>
            <p:nvPr/>
          </p:nvCxnSpPr>
          <p:spPr>
            <a:xfrm flipV="1">
              <a:off x="7981576" y="1905000"/>
              <a:ext cx="3407963" cy="271084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Arc 35">
              <a:extLst>
                <a:ext uri="{FF2B5EF4-FFF2-40B4-BE49-F238E27FC236}">
                  <a16:creationId xmlns:a16="http://schemas.microsoft.com/office/drawing/2014/main" id="{2D69EF03-CAA5-432B-800C-8ECC8ED059FE}"/>
                </a:ext>
              </a:extLst>
            </p:cNvPr>
            <p:cNvSpPr/>
            <p:nvPr/>
          </p:nvSpPr>
          <p:spPr>
            <a:xfrm>
              <a:off x="8432799" y="4209929"/>
              <a:ext cx="131295" cy="289068"/>
            </a:xfrm>
            <a:prstGeom prst="arc">
              <a:avLst>
                <a:gd name="adj1" fmla="val 17007978"/>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485C32A-9391-4D5A-AC82-5C886D8CB353}"/>
                    </a:ext>
                  </a:extLst>
                </p:cNvPr>
                <p:cNvSpPr txBox="1"/>
                <p:nvPr/>
              </p:nvSpPr>
              <p:spPr>
                <a:xfrm>
                  <a:off x="8136363" y="4504071"/>
                  <a:ext cx="488595" cy="5027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667" i="1">
                            <a:latin typeface="Cambria Math" panose="02040503050406030204" pitchFamily="18" charset="0"/>
                            <a:ea typeface="Cambria Math" panose="02040503050406030204" pitchFamily="18" charset="0"/>
                          </a:rPr>
                          <m:t>𝜑</m:t>
                        </m:r>
                      </m:oMath>
                    </m:oMathPara>
                  </a14:m>
                  <a:endParaRPr lang="en-US" sz="5867" dirty="0"/>
                </a:p>
              </p:txBody>
            </p:sp>
          </mc:Choice>
          <mc:Fallback xmlns="">
            <p:sp>
              <p:nvSpPr>
                <p:cNvPr id="37" name="TextBox 36">
                  <a:extLst>
                    <a:ext uri="{FF2B5EF4-FFF2-40B4-BE49-F238E27FC236}">
                      <a16:creationId xmlns:a16="http://schemas.microsoft.com/office/drawing/2014/main" id="{8485C32A-9391-4D5A-AC82-5C886D8CB353}"/>
                    </a:ext>
                  </a:extLst>
                </p:cNvPr>
                <p:cNvSpPr txBox="1">
                  <a:spLocks noRot="1" noChangeAspect="1" noMove="1" noResize="1" noEditPoints="1" noAdjustHandles="1" noChangeArrowheads="1" noChangeShapeType="1" noTextEdit="1"/>
                </p:cNvSpPr>
                <p:nvPr/>
              </p:nvSpPr>
              <p:spPr>
                <a:xfrm>
                  <a:off x="8136363" y="4504071"/>
                  <a:ext cx="488595" cy="502766"/>
                </a:xfrm>
                <a:prstGeom prst="rect">
                  <a:avLst/>
                </a:prstGeom>
                <a:blipFill>
                  <a:blip r:embed="rId5"/>
                  <a:stretch>
                    <a:fillRect/>
                  </a:stretch>
                </a:blipFill>
              </p:spPr>
              <p:txBody>
                <a:bodyPr/>
                <a:lstStyle/>
                <a:p>
                  <a:r>
                    <a:rPr lang="en-US">
                      <a:noFill/>
                    </a:rPr>
                    <a:t> </a:t>
                  </a:r>
                </a:p>
              </p:txBody>
            </p:sp>
          </mc:Fallback>
        </mc:AlternateContent>
      </p:grpSp>
      <p:pic>
        <p:nvPicPr>
          <p:cNvPr id="8" name="Picture 7">
            <a:extLst>
              <a:ext uri="{FF2B5EF4-FFF2-40B4-BE49-F238E27FC236}">
                <a16:creationId xmlns:a16="http://schemas.microsoft.com/office/drawing/2014/main" id="{9E15C85E-6EE7-4732-BF6A-867DC51C6E31}"/>
              </a:ext>
            </a:extLst>
          </p:cNvPr>
          <p:cNvPicPr>
            <a:picLocks noChangeAspect="1"/>
          </p:cNvPicPr>
          <p:nvPr/>
        </p:nvPicPr>
        <p:blipFill>
          <a:blip r:embed="rId6"/>
          <a:stretch>
            <a:fillRect/>
          </a:stretch>
        </p:blipFill>
        <p:spPr>
          <a:xfrm>
            <a:off x="6096000" y="4515739"/>
            <a:ext cx="5359400" cy="1490057"/>
          </a:xfrm>
          <a:prstGeom prst="rect">
            <a:avLst/>
          </a:prstGeom>
          <a:ln w="3175">
            <a:solidFill>
              <a:schemeClr val="tx1"/>
            </a:solidFill>
          </a:ln>
        </p:spPr>
      </p:pic>
      <p:sp>
        <p:nvSpPr>
          <p:cNvPr id="21" name="Text Placeholder 3">
            <a:extLst>
              <a:ext uri="{FF2B5EF4-FFF2-40B4-BE49-F238E27FC236}">
                <a16:creationId xmlns:a16="http://schemas.microsoft.com/office/drawing/2014/main" id="{E6AE3493-5F21-45B3-8B2A-C0C7395C94DF}"/>
              </a:ext>
            </a:extLst>
          </p:cNvPr>
          <p:cNvSpPr txBox="1">
            <a:spLocks/>
          </p:cNvSpPr>
          <p:nvPr/>
        </p:nvSpPr>
        <p:spPr>
          <a:xfrm>
            <a:off x="6141079" y="6161094"/>
            <a:ext cx="4468466"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sv-SE" dirty="0"/>
              <a:t>The definition of phi, the quantity of interest in this example.</a:t>
            </a:r>
            <a:endParaRPr lang="en-US" dirty="0"/>
          </a:p>
        </p:txBody>
      </p:sp>
    </p:spTree>
    <p:extLst>
      <p:ext uri="{BB962C8B-B14F-4D97-AF65-F5344CB8AC3E}">
        <p14:creationId xmlns:p14="http://schemas.microsoft.com/office/powerpoint/2010/main" val="2564177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Parameters</a:t>
            </a:r>
            <a:endParaRPr lang="en-US" noProof="0" dirty="0"/>
          </a:p>
        </p:txBody>
      </p:sp>
      <p:sp>
        <p:nvSpPr>
          <p:cNvPr id="3" name="Platshållare för innehåll 2"/>
          <p:cNvSpPr>
            <a:spLocks noGrp="1"/>
          </p:cNvSpPr>
          <p:nvPr>
            <p:ph sz="half" idx="10"/>
          </p:nvPr>
        </p:nvSpPr>
        <p:spPr>
          <a:xfrm>
            <a:off x="609601" y="2159000"/>
            <a:ext cx="5796515" cy="4216400"/>
          </a:xfrm>
        </p:spPr>
        <p:txBody>
          <a:bodyPr>
            <a:normAutofit/>
          </a:bodyPr>
          <a:lstStyle/>
          <a:p>
            <a:r>
              <a:rPr lang="en-US" sz="1867" dirty="0"/>
              <a:t>The parameters to be varied are some of the geometric dimensions of the bracket.</a:t>
            </a:r>
          </a:p>
          <a:p>
            <a:r>
              <a:rPr lang="en-US" sz="1867" dirty="0"/>
              <a:t>The parameters that participate in the uncertainty quantification are all assumed to be normally distributed around their nominal values, according to the tables below which corresponds to a screening study, explained later.</a:t>
            </a:r>
          </a:p>
        </p:txBody>
      </p:sp>
      <p:grpSp>
        <p:nvGrpSpPr>
          <p:cNvPr id="40" name="Group 39">
            <a:extLst>
              <a:ext uri="{FF2B5EF4-FFF2-40B4-BE49-F238E27FC236}">
                <a16:creationId xmlns:a16="http://schemas.microsoft.com/office/drawing/2014/main" id="{38FD3315-0997-4C84-9BA1-7487392B2507}"/>
              </a:ext>
            </a:extLst>
          </p:cNvPr>
          <p:cNvGrpSpPr/>
          <p:nvPr/>
        </p:nvGrpSpPr>
        <p:grpSpPr>
          <a:xfrm>
            <a:off x="6612221" y="-152400"/>
            <a:ext cx="4876800" cy="4622800"/>
            <a:chOff x="5029200" y="1007341"/>
            <a:chExt cx="3657600" cy="3467100"/>
          </a:xfrm>
        </p:grpSpPr>
        <p:pic>
          <p:nvPicPr>
            <p:cNvPr id="5" name="Picture 4">
              <a:extLst>
                <a:ext uri="{FF2B5EF4-FFF2-40B4-BE49-F238E27FC236}">
                  <a16:creationId xmlns:a16="http://schemas.microsoft.com/office/drawing/2014/main" id="{C472A4C0-2029-4B2E-8243-2EDEEA20A36A}"/>
                </a:ext>
              </a:extLst>
            </p:cNvPr>
            <p:cNvPicPr>
              <a:picLocks noChangeAspect="1"/>
            </p:cNvPicPr>
            <p:nvPr/>
          </p:nvPicPr>
          <p:blipFill>
            <a:blip r:embed="rId3"/>
            <a:stretch>
              <a:fillRect/>
            </a:stretch>
          </p:blipFill>
          <p:spPr>
            <a:xfrm>
              <a:off x="5029200" y="1007341"/>
              <a:ext cx="3589154" cy="3467100"/>
            </a:xfrm>
            <a:prstGeom prst="rect">
              <a:avLst/>
            </a:prstGeom>
          </p:spPr>
        </p:pic>
        <p:cxnSp>
          <p:nvCxnSpPr>
            <p:cNvPr id="7" name="Straight Arrow Connector 6">
              <a:extLst>
                <a:ext uri="{FF2B5EF4-FFF2-40B4-BE49-F238E27FC236}">
                  <a16:creationId xmlns:a16="http://schemas.microsoft.com/office/drawing/2014/main" id="{95A1DAB0-926D-4BFF-B081-D3F8F8D1569B}"/>
                </a:ext>
              </a:extLst>
            </p:cNvPr>
            <p:cNvCxnSpPr>
              <a:cxnSpLocks/>
            </p:cNvCxnSpPr>
            <p:nvPr/>
          </p:nvCxnSpPr>
          <p:spPr>
            <a:xfrm flipV="1">
              <a:off x="5105400" y="1962150"/>
              <a:ext cx="457200" cy="1524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D03DDCB-C6E1-4E2A-8414-69EE88E32A7C}"/>
                </a:ext>
              </a:extLst>
            </p:cNvPr>
            <p:cNvCxnSpPr>
              <a:cxnSpLocks/>
            </p:cNvCxnSpPr>
            <p:nvPr/>
          </p:nvCxnSpPr>
          <p:spPr>
            <a:xfrm>
              <a:off x="5588000" y="1913659"/>
              <a:ext cx="508000" cy="20089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2609FAB-637B-46BA-8E79-F22883C0DD95}"/>
                </a:ext>
              </a:extLst>
            </p:cNvPr>
            <p:cNvCxnSpPr>
              <a:cxnSpLocks/>
            </p:cNvCxnSpPr>
            <p:nvPr/>
          </p:nvCxnSpPr>
          <p:spPr>
            <a:xfrm>
              <a:off x="6400800" y="1702954"/>
              <a:ext cx="1828800" cy="640196"/>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A74EF6E-1642-4341-B85B-3EC22537F191}"/>
                </a:ext>
              </a:extLst>
            </p:cNvPr>
            <p:cNvCxnSpPr>
              <a:cxnSpLocks/>
            </p:cNvCxnSpPr>
            <p:nvPr/>
          </p:nvCxnSpPr>
          <p:spPr>
            <a:xfrm rot="60000" flipH="1" flipV="1">
              <a:off x="5029200" y="2190750"/>
              <a:ext cx="76200" cy="7620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73E3E70-9271-4096-B135-786FEECEB7D0}"/>
                </a:ext>
              </a:extLst>
            </p:cNvPr>
            <p:cNvCxnSpPr>
              <a:cxnSpLocks/>
            </p:cNvCxnSpPr>
            <p:nvPr/>
          </p:nvCxnSpPr>
          <p:spPr>
            <a:xfrm flipV="1">
              <a:off x="6134100" y="2210752"/>
              <a:ext cx="0" cy="137160"/>
            </a:xfrm>
            <a:prstGeom prst="straightConnector1">
              <a:avLst/>
            </a:prstGeom>
            <a:ln w="635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630F90B-3A08-49BE-9E3F-C92C93104D98}"/>
                </a:ext>
              </a:extLst>
            </p:cNvPr>
            <p:cNvCxnSpPr>
              <a:cxnSpLocks/>
            </p:cNvCxnSpPr>
            <p:nvPr/>
          </p:nvCxnSpPr>
          <p:spPr>
            <a:xfrm flipV="1">
              <a:off x="6062382" y="1314445"/>
              <a:ext cx="2624418" cy="2183229"/>
            </a:xfrm>
            <a:prstGeom prst="line">
              <a:avLst/>
            </a:prstGeom>
          </p:spPr>
          <p:style>
            <a:lnRef idx="1">
              <a:schemeClr val="accent1"/>
            </a:lnRef>
            <a:fillRef idx="0">
              <a:schemeClr val="accent1"/>
            </a:fillRef>
            <a:effectRef idx="0">
              <a:schemeClr val="accent1"/>
            </a:effectRef>
            <a:fontRef idx="minor">
              <a:schemeClr val="tx1"/>
            </a:fontRef>
          </p:style>
        </p:cxnSp>
        <p:sp>
          <p:nvSpPr>
            <p:cNvPr id="36" name="Arc 35">
              <a:extLst>
                <a:ext uri="{FF2B5EF4-FFF2-40B4-BE49-F238E27FC236}">
                  <a16:creationId xmlns:a16="http://schemas.microsoft.com/office/drawing/2014/main" id="{2D69EF03-CAA5-432B-800C-8ECC8ED059FE}"/>
                </a:ext>
              </a:extLst>
            </p:cNvPr>
            <p:cNvSpPr/>
            <p:nvPr/>
          </p:nvSpPr>
          <p:spPr>
            <a:xfrm>
              <a:off x="6270671" y="3204735"/>
              <a:ext cx="228600" cy="229207"/>
            </a:xfrm>
            <a:prstGeom prst="arc">
              <a:avLst>
                <a:gd name="adj1" fmla="val 17007978"/>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485C32A-9391-4D5A-AC82-5C886D8CB353}"/>
                    </a:ext>
                  </a:extLst>
                </p:cNvPr>
                <p:cNvSpPr txBox="1"/>
                <p:nvPr/>
              </p:nvSpPr>
              <p:spPr>
                <a:xfrm>
                  <a:off x="6400800" y="3283319"/>
                  <a:ext cx="253050" cy="2230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333" i="1">
                            <a:latin typeface="Cambria Math" panose="02040503050406030204" pitchFamily="18" charset="0"/>
                            <a:ea typeface="Cambria Math" panose="02040503050406030204" pitchFamily="18" charset="0"/>
                          </a:rPr>
                          <m:t>𝜑</m:t>
                        </m:r>
                      </m:oMath>
                    </m:oMathPara>
                  </a14:m>
                  <a:endParaRPr lang="en-US" sz="2400" dirty="0"/>
                </a:p>
              </p:txBody>
            </p:sp>
          </mc:Choice>
          <mc:Fallback xmlns="">
            <p:sp>
              <p:nvSpPr>
                <p:cNvPr id="37" name="TextBox 36">
                  <a:extLst>
                    <a:ext uri="{FF2B5EF4-FFF2-40B4-BE49-F238E27FC236}">
                      <a16:creationId xmlns:a16="http://schemas.microsoft.com/office/drawing/2014/main" id="{8485C32A-9391-4D5A-AC82-5C886D8CB353}"/>
                    </a:ext>
                  </a:extLst>
                </p:cNvPr>
                <p:cNvSpPr txBox="1">
                  <a:spLocks noRot="1" noChangeAspect="1" noMove="1" noResize="1" noEditPoints="1" noAdjustHandles="1" noChangeArrowheads="1" noChangeShapeType="1" noTextEdit="1"/>
                </p:cNvSpPr>
                <p:nvPr/>
              </p:nvSpPr>
              <p:spPr>
                <a:xfrm>
                  <a:off x="6400800" y="3283319"/>
                  <a:ext cx="253050" cy="223091"/>
                </a:xfrm>
                <a:prstGeom prst="rect">
                  <a:avLst/>
                </a:prstGeom>
                <a:blipFill>
                  <a:blip r:embed="rId4"/>
                  <a:stretch>
                    <a:fillRect b="-2041"/>
                  </a:stretch>
                </a:blipFill>
              </p:spPr>
              <p:txBody>
                <a:bodyPr/>
                <a:lstStyle/>
                <a:p>
                  <a:r>
                    <a:rPr lang="en-US">
                      <a:noFill/>
                    </a:rPr>
                    <a:t> </a:t>
                  </a:r>
                </a:p>
              </p:txBody>
            </p:sp>
          </mc:Fallback>
        </mc:AlternateContent>
      </p:grpSp>
      <p:pic>
        <p:nvPicPr>
          <p:cNvPr id="41" name="Picture 40">
            <a:extLst>
              <a:ext uri="{FF2B5EF4-FFF2-40B4-BE49-F238E27FC236}">
                <a16:creationId xmlns:a16="http://schemas.microsoft.com/office/drawing/2014/main" id="{39B0844C-6142-4716-8CFA-59D308CA0300}"/>
              </a:ext>
            </a:extLst>
          </p:cNvPr>
          <p:cNvPicPr>
            <a:picLocks noChangeAspect="1"/>
          </p:cNvPicPr>
          <p:nvPr/>
        </p:nvPicPr>
        <p:blipFill>
          <a:blip r:embed="rId5"/>
          <a:stretch>
            <a:fillRect/>
          </a:stretch>
        </p:blipFill>
        <p:spPr>
          <a:xfrm>
            <a:off x="6663021" y="5221178"/>
            <a:ext cx="5287435" cy="1455197"/>
          </a:xfrm>
          <a:prstGeom prst="rect">
            <a:avLst/>
          </a:prstGeom>
          <a:ln w="3175">
            <a:solidFill>
              <a:schemeClr val="tx1"/>
            </a:solidFill>
          </a:ln>
        </p:spPr>
      </p:pic>
      <p:pic>
        <p:nvPicPr>
          <p:cNvPr id="2" name="Picture 1">
            <a:extLst>
              <a:ext uri="{FF2B5EF4-FFF2-40B4-BE49-F238E27FC236}">
                <a16:creationId xmlns:a16="http://schemas.microsoft.com/office/drawing/2014/main" id="{DDE86651-9B9B-41D5-890B-B16F7A0AD1F7}"/>
              </a:ext>
            </a:extLst>
          </p:cNvPr>
          <p:cNvPicPr>
            <a:picLocks noChangeAspect="1"/>
          </p:cNvPicPr>
          <p:nvPr/>
        </p:nvPicPr>
        <p:blipFill>
          <a:blip r:embed="rId6"/>
          <a:stretch>
            <a:fillRect/>
          </a:stretch>
        </p:blipFill>
        <p:spPr>
          <a:xfrm>
            <a:off x="6663021" y="3566609"/>
            <a:ext cx="2457699" cy="1478181"/>
          </a:xfrm>
          <a:prstGeom prst="rect">
            <a:avLst/>
          </a:prstGeom>
          <a:ln w="3175">
            <a:solidFill>
              <a:schemeClr val="tx1"/>
            </a:solidFill>
          </a:ln>
        </p:spPr>
      </p:pic>
      <p:sp>
        <p:nvSpPr>
          <p:cNvPr id="18" name="Text Placeholder 3">
            <a:extLst>
              <a:ext uri="{FF2B5EF4-FFF2-40B4-BE49-F238E27FC236}">
                <a16:creationId xmlns:a16="http://schemas.microsoft.com/office/drawing/2014/main" id="{07A56C2D-9E61-42D9-9CE7-2AE3CFF27793}"/>
              </a:ext>
            </a:extLst>
          </p:cNvPr>
          <p:cNvSpPr>
            <a:spLocks noGrp="1"/>
          </p:cNvSpPr>
          <p:nvPr>
            <p:ph type="body" sz="quarter" idx="12"/>
          </p:nvPr>
        </p:nvSpPr>
        <p:spPr>
          <a:xfrm>
            <a:off x="9197770" y="4102499"/>
            <a:ext cx="1274230" cy="406400"/>
          </a:xfrm>
        </p:spPr>
        <p:txBody>
          <a:bodyPr/>
          <a:lstStyle/>
          <a:p>
            <a:r>
              <a:rPr lang="sv-SE" dirty="0"/>
              <a:t>Global Parameters</a:t>
            </a:r>
            <a:endParaRPr lang="en-US" dirty="0"/>
          </a:p>
        </p:txBody>
      </p:sp>
      <p:sp>
        <p:nvSpPr>
          <p:cNvPr id="19" name="Text Placeholder 3">
            <a:extLst>
              <a:ext uri="{FF2B5EF4-FFF2-40B4-BE49-F238E27FC236}">
                <a16:creationId xmlns:a16="http://schemas.microsoft.com/office/drawing/2014/main" id="{02E82EA0-B629-42DD-AE17-7033FEE6591E}"/>
              </a:ext>
            </a:extLst>
          </p:cNvPr>
          <p:cNvSpPr txBox="1">
            <a:spLocks/>
          </p:cNvSpPr>
          <p:nvPr/>
        </p:nvSpPr>
        <p:spPr>
          <a:xfrm>
            <a:off x="10339813" y="4918378"/>
            <a:ext cx="1610643" cy="406400"/>
          </a:xfrm>
          <a:prstGeom prst="rect">
            <a:avLst/>
          </a:prstGeom>
        </p:spPr>
        <p:txBody>
          <a:bodyPr vert="horz" lIns="0" tIns="45720" rIns="91440" bIns="45720" rtlCol="0">
            <a:normAutofit fontScale="92500"/>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sv-SE" dirty="0"/>
              <a:t>UQ Screening Parameters</a:t>
            </a:r>
            <a:endParaRPr lang="en-US" dirty="0"/>
          </a:p>
        </p:txBody>
      </p:sp>
    </p:spTree>
    <p:extLst>
      <p:ext uri="{BB962C8B-B14F-4D97-AF65-F5344CB8AC3E}">
        <p14:creationId xmlns:p14="http://schemas.microsoft.com/office/powerpoint/2010/main" val="1193113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09601" y="1092200"/>
            <a:ext cx="5023223" cy="1066800"/>
          </a:xfrm>
        </p:spPr>
        <p:txBody>
          <a:bodyPr/>
          <a:lstStyle/>
          <a:p>
            <a:r>
              <a:rPr lang="en-US" dirty="0"/>
              <a:t>Lower and Upper Bounds</a:t>
            </a:r>
            <a:endParaRPr lang="en-US" noProof="0" dirty="0"/>
          </a:p>
        </p:txBody>
      </p:sp>
      <p:sp>
        <p:nvSpPr>
          <p:cNvPr id="3" name="Platshållare för innehåll 2"/>
          <p:cNvSpPr>
            <a:spLocks noGrp="1"/>
          </p:cNvSpPr>
          <p:nvPr>
            <p:ph sz="half" idx="10"/>
          </p:nvPr>
        </p:nvSpPr>
        <p:spPr>
          <a:xfrm>
            <a:off x="609601" y="2159000"/>
            <a:ext cx="5215002" cy="4216400"/>
          </a:xfrm>
        </p:spPr>
        <p:txBody>
          <a:bodyPr>
            <a:normAutofit/>
          </a:bodyPr>
          <a:lstStyle/>
          <a:p>
            <a:r>
              <a:rPr lang="en-US" dirty="0"/>
              <a:t>The parameters to be varied are a subset  of the geometric dimensions of the bracket.</a:t>
            </a:r>
          </a:p>
          <a:p>
            <a:r>
              <a:rPr lang="en-US" noProof="0" dirty="0"/>
              <a:t>The lower and upper bounds reflect that </a:t>
            </a:r>
            <a:r>
              <a:rPr lang="en-US" dirty="0"/>
              <a:t>for values outside of this range </a:t>
            </a:r>
            <a:r>
              <a:rPr lang="en-US" noProof="0" dirty="0"/>
              <a:t>either t</a:t>
            </a:r>
            <a:r>
              <a:rPr lang="en-US" dirty="0"/>
              <a:t>he geometry model is not well-defined or parts are rejected as part of the manufacturing quality assurance process.</a:t>
            </a:r>
          </a:p>
          <a:p>
            <a:r>
              <a:rPr lang="en-US" noProof="0" dirty="0"/>
              <a:t>In this demo example these bounds are made quite generous and in a real-life scenario the bounds may be tighter.</a:t>
            </a:r>
          </a:p>
        </p:txBody>
      </p:sp>
      <p:grpSp>
        <p:nvGrpSpPr>
          <p:cNvPr id="40" name="Group 39">
            <a:extLst>
              <a:ext uri="{FF2B5EF4-FFF2-40B4-BE49-F238E27FC236}">
                <a16:creationId xmlns:a16="http://schemas.microsoft.com/office/drawing/2014/main" id="{38FD3315-0997-4C84-9BA1-7487392B2507}"/>
              </a:ext>
            </a:extLst>
          </p:cNvPr>
          <p:cNvGrpSpPr/>
          <p:nvPr/>
        </p:nvGrpSpPr>
        <p:grpSpPr>
          <a:xfrm>
            <a:off x="6908800" y="223569"/>
            <a:ext cx="4876800" cy="4622800"/>
            <a:chOff x="5029200" y="1007341"/>
            <a:chExt cx="3657600" cy="3467100"/>
          </a:xfrm>
        </p:grpSpPr>
        <p:pic>
          <p:nvPicPr>
            <p:cNvPr id="5" name="Picture 4">
              <a:extLst>
                <a:ext uri="{FF2B5EF4-FFF2-40B4-BE49-F238E27FC236}">
                  <a16:creationId xmlns:a16="http://schemas.microsoft.com/office/drawing/2014/main" id="{C472A4C0-2029-4B2E-8243-2EDEEA20A36A}"/>
                </a:ext>
              </a:extLst>
            </p:cNvPr>
            <p:cNvPicPr>
              <a:picLocks noChangeAspect="1"/>
            </p:cNvPicPr>
            <p:nvPr/>
          </p:nvPicPr>
          <p:blipFill>
            <a:blip r:embed="rId3"/>
            <a:stretch>
              <a:fillRect/>
            </a:stretch>
          </p:blipFill>
          <p:spPr>
            <a:xfrm>
              <a:off x="5029200" y="1007341"/>
              <a:ext cx="3589154" cy="3467100"/>
            </a:xfrm>
            <a:prstGeom prst="rect">
              <a:avLst/>
            </a:prstGeom>
          </p:spPr>
        </p:pic>
        <p:cxnSp>
          <p:nvCxnSpPr>
            <p:cNvPr id="7" name="Straight Arrow Connector 6">
              <a:extLst>
                <a:ext uri="{FF2B5EF4-FFF2-40B4-BE49-F238E27FC236}">
                  <a16:creationId xmlns:a16="http://schemas.microsoft.com/office/drawing/2014/main" id="{95A1DAB0-926D-4BFF-B081-D3F8F8D1569B}"/>
                </a:ext>
              </a:extLst>
            </p:cNvPr>
            <p:cNvCxnSpPr>
              <a:cxnSpLocks/>
            </p:cNvCxnSpPr>
            <p:nvPr/>
          </p:nvCxnSpPr>
          <p:spPr>
            <a:xfrm flipV="1">
              <a:off x="5105400" y="1962150"/>
              <a:ext cx="457200" cy="1524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D03DDCB-C6E1-4E2A-8414-69EE88E32A7C}"/>
                </a:ext>
              </a:extLst>
            </p:cNvPr>
            <p:cNvCxnSpPr>
              <a:cxnSpLocks/>
            </p:cNvCxnSpPr>
            <p:nvPr/>
          </p:nvCxnSpPr>
          <p:spPr>
            <a:xfrm>
              <a:off x="5588000" y="1913659"/>
              <a:ext cx="508000" cy="20089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2609FAB-637B-46BA-8E79-F22883C0DD95}"/>
                </a:ext>
              </a:extLst>
            </p:cNvPr>
            <p:cNvCxnSpPr>
              <a:cxnSpLocks/>
            </p:cNvCxnSpPr>
            <p:nvPr/>
          </p:nvCxnSpPr>
          <p:spPr>
            <a:xfrm>
              <a:off x="6400800" y="1702954"/>
              <a:ext cx="1828800" cy="640196"/>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A74EF6E-1642-4341-B85B-3EC22537F191}"/>
                </a:ext>
              </a:extLst>
            </p:cNvPr>
            <p:cNvCxnSpPr>
              <a:cxnSpLocks/>
            </p:cNvCxnSpPr>
            <p:nvPr/>
          </p:nvCxnSpPr>
          <p:spPr>
            <a:xfrm rot="60000" flipH="1" flipV="1">
              <a:off x="5029200" y="2190750"/>
              <a:ext cx="76200" cy="76200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73E3E70-9271-4096-B135-786FEECEB7D0}"/>
                </a:ext>
              </a:extLst>
            </p:cNvPr>
            <p:cNvCxnSpPr>
              <a:cxnSpLocks/>
            </p:cNvCxnSpPr>
            <p:nvPr/>
          </p:nvCxnSpPr>
          <p:spPr>
            <a:xfrm flipV="1">
              <a:off x="6134100" y="2210752"/>
              <a:ext cx="0" cy="137160"/>
            </a:xfrm>
            <a:prstGeom prst="straightConnector1">
              <a:avLst/>
            </a:prstGeom>
            <a:ln w="6350">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630F90B-3A08-49BE-9E3F-C92C93104D98}"/>
                </a:ext>
              </a:extLst>
            </p:cNvPr>
            <p:cNvCxnSpPr>
              <a:cxnSpLocks/>
            </p:cNvCxnSpPr>
            <p:nvPr/>
          </p:nvCxnSpPr>
          <p:spPr>
            <a:xfrm flipV="1">
              <a:off x="6062382" y="1314445"/>
              <a:ext cx="2624418" cy="2183229"/>
            </a:xfrm>
            <a:prstGeom prst="line">
              <a:avLst/>
            </a:prstGeom>
          </p:spPr>
          <p:style>
            <a:lnRef idx="1">
              <a:schemeClr val="accent1"/>
            </a:lnRef>
            <a:fillRef idx="0">
              <a:schemeClr val="accent1"/>
            </a:fillRef>
            <a:effectRef idx="0">
              <a:schemeClr val="accent1"/>
            </a:effectRef>
            <a:fontRef idx="minor">
              <a:schemeClr val="tx1"/>
            </a:fontRef>
          </p:style>
        </p:cxnSp>
        <p:sp>
          <p:nvSpPr>
            <p:cNvPr id="36" name="Arc 35">
              <a:extLst>
                <a:ext uri="{FF2B5EF4-FFF2-40B4-BE49-F238E27FC236}">
                  <a16:creationId xmlns:a16="http://schemas.microsoft.com/office/drawing/2014/main" id="{2D69EF03-CAA5-432B-800C-8ECC8ED059FE}"/>
                </a:ext>
              </a:extLst>
            </p:cNvPr>
            <p:cNvSpPr/>
            <p:nvPr/>
          </p:nvSpPr>
          <p:spPr>
            <a:xfrm>
              <a:off x="6270671" y="3204735"/>
              <a:ext cx="228600" cy="229207"/>
            </a:xfrm>
            <a:prstGeom prst="arc">
              <a:avLst>
                <a:gd name="adj1" fmla="val 17007978"/>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485C32A-9391-4D5A-AC82-5C886D8CB353}"/>
                    </a:ext>
                  </a:extLst>
                </p:cNvPr>
                <p:cNvSpPr txBox="1"/>
                <p:nvPr/>
              </p:nvSpPr>
              <p:spPr>
                <a:xfrm>
                  <a:off x="6400800" y="3283319"/>
                  <a:ext cx="253050" cy="22309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333" i="1">
                            <a:latin typeface="Cambria Math" panose="02040503050406030204" pitchFamily="18" charset="0"/>
                            <a:ea typeface="Cambria Math" panose="02040503050406030204" pitchFamily="18" charset="0"/>
                          </a:rPr>
                          <m:t>𝜑</m:t>
                        </m:r>
                      </m:oMath>
                    </m:oMathPara>
                  </a14:m>
                  <a:endParaRPr lang="en-US" sz="2400" dirty="0"/>
                </a:p>
              </p:txBody>
            </p:sp>
          </mc:Choice>
          <mc:Fallback xmlns="">
            <p:sp>
              <p:nvSpPr>
                <p:cNvPr id="37" name="TextBox 36">
                  <a:extLst>
                    <a:ext uri="{FF2B5EF4-FFF2-40B4-BE49-F238E27FC236}">
                      <a16:creationId xmlns:a16="http://schemas.microsoft.com/office/drawing/2014/main" id="{8485C32A-9391-4D5A-AC82-5C886D8CB353}"/>
                    </a:ext>
                  </a:extLst>
                </p:cNvPr>
                <p:cNvSpPr txBox="1">
                  <a:spLocks noRot="1" noChangeAspect="1" noMove="1" noResize="1" noEditPoints="1" noAdjustHandles="1" noChangeArrowheads="1" noChangeShapeType="1" noTextEdit="1"/>
                </p:cNvSpPr>
                <p:nvPr/>
              </p:nvSpPr>
              <p:spPr>
                <a:xfrm>
                  <a:off x="6400800" y="3283319"/>
                  <a:ext cx="253050" cy="223091"/>
                </a:xfrm>
                <a:prstGeom prst="rect">
                  <a:avLst/>
                </a:prstGeom>
                <a:blipFill>
                  <a:blip r:embed="rId4"/>
                  <a:stretch>
                    <a:fillRect b="-4082"/>
                  </a:stretch>
                </a:blipFill>
              </p:spPr>
              <p:txBody>
                <a:bodyPr/>
                <a:lstStyle/>
                <a:p>
                  <a:r>
                    <a:rPr lang="en-US">
                      <a:noFill/>
                    </a:rPr>
                    <a:t> </a:t>
                  </a:r>
                </a:p>
              </p:txBody>
            </p:sp>
          </mc:Fallback>
        </mc:AlternateContent>
      </p:grpSp>
      <p:pic>
        <p:nvPicPr>
          <p:cNvPr id="41" name="Picture 40">
            <a:extLst>
              <a:ext uri="{FF2B5EF4-FFF2-40B4-BE49-F238E27FC236}">
                <a16:creationId xmlns:a16="http://schemas.microsoft.com/office/drawing/2014/main" id="{39B0844C-6142-4716-8CFA-59D308CA0300}"/>
              </a:ext>
            </a:extLst>
          </p:cNvPr>
          <p:cNvPicPr>
            <a:picLocks noChangeAspect="1"/>
          </p:cNvPicPr>
          <p:nvPr/>
        </p:nvPicPr>
        <p:blipFill>
          <a:blip r:embed="rId5"/>
          <a:stretch>
            <a:fillRect/>
          </a:stretch>
        </p:blipFill>
        <p:spPr>
          <a:xfrm>
            <a:off x="6225177" y="4644730"/>
            <a:ext cx="5287435" cy="1455197"/>
          </a:xfrm>
          <a:prstGeom prst="rect">
            <a:avLst/>
          </a:prstGeom>
          <a:ln w="3175">
            <a:solidFill>
              <a:schemeClr val="tx1"/>
            </a:solidFill>
          </a:ln>
        </p:spPr>
      </p:pic>
      <p:sp>
        <p:nvSpPr>
          <p:cNvPr id="17" name="Text Placeholder 3">
            <a:extLst>
              <a:ext uri="{FF2B5EF4-FFF2-40B4-BE49-F238E27FC236}">
                <a16:creationId xmlns:a16="http://schemas.microsoft.com/office/drawing/2014/main" id="{CFAB89B6-75B5-4EF8-A57E-84CC99DADC64}"/>
              </a:ext>
            </a:extLst>
          </p:cNvPr>
          <p:cNvSpPr txBox="1">
            <a:spLocks/>
          </p:cNvSpPr>
          <p:nvPr/>
        </p:nvSpPr>
        <p:spPr>
          <a:xfrm>
            <a:off x="9992832" y="4267200"/>
            <a:ext cx="1610643" cy="406400"/>
          </a:xfrm>
          <a:prstGeom prst="rect">
            <a:avLst/>
          </a:prstGeom>
        </p:spPr>
        <p:txBody>
          <a:bodyPr vert="horz" lIns="0" tIns="45720" rIns="91440" bIns="45720" rtlCol="0">
            <a:normAutofit fontScale="92500"/>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sv-SE" dirty="0"/>
              <a:t>UQ Screening Parameters</a:t>
            </a:r>
            <a:endParaRPr lang="en-US" dirty="0"/>
          </a:p>
        </p:txBody>
      </p:sp>
    </p:spTree>
    <p:extLst>
      <p:ext uri="{BB962C8B-B14F-4D97-AF65-F5344CB8AC3E}">
        <p14:creationId xmlns:p14="http://schemas.microsoft.com/office/powerpoint/2010/main" val="1061284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Screening</a:t>
            </a:r>
          </a:p>
        </p:txBody>
      </p:sp>
    </p:spTree>
    <p:extLst>
      <p:ext uri="{BB962C8B-B14F-4D97-AF65-F5344CB8AC3E}">
        <p14:creationId xmlns:p14="http://schemas.microsoft.com/office/powerpoint/2010/main" val="1822767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D90ADE-7615-4C62-A9EA-0F6866A73281}"/>
              </a:ext>
            </a:extLst>
          </p:cNvPr>
          <p:cNvSpPr>
            <a:spLocks noGrp="1"/>
          </p:cNvSpPr>
          <p:nvPr>
            <p:ph type="title"/>
          </p:nvPr>
        </p:nvSpPr>
        <p:spPr/>
        <p:txBody>
          <a:bodyPr/>
          <a:lstStyle/>
          <a:p>
            <a:r>
              <a:rPr lang="en-US" dirty="0"/>
              <a:t>The Screening Study</a:t>
            </a:r>
          </a:p>
        </p:txBody>
      </p:sp>
      <p:pic>
        <p:nvPicPr>
          <p:cNvPr id="15" name="Content Placeholder 14">
            <a:extLst>
              <a:ext uri="{FF2B5EF4-FFF2-40B4-BE49-F238E27FC236}">
                <a16:creationId xmlns:a16="http://schemas.microsoft.com/office/drawing/2014/main" id="{8096F32B-35DE-4448-A734-E978BE571438}"/>
              </a:ext>
            </a:extLst>
          </p:cNvPr>
          <p:cNvPicPr>
            <a:picLocks noGrp="1" noChangeAspect="1"/>
          </p:cNvPicPr>
          <p:nvPr>
            <p:ph sz="quarter" idx="11"/>
          </p:nvPr>
        </p:nvPicPr>
        <p:blipFill>
          <a:blip r:embed="rId2"/>
          <a:stretch>
            <a:fillRect/>
          </a:stretch>
        </p:blipFill>
        <p:spPr>
          <a:xfrm>
            <a:off x="6057900" y="1481137"/>
            <a:ext cx="5257800" cy="3895725"/>
          </a:xfrm>
          <a:prstGeom prst="rect">
            <a:avLst/>
          </a:prstGeom>
        </p:spPr>
      </p:pic>
      <p:sp>
        <p:nvSpPr>
          <p:cNvPr id="2" name="Content Placeholder 1">
            <a:extLst>
              <a:ext uri="{FF2B5EF4-FFF2-40B4-BE49-F238E27FC236}">
                <a16:creationId xmlns:a16="http://schemas.microsoft.com/office/drawing/2014/main" id="{35A7A62E-77BA-43DC-B6EB-78025EB90FF8}"/>
              </a:ext>
            </a:extLst>
          </p:cNvPr>
          <p:cNvSpPr>
            <a:spLocks noGrp="1"/>
          </p:cNvSpPr>
          <p:nvPr>
            <p:ph sz="half" idx="10"/>
          </p:nvPr>
        </p:nvSpPr>
        <p:spPr>
          <a:xfrm>
            <a:off x="609601" y="2159000"/>
            <a:ext cx="5333999" cy="4216400"/>
          </a:xfrm>
        </p:spPr>
        <p:txBody>
          <a:bodyPr>
            <a:normAutofit/>
          </a:bodyPr>
          <a:lstStyle/>
          <a:p>
            <a:r>
              <a:rPr lang="en-US" sz="1600" dirty="0"/>
              <a:t>The first step is to perform a screening study. This will give us a first rough estimate in order to see which parameters influence the quantity of interest (misalignment angle).</a:t>
            </a:r>
          </a:p>
          <a:p>
            <a:r>
              <a:rPr lang="en-US" sz="1600" dirty="0"/>
              <a:t>The screening method is called Morris One-Step-At-A-Time, or MOAT.</a:t>
            </a:r>
          </a:p>
          <a:p>
            <a:r>
              <a:rPr lang="en-US" sz="1600" dirty="0"/>
              <a:t>The MOAT method assumes that you would like to explore a relatively large number of parameters and that the model is expensive to solve.</a:t>
            </a:r>
          </a:p>
          <a:p>
            <a:r>
              <a:rPr lang="en-US" sz="1600" dirty="0"/>
              <a:t>The method will explore the parameter design space by using an as small number of solutions as possible.</a:t>
            </a:r>
          </a:p>
        </p:txBody>
      </p:sp>
      <p:sp>
        <p:nvSpPr>
          <p:cNvPr id="3" name="Text Placeholder 2">
            <a:extLst>
              <a:ext uri="{FF2B5EF4-FFF2-40B4-BE49-F238E27FC236}">
                <a16:creationId xmlns:a16="http://schemas.microsoft.com/office/drawing/2014/main" id="{DD469B8E-57A8-45C2-9E7A-7A83993FD65F}"/>
              </a:ext>
            </a:extLst>
          </p:cNvPr>
          <p:cNvSpPr>
            <a:spLocks noGrp="1"/>
          </p:cNvSpPr>
          <p:nvPr>
            <p:ph type="body" sz="quarter" idx="12"/>
          </p:nvPr>
        </p:nvSpPr>
        <p:spPr>
          <a:xfrm>
            <a:off x="6617881" y="5458216"/>
            <a:ext cx="4137837" cy="406400"/>
          </a:xfrm>
        </p:spPr>
        <p:txBody>
          <a:bodyPr/>
          <a:lstStyle/>
          <a:p>
            <a:r>
              <a:rPr lang="sv-SE" dirty="0"/>
              <a:t>The MOAT evaluation pattern for a model with 3 parameters.</a:t>
            </a:r>
            <a:endParaRPr lang="en-US" dirty="0"/>
          </a:p>
        </p:txBody>
      </p:sp>
    </p:spTree>
    <p:extLst>
      <p:ext uri="{BB962C8B-B14F-4D97-AF65-F5344CB8AC3E}">
        <p14:creationId xmlns:p14="http://schemas.microsoft.com/office/powerpoint/2010/main" val="767204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D90ADE-7615-4C62-A9EA-0F6866A73281}"/>
              </a:ext>
            </a:extLst>
          </p:cNvPr>
          <p:cNvSpPr>
            <a:spLocks noGrp="1"/>
          </p:cNvSpPr>
          <p:nvPr>
            <p:ph type="title"/>
          </p:nvPr>
        </p:nvSpPr>
        <p:spPr>
          <a:xfrm>
            <a:off x="609601" y="1092200"/>
            <a:ext cx="5448299" cy="1066800"/>
          </a:xfrm>
        </p:spPr>
        <p:txBody>
          <a:bodyPr/>
          <a:lstStyle/>
          <a:p>
            <a:r>
              <a:rPr lang="en-US" dirty="0"/>
              <a:t>The MOAT Method</a:t>
            </a:r>
          </a:p>
        </p:txBody>
      </p:sp>
      <p:pic>
        <p:nvPicPr>
          <p:cNvPr id="15" name="Content Placeholder 14">
            <a:extLst>
              <a:ext uri="{FF2B5EF4-FFF2-40B4-BE49-F238E27FC236}">
                <a16:creationId xmlns:a16="http://schemas.microsoft.com/office/drawing/2014/main" id="{8096F32B-35DE-4448-A734-E978BE571438}"/>
              </a:ext>
            </a:extLst>
          </p:cNvPr>
          <p:cNvPicPr>
            <a:picLocks noGrp="1" noChangeAspect="1"/>
          </p:cNvPicPr>
          <p:nvPr>
            <p:ph sz="quarter" idx="11"/>
          </p:nvPr>
        </p:nvPicPr>
        <p:blipFill>
          <a:blip r:embed="rId2"/>
          <a:stretch>
            <a:fillRect/>
          </a:stretch>
        </p:blipFill>
        <p:spPr>
          <a:xfrm>
            <a:off x="6057900" y="1481137"/>
            <a:ext cx="5257800" cy="3895725"/>
          </a:xfrm>
          <a:prstGeom prst="rect">
            <a:avLst/>
          </a:prstGeom>
        </p:spPr>
      </p:pic>
      <p:sp>
        <p:nvSpPr>
          <p:cNvPr id="3" name="Text Placeholder 2">
            <a:extLst>
              <a:ext uri="{FF2B5EF4-FFF2-40B4-BE49-F238E27FC236}">
                <a16:creationId xmlns:a16="http://schemas.microsoft.com/office/drawing/2014/main" id="{DD469B8E-57A8-45C2-9E7A-7A83993FD65F}"/>
              </a:ext>
            </a:extLst>
          </p:cNvPr>
          <p:cNvSpPr>
            <a:spLocks noGrp="1"/>
          </p:cNvSpPr>
          <p:nvPr>
            <p:ph type="body" sz="quarter" idx="12"/>
          </p:nvPr>
        </p:nvSpPr>
        <p:spPr>
          <a:xfrm>
            <a:off x="6617881" y="5458216"/>
            <a:ext cx="4137837" cy="406400"/>
          </a:xfrm>
        </p:spPr>
        <p:txBody>
          <a:bodyPr/>
          <a:lstStyle/>
          <a:p>
            <a:r>
              <a:rPr lang="sv-SE" dirty="0"/>
              <a:t>The MOAT evaluation pattern for a model with 3 parameters.</a:t>
            </a:r>
            <a:endParaRPr lang="en-US" dirty="0"/>
          </a:p>
        </p:txBody>
      </p:sp>
      <p:sp>
        <p:nvSpPr>
          <p:cNvPr id="6" name="Content Placeholder 5">
            <a:extLst>
              <a:ext uri="{FF2B5EF4-FFF2-40B4-BE49-F238E27FC236}">
                <a16:creationId xmlns:a16="http://schemas.microsoft.com/office/drawing/2014/main" id="{4AEFD35D-44D0-42C3-B387-1655BA239946}"/>
              </a:ext>
            </a:extLst>
          </p:cNvPr>
          <p:cNvSpPr>
            <a:spLocks noGrp="1"/>
          </p:cNvSpPr>
          <p:nvPr>
            <p:ph sz="half" idx="10"/>
          </p:nvPr>
        </p:nvSpPr>
        <p:spPr>
          <a:xfrm>
            <a:off x="609601" y="2159000"/>
            <a:ext cx="5659676" cy="4216400"/>
          </a:xfrm>
        </p:spPr>
        <p:txBody>
          <a:bodyPr>
            <a:normAutofit fontScale="77500" lnSpcReduction="20000"/>
          </a:bodyPr>
          <a:lstStyle/>
          <a:p>
            <a:r>
              <a:rPr lang="en-US" dirty="0"/>
              <a:t>The MOAT (Morris One-at-a-Time) method involves sampling each input parameter one at a time to study its effect on the output.</a:t>
            </a:r>
          </a:p>
          <a:p>
            <a:r>
              <a:rPr lang="en-US" dirty="0"/>
              <a:t>The MOAT sampling generates a minimum number of samples in a structured way.</a:t>
            </a:r>
          </a:p>
          <a:p>
            <a:r>
              <a:rPr lang="en-US" dirty="0"/>
              <a:t>Given its structured approach, the calculation of the statistical mean and standard deviation needs to be carefully adapted to ensure they are representative and unbiased.</a:t>
            </a:r>
          </a:p>
          <a:p>
            <a:r>
              <a:rPr lang="en-US" dirty="0"/>
              <a:t>MOAT mean:</a:t>
            </a:r>
          </a:p>
          <a:p>
            <a:pPr lvl="1"/>
            <a:r>
              <a:rPr lang="en-US" dirty="0"/>
              <a:t>The statistical mean is computed as if the samples had been independently and randomly sampled from the input parameter space. This means that the mean calculation does not take into account any specific sampling scheme used by the MOAT method but rather treats the samples as if they were obtained through simple random sampling.</a:t>
            </a:r>
          </a:p>
          <a:p>
            <a:r>
              <a:rPr lang="en-US" dirty="0"/>
              <a:t>MOAT standard deviation:</a:t>
            </a:r>
          </a:p>
          <a:p>
            <a:pPr lvl="1"/>
            <a:r>
              <a:rPr lang="en-US" dirty="0"/>
              <a:t>The standard deviation is computed using an unbiased variance estimation that is adapted to the MOAT sampling method. This adaptation is necessary because the MOAT method uses a structured sampling approach rather than simple random sampling, and thus the variance estimation must account for this structure to remain unbiased.</a:t>
            </a:r>
          </a:p>
          <a:p>
            <a:endParaRPr lang="en-US" dirty="0"/>
          </a:p>
        </p:txBody>
      </p:sp>
    </p:spTree>
    <p:extLst>
      <p:ext uri="{BB962C8B-B14F-4D97-AF65-F5344CB8AC3E}">
        <p14:creationId xmlns:p14="http://schemas.microsoft.com/office/powerpoint/2010/main" val="2842720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a:extLst>
              <a:ext uri="{FF2B5EF4-FFF2-40B4-BE49-F238E27FC236}">
                <a16:creationId xmlns:a16="http://schemas.microsoft.com/office/drawing/2014/main" id="{20AD6A69-3B49-435C-9134-C147E4DFD5D0}"/>
              </a:ext>
            </a:extLst>
          </p:cNvPr>
          <p:cNvPicPr>
            <a:picLocks noGrp="1" noChangeAspect="1"/>
          </p:cNvPicPr>
          <p:nvPr>
            <p:ph sz="quarter" idx="11"/>
          </p:nvPr>
        </p:nvPicPr>
        <p:blipFill>
          <a:blip r:embed="rId2"/>
          <a:stretch>
            <a:fillRect/>
          </a:stretch>
        </p:blipFill>
        <p:spPr>
          <a:xfrm>
            <a:off x="5317299" y="1251557"/>
            <a:ext cx="6652452" cy="4434967"/>
          </a:xfrm>
          <a:prstGeom prst="rect">
            <a:avLst/>
          </a:prstGeom>
        </p:spPr>
      </p:pic>
      <p:sp>
        <p:nvSpPr>
          <p:cNvPr id="4" name="Title 3">
            <a:extLst>
              <a:ext uri="{FF2B5EF4-FFF2-40B4-BE49-F238E27FC236}">
                <a16:creationId xmlns:a16="http://schemas.microsoft.com/office/drawing/2014/main" id="{2AD90ADE-7615-4C62-A9EA-0F6866A73281}"/>
              </a:ext>
            </a:extLst>
          </p:cNvPr>
          <p:cNvSpPr>
            <a:spLocks noGrp="1"/>
          </p:cNvSpPr>
          <p:nvPr>
            <p:ph type="title"/>
          </p:nvPr>
        </p:nvSpPr>
        <p:spPr>
          <a:xfrm>
            <a:off x="609601" y="1092200"/>
            <a:ext cx="4707698" cy="1066800"/>
          </a:xfrm>
        </p:spPr>
        <p:txBody>
          <a:bodyPr/>
          <a:lstStyle/>
          <a:p>
            <a:r>
              <a:rPr lang="en-US" dirty="0"/>
              <a:t>Screening of the Bracket</a:t>
            </a:r>
          </a:p>
        </p:txBody>
      </p:sp>
      <p:sp>
        <p:nvSpPr>
          <p:cNvPr id="2" name="Content Placeholder 1">
            <a:extLst>
              <a:ext uri="{FF2B5EF4-FFF2-40B4-BE49-F238E27FC236}">
                <a16:creationId xmlns:a16="http://schemas.microsoft.com/office/drawing/2014/main" id="{35A7A62E-77BA-43DC-B6EB-78025EB90FF8}"/>
              </a:ext>
            </a:extLst>
          </p:cNvPr>
          <p:cNvSpPr>
            <a:spLocks noGrp="1"/>
          </p:cNvSpPr>
          <p:nvPr>
            <p:ph sz="half" idx="10"/>
          </p:nvPr>
        </p:nvSpPr>
        <p:spPr>
          <a:xfrm>
            <a:off x="609601" y="2159000"/>
            <a:ext cx="4626278" cy="4216400"/>
          </a:xfrm>
        </p:spPr>
        <p:txBody>
          <a:bodyPr>
            <a:normAutofit/>
          </a:bodyPr>
          <a:lstStyle/>
          <a:p>
            <a:r>
              <a:rPr lang="en-US" sz="1600" dirty="0"/>
              <a:t>Screening of the bracket geometry parameters indicates that the </a:t>
            </a:r>
            <a:r>
              <a:rPr lang="en-US" sz="1600" i="1" dirty="0"/>
              <a:t>Side length (ls) </a:t>
            </a:r>
            <a:r>
              <a:rPr lang="en-US" sz="1600" dirty="0"/>
              <a:t>and the </a:t>
            </a:r>
            <a:r>
              <a:rPr lang="en-US" sz="1600" i="1" dirty="0"/>
              <a:t>Cross plate width (wp) </a:t>
            </a:r>
            <a:r>
              <a:rPr lang="en-US" sz="1600" dirty="0"/>
              <a:t>are the parameters that are most influential on the quantity of interest.</a:t>
            </a:r>
          </a:p>
          <a:p>
            <a:r>
              <a:rPr lang="en-US" sz="1600" dirty="0"/>
              <a:t>A high value of the MOAT mean means that the parameter is significantly influencing the quantity of interest.</a:t>
            </a:r>
          </a:p>
          <a:p>
            <a:r>
              <a:rPr lang="en-US" sz="1600" dirty="0"/>
              <a:t>A high value of the MOAT standard deviation means that the parameter is influential and that it is either interacting with other parameters and/or that it has a nonlinear influence.</a:t>
            </a:r>
          </a:p>
        </p:txBody>
      </p:sp>
      <p:sp>
        <p:nvSpPr>
          <p:cNvPr id="9" name="TextBox 8">
            <a:extLst>
              <a:ext uri="{FF2B5EF4-FFF2-40B4-BE49-F238E27FC236}">
                <a16:creationId xmlns:a16="http://schemas.microsoft.com/office/drawing/2014/main" id="{08C600F9-BDC9-45AE-8A50-41F0E0727A61}"/>
              </a:ext>
            </a:extLst>
          </p:cNvPr>
          <p:cNvSpPr txBox="1"/>
          <p:nvPr/>
        </p:nvSpPr>
        <p:spPr>
          <a:xfrm>
            <a:off x="10621469" y="2144078"/>
            <a:ext cx="1026693" cy="461665"/>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Influential parameters</a:t>
            </a:r>
          </a:p>
        </p:txBody>
      </p:sp>
      <p:sp>
        <p:nvSpPr>
          <p:cNvPr id="10" name="TextBox 9">
            <a:extLst>
              <a:ext uri="{FF2B5EF4-FFF2-40B4-BE49-F238E27FC236}">
                <a16:creationId xmlns:a16="http://schemas.microsoft.com/office/drawing/2014/main" id="{E4BBBFF6-C056-4129-AF3B-94828C018FBA}"/>
              </a:ext>
            </a:extLst>
          </p:cNvPr>
          <p:cNvSpPr txBox="1"/>
          <p:nvPr/>
        </p:nvSpPr>
        <p:spPr>
          <a:xfrm>
            <a:off x="5971294" y="2144078"/>
            <a:ext cx="2133600" cy="646331"/>
          </a:xfrm>
          <a:prstGeom prst="rect">
            <a:avLst/>
          </a:prstGeom>
        </p:spPr>
        <p:txBody>
          <a:bodyPr vert="horz" lIns="0" tIns="45720" rIns="91440" bIns="45720" rtlCol="0">
            <a:normAutofit/>
          </a:bodyPr>
          <a:lstStyle>
            <a:defPPr>
              <a:defRPr lang="en-US"/>
            </a:defPPr>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Influential parameters that are nonlinear and/or interacting with other parameters</a:t>
            </a:r>
          </a:p>
        </p:txBody>
      </p:sp>
      <p:sp>
        <p:nvSpPr>
          <p:cNvPr id="14" name="TextBox 13">
            <a:extLst>
              <a:ext uri="{FF2B5EF4-FFF2-40B4-BE49-F238E27FC236}">
                <a16:creationId xmlns:a16="http://schemas.microsoft.com/office/drawing/2014/main" id="{95372579-33BF-425B-B128-CC440AB60A4A}"/>
              </a:ext>
            </a:extLst>
          </p:cNvPr>
          <p:cNvSpPr txBox="1"/>
          <p:nvPr/>
        </p:nvSpPr>
        <p:spPr>
          <a:xfrm>
            <a:off x="5954002" y="4390348"/>
            <a:ext cx="1084092" cy="646331"/>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Non-influential parameters</a:t>
            </a:r>
          </a:p>
        </p:txBody>
      </p:sp>
      <p:pic>
        <p:nvPicPr>
          <p:cNvPr id="11" name="Picture 10">
            <a:extLst>
              <a:ext uri="{FF2B5EF4-FFF2-40B4-BE49-F238E27FC236}">
                <a16:creationId xmlns:a16="http://schemas.microsoft.com/office/drawing/2014/main" id="{BAFD2BEE-24A2-4478-A8F3-673396583805}"/>
              </a:ext>
            </a:extLst>
          </p:cNvPr>
          <p:cNvPicPr>
            <a:picLocks noChangeAspect="1"/>
          </p:cNvPicPr>
          <p:nvPr/>
        </p:nvPicPr>
        <p:blipFill>
          <a:blip r:embed="rId3"/>
          <a:stretch>
            <a:fillRect/>
          </a:stretch>
        </p:blipFill>
        <p:spPr>
          <a:xfrm>
            <a:off x="9612192" y="3968985"/>
            <a:ext cx="2133600" cy="1283252"/>
          </a:xfrm>
          <a:prstGeom prst="rect">
            <a:avLst/>
          </a:prstGeom>
          <a:ln w="3175">
            <a:solidFill>
              <a:schemeClr val="tx1"/>
            </a:solidFill>
          </a:ln>
        </p:spPr>
      </p:pic>
      <p:sp>
        <p:nvSpPr>
          <p:cNvPr id="13" name="Text Placeholder 2">
            <a:extLst>
              <a:ext uri="{FF2B5EF4-FFF2-40B4-BE49-F238E27FC236}">
                <a16:creationId xmlns:a16="http://schemas.microsoft.com/office/drawing/2014/main" id="{E216B106-9ADC-4466-890F-7C52C2165480}"/>
              </a:ext>
            </a:extLst>
          </p:cNvPr>
          <p:cNvSpPr>
            <a:spLocks noGrp="1"/>
          </p:cNvSpPr>
          <p:nvPr>
            <p:ph type="body" sz="quarter" idx="12"/>
          </p:nvPr>
        </p:nvSpPr>
        <p:spPr>
          <a:xfrm>
            <a:off x="5741060" y="5845881"/>
            <a:ext cx="4137837" cy="406400"/>
          </a:xfrm>
        </p:spPr>
        <p:txBody>
          <a:bodyPr/>
          <a:lstStyle/>
          <a:p>
            <a:r>
              <a:rPr lang="sv-SE" dirty="0"/>
              <a:t>The MOAT mean and standard deviation for the bracket.</a:t>
            </a:r>
            <a:endParaRPr lang="en-US" dirty="0"/>
          </a:p>
        </p:txBody>
      </p:sp>
    </p:spTree>
    <p:extLst>
      <p:ext uri="{BB962C8B-B14F-4D97-AF65-F5344CB8AC3E}">
        <p14:creationId xmlns:p14="http://schemas.microsoft.com/office/powerpoint/2010/main" val="904502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Sensitivity Analysis</a:t>
            </a:r>
          </a:p>
        </p:txBody>
      </p:sp>
    </p:spTree>
    <p:extLst>
      <p:ext uri="{BB962C8B-B14F-4D97-AF65-F5344CB8AC3E}">
        <p14:creationId xmlns:p14="http://schemas.microsoft.com/office/powerpoint/2010/main" val="3363954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D90ADE-7615-4C62-A9EA-0F6866A73281}"/>
              </a:ext>
            </a:extLst>
          </p:cNvPr>
          <p:cNvSpPr>
            <a:spLocks noGrp="1"/>
          </p:cNvSpPr>
          <p:nvPr>
            <p:ph type="title"/>
          </p:nvPr>
        </p:nvSpPr>
        <p:spPr/>
        <p:txBody>
          <a:bodyPr>
            <a:normAutofit fontScale="90000"/>
          </a:bodyPr>
          <a:lstStyle/>
          <a:p>
            <a:r>
              <a:rPr lang="en-US" dirty="0"/>
              <a:t>Choosing Parameters for Sensitivity Analysis</a:t>
            </a:r>
          </a:p>
        </p:txBody>
      </p:sp>
      <p:sp>
        <p:nvSpPr>
          <p:cNvPr id="2" name="Content Placeholder 1">
            <a:extLst>
              <a:ext uri="{FF2B5EF4-FFF2-40B4-BE49-F238E27FC236}">
                <a16:creationId xmlns:a16="http://schemas.microsoft.com/office/drawing/2014/main" id="{35A7A62E-77BA-43DC-B6EB-78025EB90FF8}"/>
              </a:ext>
            </a:extLst>
          </p:cNvPr>
          <p:cNvSpPr>
            <a:spLocks noGrp="1"/>
          </p:cNvSpPr>
          <p:nvPr>
            <p:ph sz="half" idx="10"/>
          </p:nvPr>
        </p:nvSpPr>
        <p:spPr>
          <a:xfrm>
            <a:off x="609601" y="2159000"/>
            <a:ext cx="4659366" cy="4216400"/>
          </a:xfrm>
        </p:spPr>
        <p:txBody>
          <a:bodyPr>
            <a:normAutofit/>
          </a:bodyPr>
          <a:lstStyle/>
          <a:p>
            <a:r>
              <a:rPr lang="en-US" sz="1600" dirty="0"/>
              <a:t>The next step is a sensitivity analysis. </a:t>
            </a:r>
          </a:p>
          <a:p>
            <a:r>
              <a:rPr lang="en-US" sz="1600" dirty="0"/>
              <a:t>We use the results from the screening to decide which parameters to include in the sensitivity analysis.</a:t>
            </a:r>
          </a:p>
          <a:p>
            <a:r>
              <a:rPr lang="en-US" sz="1600" dirty="0"/>
              <a:t>Sensitivity is more computationally demanding than screening and for this reason we would prefer to pick a subset of the parameters used for the screening study.</a:t>
            </a:r>
          </a:p>
          <a:p>
            <a:r>
              <a:rPr lang="en-US" sz="1600" dirty="0"/>
              <a:t>However, in this example, we would like to learn as much as possible about the model and we pick all the available design parameters.</a:t>
            </a:r>
          </a:p>
        </p:txBody>
      </p:sp>
      <p:pic>
        <p:nvPicPr>
          <p:cNvPr id="20" name="Content Placeholder 14">
            <a:extLst>
              <a:ext uri="{FF2B5EF4-FFF2-40B4-BE49-F238E27FC236}">
                <a16:creationId xmlns:a16="http://schemas.microsoft.com/office/drawing/2014/main" id="{5D756B11-716B-4998-99FE-BD7F268D8C99}"/>
              </a:ext>
            </a:extLst>
          </p:cNvPr>
          <p:cNvPicPr>
            <a:picLocks noGrp="1" noChangeAspect="1"/>
          </p:cNvPicPr>
          <p:nvPr>
            <p:ph sz="quarter" idx="11"/>
          </p:nvPr>
        </p:nvPicPr>
        <p:blipFill>
          <a:blip r:embed="rId2"/>
          <a:stretch>
            <a:fillRect/>
          </a:stretch>
        </p:blipFill>
        <p:spPr>
          <a:xfrm>
            <a:off x="5317299" y="1251557"/>
            <a:ext cx="6652452" cy="4434967"/>
          </a:xfrm>
          <a:prstGeom prst="rect">
            <a:avLst/>
          </a:prstGeom>
        </p:spPr>
      </p:pic>
      <p:sp>
        <p:nvSpPr>
          <p:cNvPr id="21" name="TextBox 20">
            <a:extLst>
              <a:ext uri="{FF2B5EF4-FFF2-40B4-BE49-F238E27FC236}">
                <a16:creationId xmlns:a16="http://schemas.microsoft.com/office/drawing/2014/main" id="{C41D4ECF-DD02-4848-AE35-24C9602EB073}"/>
              </a:ext>
            </a:extLst>
          </p:cNvPr>
          <p:cNvSpPr txBox="1"/>
          <p:nvPr/>
        </p:nvSpPr>
        <p:spPr>
          <a:xfrm>
            <a:off x="10621469" y="2144078"/>
            <a:ext cx="1026693" cy="461665"/>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Influential parameters</a:t>
            </a:r>
          </a:p>
        </p:txBody>
      </p:sp>
      <p:sp>
        <p:nvSpPr>
          <p:cNvPr id="22" name="TextBox 21">
            <a:extLst>
              <a:ext uri="{FF2B5EF4-FFF2-40B4-BE49-F238E27FC236}">
                <a16:creationId xmlns:a16="http://schemas.microsoft.com/office/drawing/2014/main" id="{8DB6F222-2262-43EA-9AA3-98156DF66561}"/>
              </a:ext>
            </a:extLst>
          </p:cNvPr>
          <p:cNvSpPr txBox="1"/>
          <p:nvPr/>
        </p:nvSpPr>
        <p:spPr>
          <a:xfrm>
            <a:off x="5971294" y="2144078"/>
            <a:ext cx="2133600" cy="646331"/>
          </a:xfrm>
          <a:prstGeom prst="rect">
            <a:avLst/>
          </a:prstGeom>
        </p:spPr>
        <p:txBody>
          <a:bodyPr vert="horz" lIns="0" tIns="45720" rIns="91440" bIns="45720" rtlCol="0">
            <a:normAutofit/>
          </a:bodyPr>
          <a:lstStyle>
            <a:defPPr>
              <a:defRPr lang="en-US"/>
            </a:defPPr>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Influential parameters that are nonlinear and/or interacting with other parameters</a:t>
            </a:r>
          </a:p>
        </p:txBody>
      </p:sp>
      <p:sp>
        <p:nvSpPr>
          <p:cNvPr id="23" name="TextBox 22">
            <a:extLst>
              <a:ext uri="{FF2B5EF4-FFF2-40B4-BE49-F238E27FC236}">
                <a16:creationId xmlns:a16="http://schemas.microsoft.com/office/drawing/2014/main" id="{27A79B2A-76EA-4CF5-B0C8-B3692E873F35}"/>
              </a:ext>
            </a:extLst>
          </p:cNvPr>
          <p:cNvSpPr txBox="1"/>
          <p:nvPr/>
        </p:nvSpPr>
        <p:spPr>
          <a:xfrm>
            <a:off x="5954002" y="4390348"/>
            <a:ext cx="1084092" cy="646331"/>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en-US" sz="1000" dirty="0"/>
              <a:t>Non-influential parameters</a:t>
            </a:r>
          </a:p>
        </p:txBody>
      </p:sp>
      <p:pic>
        <p:nvPicPr>
          <p:cNvPr id="24" name="Picture 23">
            <a:extLst>
              <a:ext uri="{FF2B5EF4-FFF2-40B4-BE49-F238E27FC236}">
                <a16:creationId xmlns:a16="http://schemas.microsoft.com/office/drawing/2014/main" id="{3F7A8349-C1AB-4368-B17B-BD983B95CF99}"/>
              </a:ext>
            </a:extLst>
          </p:cNvPr>
          <p:cNvPicPr>
            <a:picLocks noChangeAspect="1"/>
          </p:cNvPicPr>
          <p:nvPr/>
        </p:nvPicPr>
        <p:blipFill>
          <a:blip r:embed="rId3"/>
          <a:stretch>
            <a:fillRect/>
          </a:stretch>
        </p:blipFill>
        <p:spPr>
          <a:xfrm>
            <a:off x="9612192" y="3968985"/>
            <a:ext cx="2133600" cy="1283252"/>
          </a:xfrm>
          <a:prstGeom prst="rect">
            <a:avLst/>
          </a:prstGeom>
          <a:ln w="3175">
            <a:solidFill>
              <a:schemeClr val="tx1"/>
            </a:solidFill>
          </a:ln>
        </p:spPr>
      </p:pic>
      <p:sp>
        <p:nvSpPr>
          <p:cNvPr id="25" name="Text Placeholder 2">
            <a:extLst>
              <a:ext uri="{FF2B5EF4-FFF2-40B4-BE49-F238E27FC236}">
                <a16:creationId xmlns:a16="http://schemas.microsoft.com/office/drawing/2014/main" id="{EB143D83-01EB-4875-B3EB-860BE25F985D}"/>
              </a:ext>
            </a:extLst>
          </p:cNvPr>
          <p:cNvSpPr>
            <a:spLocks noGrp="1"/>
          </p:cNvSpPr>
          <p:nvPr>
            <p:ph type="body" sz="quarter" idx="12"/>
          </p:nvPr>
        </p:nvSpPr>
        <p:spPr>
          <a:xfrm>
            <a:off x="5741060" y="5845881"/>
            <a:ext cx="4137837" cy="406400"/>
          </a:xfrm>
        </p:spPr>
        <p:txBody>
          <a:bodyPr/>
          <a:lstStyle/>
          <a:p>
            <a:r>
              <a:rPr lang="sv-SE" dirty="0"/>
              <a:t>The MOAT mean and standard deviation for the bracket.</a:t>
            </a:r>
            <a:endParaRPr lang="en-US" dirty="0"/>
          </a:p>
        </p:txBody>
      </p:sp>
    </p:spTree>
    <p:extLst>
      <p:ext uri="{BB962C8B-B14F-4D97-AF65-F5344CB8AC3E}">
        <p14:creationId xmlns:p14="http://schemas.microsoft.com/office/powerpoint/2010/main" val="35320697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414B65-D79A-4B93-8E28-11F6DD235099}"/>
              </a:ext>
            </a:extLst>
          </p:cNvPr>
          <p:cNvSpPr>
            <a:spLocks noGrp="1"/>
          </p:cNvSpPr>
          <p:nvPr>
            <p:ph type="title"/>
          </p:nvPr>
        </p:nvSpPr>
        <p:spPr/>
        <p:txBody>
          <a:bodyPr/>
          <a:lstStyle/>
          <a:p>
            <a:r>
              <a:rPr lang="en-US" dirty="0"/>
              <a:t>Sensitivity Analysis</a:t>
            </a:r>
          </a:p>
        </p:txBody>
      </p:sp>
      <p:pic>
        <p:nvPicPr>
          <p:cNvPr id="6" name="Content Placeholder 5">
            <a:extLst>
              <a:ext uri="{FF2B5EF4-FFF2-40B4-BE49-F238E27FC236}">
                <a16:creationId xmlns:a16="http://schemas.microsoft.com/office/drawing/2014/main" id="{17917427-0A39-4929-8237-D0320EB55594}"/>
              </a:ext>
            </a:extLst>
          </p:cNvPr>
          <p:cNvPicPr>
            <a:picLocks noGrp="1" noChangeAspect="1"/>
          </p:cNvPicPr>
          <p:nvPr>
            <p:ph sz="quarter" idx="11"/>
          </p:nvPr>
        </p:nvPicPr>
        <p:blipFill>
          <a:blip r:embed="rId2"/>
          <a:stretch>
            <a:fillRect/>
          </a:stretch>
        </p:blipFill>
        <p:spPr>
          <a:xfrm>
            <a:off x="5486400" y="1427289"/>
            <a:ext cx="6400800" cy="4003421"/>
          </a:xfrm>
          <a:prstGeom prst="rect">
            <a:avLst/>
          </a:prstGeom>
          <a:ln w="3175">
            <a:solidFill>
              <a:schemeClr val="tx1"/>
            </a:solidFill>
          </a:ln>
        </p:spPr>
      </p:pic>
      <p:sp>
        <p:nvSpPr>
          <p:cNvPr id="2" name="Content Placeholder 1">
            <a:extLst>
              <a:ext uri="{FF2B5EF4-FFF2-40B4-BE49-F238E27FC236}">
                <a16:creationId xmlns:a16="http://schemas.microsoft.com/office/drawing/2014/main" id="{455475DC-DC64-4117-94F2-31B86B87424D}"/>
              </a:ext>
            </a:extLst>
          </p:cNvPr>
          <p:cNvSpPr>
            <a:spLocks noGrp="1"/>
          </p:cNvSpPr>
          <p:nvPr>
            <p:ph sz="half" idx="10"/>
          </p:nvPr>
        </p:nvSpPr>
        <p:spPr>
          <a:xfrm>
            <a:off x="609601" y="2159000"/>
            <a:ext cx="4394547" cy="4216400"/>
          </a:xfrm>
        </p:spPr>
        <p:txBody>
          <a:bodyPr>
            <a:normAutofit/>
          </a:bodyPr>
          <a:lstStyle/>
          <a:p>
            <a:r>
              <a:rPr lang="en-US" sz="1600" dirty="0"/>
              <a:t>The sensitivity analysis is based on the Sobol method, also known as Variance-based sensitivity analysis.</a:t>
            </a:r>
          </a:p>
          <a:p>
            <a:r>
              <a:rPr lang="en-US" sz="1600" dirty="0"/>
              <a:t>The result of the sensitivity analysis is a set of </a:t>
            </a:r>
            <a:r>
              <a:rPr lang="en-US" sz="1600" dirty="0" err="1"/>
              <a:t>Sobol</a:t>
            </a:r>
            <a:r>
              <a:rPr lang="en-US" sz="1600" dirty="0"/>
              <a:t> indices and an associated Sobol table and Sobol plot.</a:t>
            </a:r>
          </a:p>
          <a:p>
            <a:r>
              <a:rPr lang="en-US" sz="1600" dirty="0"/>
              <a:t>There are two different types of Sobol indices: First order index and Total index.</a:t>
            </a:r>
          </a:p>
          <a:p>
            <a:r>
              <a:rPr lang="en-US" sz="1600" dirty="0"/>
              <a:t>The first order index of a parameter shows the sensitivity by varying this parameter alone.</a:t>
            </a:r>
          </a:p>
          <a:p>
            <a:r>
              <a:rPr lang="en-US" sz="1600" dirty="0"/>
              <a:t>The total index shows how much a parameter contributes to the overall sensitivity .</a:t>
            </a:r>
          </a:p>
        </p:txBody>
      </p:sp>
      <p:sp>
        <p:nvSpPr>
          <p:cNvPr id="3" name="Text Placeholder 2">
            <a:extLst>
              <a:ext uri="{FF2B5EF4-FFF2-40B4-BE49-F238E27FC236}">
                <a16:creationId xmlns:a16="http://schemas.microsoft.com/office/drawing/2014/main" id="{4293DE3C-F22B-4CDA-BD7B-0FCD39F1B0E1}"/>
              </a:ext>
            </a:extLst>
          </p:cNvPr>
          <p:cNvSpPr>
            <a:spLocks noGrp="1"/>
          </p:cNvSpPr>
          <p:nvPr>
            <p:ph type="body" sz="quarter" idx="12"/>
          </p:nvPr>
        </p:nvSpPr>
        <p:spPr>
          <a:xfrm>
            <a:off x="5486400" y="5683685"/>
            <a:ext cx="4137837" cy="406400"/>
          </a:xfrm>
        </p:spPr>
        <p:txBody>
          <a:bodyPr/>
          <a:lstStyle/>
          <a:p>
            <a:r>
              <a:rPr lang="en-US" dirty="0"/>
              <a:t>Sensitivity analysis and </a:t>
            </a:r>
            <a:r>
              <a:rPr lang="en-US" dirty="0" err="1"/>
              <a:t>Sobol</a:t>
            </a:r>
            <a:r>
              <a:rPr lang="en-US" dirty="0"/>
              <a:t> indices.</a:t>
            </a:r>
          </a:p>
        </p:txBody>
      </p:sp>
    </p:spTree>
    <p:extLst>
      <p:ext uri="{BB962C8B-B14F-4D97-AF65-F5344CB8AC3E}">
        <p14:creationId xmlns:p14="http://schemas.microsoft.com/office/powerpoint/2010/main" val="2463961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2C71D69-E380-9AB5-F85A-407DC97C438F}"/>
              </a:ext>
            </a:extLst>
          </p:cNvPr>
          <p:cNvSpPr/>
          <p:nvPr/>
        </p:nvSpPr>
        <p:spPr>
          <a:xfrm>
            <a:off x="508029"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EE1B3B55-8E19-F3DA-3AA7-E54DCD05B028}"/>
              </a:ext>
            </a:extLst>
          </p:cNvPr>
          <p:cNvSpPr/>
          <p:nvPr/>
        </p:nvSpPr>
        <p:spPr>
          <a:xfrm>
            <a:off x="2794029"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B57AFDAC-D110-A027-607C-39FC44DD7049}"/>
              </a:ext>
            </a:extLst>
          </p:cNvPr>
          <p:cNvSpPr/>
          <p:nvPr/>
        </p:nvSpPr>
        <p:spPr>
          <a:xfrm>
            <a:off x="5080024"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3B854ECD-3F3D-7D61-8E4C-16D1DC09D86B}"/>
              </a:ext>
            </a:extLst>
          </p:cNvPr>
          <p:cNvSpPr/>
          <p:nvPr/>
        </p:nvSpPr>
        <p:spPr>
          <a:xfrm>
            <a:off x="7366013"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735D2EDF-595E-34C1-E322-3CEE9EF79A91}"/>
              </a:ext>
            </a:extLst>
          </p:cNvPr>
          <p:cNvSpPr/>
          <p:nvPr/>
        </p:nvSpPr>
        <p:spPr>
          <a:xfrm>
            <a:off x="9651997"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a:extLst>
              <a:ext uri="{FF2B5EF4-FFF2-40B4-BE49-F238E27FC236}">
                <a16:creationId xmlns:a16="http://schemas.microsoft.com/office/drawing/2014/main" id="{CBA5168C-76A5-88D8-45CC-B37DC266382E}"/>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 name="Content Placeholder 1">
            <a:extLst>
              <a:ext uri="{FF2B5EF4-FFF2-40B4-BE49-F238E27FC236}">
                <a16:creationId xmlns:a16="http://schemas.microsoft.com/office/drawing/2014/main" id="{79C16FFB-95F5-5858-6B90-8A88F409AB89}"/>
              </a:ext>
            </a:extLst>
          </p:cNvPr>
          <p:cNvSpPr>
            <a:spLocks noGrp="1"/>
          </p:cNvSpPr>
          <p:nvPr>
            <p:ph sz="half" idx="10"/>
          </p:nvPr>
        </p:nvSpPr>
        <p:spPr>
          <a:xfrm>
            <a:off x="508029" y="4047591"/>
            <a:ext cx="2133600" cy="2245916"/>
          </a:xfrm>
        </p:spPr>
        <p:txBody>
          <a:bodyPr>
            <a:normAutofit/>
          </a:bodyPr>
          <a:lstStyle/>
          <a:p>
            <a:pPr marL="192024" indent="-192024">
              <a:spcBef>
                <a:spcPts val="1067"/>
              </a:spcBef>
            </a:pPr>
            <a:r>
              <a:rPr lang="en-US" sz="1400" dirty="0"/>
              <a:t>Identify the most influential inputs for each </a:t>
            </a:r>
            <a:r>
              <a:rPr lang="en-US" sz="1400" dirty="0" err="1"/>
              <a:t>QoI</a:t>
            </a:r>
            <a:endParaRPr lang="en-US" sz="1400" dirty="0"/>
          </a:p>
          <a:p>
            <a:pPr marL="192024" indent="-192024">
              <a:spcBef>
                <a:spcPts val="1067"/>
              </a:spcBef>
            </a:pPr>
            <a:r>
              <a:rPr lang="en-US" sz="1400" dirty="0"/>
              <a:t>Morris one-at-a-time method</a:t>
            </a:r>
          </a:p>
        </p:txBody>
      </p:sp>
      <p:sp>
        <p:nvSpPr>
          <p:cNvPr id="4" name="Content Placeholder 3">
            <a:extLst>
              <a:ext uri="{FF2B5EF4-FFF2-40B4-BE49-F238E27FC236}">
                <a16:creationId xmlns:a16="http://schemas.microsoft.com/office/drawing/2014/main" id="{BBF80C7F-49B2-6EDD-DCD6-1273478C74D7}"/>
              </a:ext>
            </a:extLst>
          </p:cNvPr>
          <p:cNvSpPr>
            <a:spLocks noGrp="1"/>
          </p:cNvSpPr>
          <p:nvPr>
            <p:ph sz="quarter" idx="19"/>
          </p:nvPr>
        </p:nvSpPr>
        <p:spPr>
          <a:xfrm>
            <a:off x="508029" y="3572238"/>
            <a:ext cx="2133600" cy="475353"/>
          </a:xfrm>
        </p:spPr>
        <p:txBody>
          <a:bodyPr anchor="t">
            <a:normAutofit/>
          </a:bodyPr>
          <a:lstStyle/>
          <a:p>
            <a:r>
              <a:rPr lang="en-US" sz="1600" dirty="0"/>
              <a:t>Screening, MOAT </a:t>
            </a:r>
          </a:p>
        </p:txBody>
      </p:sp>
      <p:sp>
        <p:nvSpPr>
          <p:cNvPr id="5" name="Content Placeholder 4">
            <a:extLst>
              <a:ext uri="{FF2B5EF4-FFF2-40B4-BE49-F238E27FC236}">
                <a16:creationId xmlns:a16="http://schemas.microsoft.com/office/drawing/2014/main" id="{85009BEF-0F0A-8495-60BF-DAE3980B7AA9}"/>
              </a:ext>
            </a:extLst>
          </p:cNvPr>
          <p:cNvSpPr>
            <a:spLocks noGrp="1"/>
          </p:cNvSpPr>
          <p:nvPr>
            <p:ph sz="half" idx="30"/>
          </p:nvPr>
        </p:nvSpPr>
        <p:spPr>
          <a:xfrm>
            <a:off x="2794029" y="4047591"/>
            <a:ext cx="2133600" cy="2245916"/>
          </a:xfrm>
        </p:spPr>
        <p:txBody>
          <a:bodyPr>
            <a:normAutofit/>
          </a:bodyPr>
          <a:lstStyle/>
          <a:p>
            <a:pPr marL="192024" indent="-192024">
              <a:spcBef>
                <a:spcPts val="1067"/>
              </a:spcBef>
            </a:pPr>
            <a:r>
              <a:rPr lang="en-US" sz="1400" dirty="0"/>
              <a:t>Compute the fraction of impact for the inputs for each </a:t>
            </a:r>
            <a:r>
              <a:rPr lang="en-US" sz="1400" dirty="0" err="1"/>
              <a:t>QoI</a:t>
            </a:r>
            <a:endParaRPr lang="en-US" sz="1400" dirty="0"/>
          </a:p>
          <a:p>
            <a:pPr marL="192024" indent="-192024">
              <a:spcBef>
                <a:spcPts val="1067"/>
              </a:spcBef>
            </a:pPr>
            <a:r>
              <a:rPr lang="en-US" sz="1400" dirty="0" err="1"/>
              <a:t>Sobol</a:t>
            </a:r>
            <a:r>
              <a:rPr lang="en-US" sz="1400" dirty="0"/>
              <a:t> indices</a:t>
            </a:r>
          </a:p>
          <a:p>
            <a:pPr marL="192024" indent="-192024"/>
            <a:endParaRPr lang="en-US" sz="1400" dirty="0"/>
          </a:p>
        </p:txBody>
      </p:sp>
      <p:sp>
        <p:nvSpPr>
          <p:cNvPr id="7" name="Content Placeholder 6">
            <a:extLst>
              <a:ext uri="{FF2B5EF4-FFF2-40B4-BE49-F238E27FC236}">
                <a16:creationId xmlns:a16="http://schemas.microsoft.com/office/drawing/2014/main" id="{94CFF9D2-BA36-E9AB-F5AF-384C37024E95}"/>
              </a:ext>
            </a:extLst>
          </p:cNvPr>
          <p:cNvSpPr>
            <a:spLocks noGrp="1"/>
          </p:cNvSpPr>
          <p:nvPr>
            <p:ph sz="quarter" idx="32"/>
          </p:nvPr>
        </p:nvSpPr>
        <p:spPr>
          <a:xfrm>
            <a:off x="2794029" y="3572238"/>
            <a:ext cx="2133600" cy="475353"/>
          </a:xfrm>
        </p:spPr>
        <p:txBody>
          <a:bodyPr anchor="t">
            <a:normAutofit/>
          </a:bodyPr>
          <a:lstStyle/>
          <a:p>
            <a:r>
              <a:rPr lang="en-US" sz="1600" dirty="0"/>
              <a:t>Sensitivity Analysis</a:t>
            </a:r>
          </a:p>
        </p:txBody>
      </p:sp>
      <p:sp>
        <p:nvSpPr>
          <p:cNvPr id="8" name="Content Placeholder 7">
            <a:extLst>
              <a:ext uri="{FF2B5EF4-FFF2-40B4-BE49-F238E27FC236}">
                <a16:creationId xmlns:a16="http://schemas.microsoft.com/office/drawing/2014/main" id="{C59717CC-72A7-88DC-87E1-7B0CD2D26E21}"/>
              </a:ext>
            </a:extLst>
          </p:cNvPr>
          <p:cNvSpPr>
            <a:spLocks noGrp="1"/>
          </p:cNvSpPr>
          <p:nvPr>
            <p:ph sz="half" idx="33"/>
          </p:nvPr>
        </p:nvSpPr>
        <p:spPr>
          <a:xfrm>
            <a:off x="5080024" y="4255211"/>
            <a:ext cx="2133600" cy="2038296"/>
          </a:xfrm>
        </p:spPr>
        <p:txBody>
          <a:bodyPr>
            <a:normAutofit/>
          </a:bodyPr>
          <a:lstStyle/>
          <a:p>
            <a:pPr marL="192024" indent="-192024">
              <a:spcBef>
                <a:spcPts val="1067"/>
              </a:spcBef>
            </a:pPr>
            <a:r>
              <a:rPr lang="en-US" sz="1400" dirty="0"/>
              <a:t>Compute the variation of each </a:t>
            </a:r>
            <a:r>
              <a:rPr lang="en-US" sz="1400" dirty="0" err="1"/>
              <a:t>QoI</a:t>
            </a:r>
            <a:endParaRPr lang="en-US" sz="1400" dirty="0"/>
          </a:p>
          <a:p>
            <a:pPr marL="192024" indent="-192024">
              <a:spcBef>
                <a:spcPts val="1067"/>
              </a:spcBef>
            </a:pPr>
            <a:r>
              <a:rPr lang="en-US" sz="1400" dirty="0"/>
              <a:t>Estimate the probability density function of each </a:t>
            </a:r>
            <a:r>
              <a:rPr lang="en-US" sz="1400" dirty="0" err="1"/>
              <a:t>QoI</a:t>
            </a:r>
            <a:endParaRPr lang="en-US" sz="1400" dirty="0"/>
          </a:p>
          <a:p>
            <a:pPr marL="192024" indent="-192024"/>
            <a:endParaRPr lang="en-US" sz="1400" dirty="0"/>
          </a:p>
        </p:txBody>
      </p:sp>
      <p:sp>
        <p:nvSpPr>
          <p:cNvPr id="10" name="Content Placeholder 9">
            <a:extLst>
              <a:ext uri="{FF2B5EF4-FFF2-40B4-BE49-F238E27FC236}">
                <a16:creationId xmlns:a16="http://schemas.microsoft.com/office/drawing/2014/main" id="{750D909D-E5A7-1D0F-C673-1C3986FC1C87}"/>
              </a:ext>
            </a:extLst>
          </p:cNvPr>
          <p:cNvSpPr>
            <a:spLocks noGrp="1"/>
          </p:cNvSpPr>
          <p:nvPr>
            <p:ph sz="quarter" idx="35"/>
          </p:nvPr>
        </p:nvSpPr>
        <p:spPr>
          <a:xfrm>
            <a:off x="5080024" y="3572238"/>
            <a:ext cx="2133600" cy="682972"/>
          </a:xfrm>
        </p:spPr>
        <p:txBody>
          <a:bodyPr anchor="t">
            <a:noAutofit/>
          </a:bodyPr>
          <a:lstStyle/>
          <a:p>
            <a:r>
              <a:rPr lang="en-US" sz="1600" dirty="0"/>
              <a:t>Uncertainty Propagation</a:t>
            </a:r>
          </a:p>
        </p:txBody>
      </p:sp>
      <mc:AlternateContent xmlns:mc="http://schemas.openxmlformats.org/markup-compatibility/2006" xmlns:a14="http://schemas.microsoft.com/office/drawing/2010/main">
        <mc:Choice Requires="a14">
          <p:sp>
            <p:nvSpPr>
              <p:cNvPr id="11" name="Content Placeholder 10">
                <a:extLst>
                  <a:ext uri="{FF2B5EF4-FFF2-40B4-BE49-F238E27FC236}">
                    <a16:creationId xmlns:a16="http://schemas.microsoft.com/office/drawing/2014/main" id="{5CE4C1EE-EB75-377B-9332-991DEC8EFAF8}"/>
                  </a:ext>
                </a:extLst>
              </p:cNvPr>
              <p:cNvSpPr>
                <a:spLocks noGrp="1"/>
              </p:cNvSpPr>
              <p:nvPr>
                <p:ph sz="half" idx="36"/>
              </p:nvPr>
            </p:nvSpPr>
            <p:spPr>
              <a:xfrm>
                <a:off x="7366013" y="4047591"/>
                <a:ext cx="2133600" cy="2245916"/>
              </a:xfrm>
            </p:spPr>
            <p:txBody>
              <a:bodyPr>
                <a:normAutofit/>
              </a:bodyPr>
              <a:lstStyle/>
              <a:p>
                <a:pPr marL="10584" lvl="1" indent="0">
                  <a:spcBef>
                    <a:spcPts val="1067"/>
                  </a:spcBef>
                  <a:spcAft>
                    <a:spcPts val="1200"/>
                  </a:spcAft>
                  <a:buNone/>
                </a:pPr>
                <a:r>
                  <a:rPr lang="en-US" sz="1400" dirty="0">
                    <a:solidFill>
                      <a:schemeClr val="tx1"/>
                    </a:solidFill>
                  </a:rPr>
                  <a:t>What is the probability for a condition based on the </a:t>
                </a:r>
                <a:r>
                  <a:rPr lang="en-US" sz="1400" dirty="0" err="1">
                    <a:solidFill>
                      <a:schemeClr val="tx1"/>
                    </a:solidFill>
                    <a:latin typeface="+mn-lt"/>
                  </a:rPr>
                  <a:t>QoI</a:t>
                </a:r>
                <a:r>
                  <a:rPr lang="en-US" sz="1400" dirty="0">
                    <a:solidFill>
                      <a:schemeClr val="tx1"/>
                    </a:solidFill>
                    <a:latin typeface="+mn-lt"/>
                  </a:rPr>
                  <a:t>?</a:t>
                </a:r>
              </a:p>
              <a:p>
                <a:pPr marL="10584" lvl="1" indent="0">
                  <a:spcBef>
                    <a:spcPts val="1067"/>
                  </a:spcBef>
                  <a:spcAft>
                    <a:spcPts val="1200"/>
                  </a:spcAft>
                  <a:buNone/>
                </a:pPr>
                <a:r>
                  <a:rPr lang="en-US" sz="1400" dirty="0">
                    <a:solidFill>
                      <a:schemeClr val="tx1"/>
                    </a:solidFill>
                    <a:latin typeface="+mn-lt"/>
                  </a:rPr>
                  <a:t>E.g.:</a:t>
                </a:r>
              </a:p>
              <a:p>
                <a:pPr marL="10584" lvl="1" indent="0">
                  <a:spcBef>
                    <a:spcPts val="1867"/>
                  </a:spcBef>
                  <a:buNone/>
                </a:pPr>
                <a14:m>
                  <m:oMathPara xmlns:m="http://schemas.openxmlformats.org/officeDocument/2006/math">
                    <m:oMathParaPr>
                      <m:jc m:val="centerGroup"/>
                    </m:oMathParaPr>
                    <m:oMath xmlns:m="http://schemas.openxmlformats.org/officeDocument/2006/math">
                      <m:r>
                        <a:rPr lang="en-US" sz="1400" i="1">
                          <a:solidFill>
                            <a:schemeClr val="tx1"/>
                          </a:solidFill>
                          <a:latin typeface="Cambria Math" panose="02040503050406030204" pitchFamily="18" charset="0"/>
                        </a:rPr>
                        <m:t>𝑃</m:t>
                      </m:r>
                      <m:r>
                        <a:rPr lang="en-US" sz="1400" i="1">
                          <a:solidFill>
                            <a:schemeClr val="tx1"/>
                          </a:solidFill>
                          <a:latin typeface="Cambria Math" panose="02040503050406030204" pitchFamily="18" charset="0"/>
                        </a:rPr>
                        <m:t>(</m:t>
                      </m:r>
                      <m:acc>
                        <m:accPr>
                          <m:chr m:val="̅"/>
                          <m:ctrlPr>
                            <a:rPr lang="en-US" sz="1400" i="1">
                              <a:solidFill>
                                <a:schemeClr val="tx1"/>
                              </a:solidFill>
                              <a:latin typeface="Cambria Math" panose="02040503050406030204" pitchFamily="18" charset="0"/>
                            </a:rPr>
                          </m:ctrlPr>
                        </m:accPr>
                        <m:e>
                          <m:d>
                            <m:dPr>
                              <m:begChr m:val="["/>
                              <m:endChr m:val="]"/>
                              <m:ctrlPr>
                                <a:rPr lang="en-US" sz="1400" i="1">
                                  <a:solidFill>
                                    <a:schemeClr val="tx1"/>
                                  </a:solidFill>
                                  <a:latin typeface="Cambria Math" panose="02040503050406030204" pitchFamily="18" charset="0"/>
                                </a:rPr>
                              </m:ctrlPr>
                            </m:dPr>
                            <m:e>
                              <m:sSub>
                                <m:sSubPr>
                                  <m:ctrlPr>
                                    <a:rPr lang="en-US" sz="1400" i="1">
                                      <a:solidFill>
                                        <a:schemeClr val="tx1"/>
                                      </a:solidFill>
                                      <a:latin typeface="Cambria Math" panose="02040503050406030204" pitchFamily="18" charset="0"/>
                                    </a:rPr>
                                  </m:ctrlPr>
                                </m:sSubPr>
                                <m:e>
                                  <m:r>
                                    <m:rPr>
                                      <m:sty m:val="p"/>
                                    </m:rPr>
                                    <a:rPr lang="en-US" sz="1400">
                                      <a:solidFill>
                                        <a:schemeClr val="tx1"/>
                                      </a:solidFill>
                                      <a:latin typeface="Cambria Math" panose="02040503050406030204" pitchFamily="18" charset="0"/>
                                    </a:rPr>
                                    <m:t>N</m:t>
                                  </m:r>
                                </m:e>
                                <m:sub>
                                  <m:r>
                                    <a:rPr lang="en-US" sz="1400" i="1">
                                      <a:solidFill>
                                        <a:schemeClr val="tx1"/>
                                      </a:solidFill>
                                      <a:latin typeface="Cambria Math" panose="02040503050406030204" pitchFamily="18" charset="0"/>
                                    </a:rPr>
                                    <m:t>2</m:t>
                                  </m:r>
                                </m:sub>
                              </m:sSub>
                              <m:sSub>
                                <m:sSubPr>
                                  <m:ctrlPr>
                                    <a:rPr lang="en-US" sz="1400" i="1">
                                      <a:solidFill>
                                        <a:schemeClr val="tx1"/>
                                      </a:solidFill>
                                      <a:latin typeface="Cambria Math" panose="02040503050406030204" pitchFamily="18" charset="0"/>
                                    </a:rPr>
                                  </m:ctrlPr>
                                </m:sSubPr>
                                <m:e>
                                  <m:r>
                                    <m:rPr>
                                      <m:sty m:val="p"/>
                                    </m:rPr>
                                    <a:rPr lang="en-US" sz="1400">
                                      <a:solidFill>
                                        <a:schemeClr val="tx1"/>
                                      </a:solidFill>
                                      <a:latin typeface="Cambria Math" panose="02040503050406030204" pitchFamily="18" charset="0"/>
                                    </a:rPr>
                                    <m:t>H</m:t>
                                  </m:r>
                                </m:e>
                                <m:sub>
                                  <m:r>
                                    <a:rPr lang="en-US" sz="1400" i="1">
                                      <a:solidFill>
                                        <a:schemeClr val="tx1"/>
                                      </a:solidFill>
                                      <a:latin typeface="Cambria Math" panose="02040503050406030204" pitchFamily="18" charset="0"/>
                                    </a:rPr>
                                    <m:t>4</m:t>
                                  </m:r>
                                </m:sub>
                              </m:sSub>
                            </m:e>
                          </m:d>
                        </m:e>
                      </m:acc>
                      <m:r>
                        <a:rPr lang="en-US" sz="1400" i="1">
                          <a:solidFill>
                            <a:schemeClr val="tx1"/>
                          </a:solidFill>
                          <a:latin typeface="Cambria Math" panose="02040503050406030204" pitchFamily="18" charset="0"/>
                        </a:rPr>
                        <m:t>&lt;</m:t>
                      </m:r>
                      <m:sSub>
                        <m:sSubPr>
                          <m:ctrlPr>
                            <a:rPr lang="en-US" sz="1400" i="1">
                              <a:solidFill>
                                <a:schemeClr val="tx1"/>
                              </a:solidFill>
                              <a:latin typeface="Cambria Math" panose="02040503050406030204" pitchFamily="18" charset="0"/>
                            </a:rPr>
                          </m:ctrlPr>
                        </m:sSubPr>
                        <m:e>
                          <m:acc>
                            <m:accPr>
                              <m:chr m:val="̅"/>
                              <m:ctrlPr>
                                <a:rPr lang="en-US" sz="1400" i="1">
                                  <a:solidFill>
                                    <a:schemeClr val="tx1"/>
                                  </a:solidFill>
                                  <a:latin typeface="Cambria Math" panose="02040503050406030204" pitchFamily="18" charset="0"/>
                                </a:rPr>
                              </m:ctrlPr>
                            </m:accPr>
                            <m:e>
                              <m:r>
                                <a:rPr lang="en-US" sz="1400" i="1">
                                  <a:solidFill>
                                    <a:schemeClr val="tx1"/>
                                  </a:solidFill>
                                  <a:latin typeface="Cambria Math" panose="02040503050406030204" pitchFamily="18" charset="0"/>
                                </a:rPr>
                                <m:t>𝑐</m:t>
                              </m:r>
                            </m:e>
                          </m:acc>
                        </m:e>
                        <m:sub>
                          <m:r>
                            <m:rPr>
                              <m:sty m:val="p"/>
                            </m:rPr>
                            <a:rPr lang="en-US" sz="1400">
                              <a:solidFill>
                                <a:schemeClr val="tx1"/>
                              </a:solidFill>
                              <a:latin typeface="Cambria Math" panose="02040503050406030204" pitchFamily="18" charset="0"/>
                            </a:rPr>
                            <m:t>max</m:t>
                          </m:r>
                        </m:sub>
                      </m:sSub>
                      <m:r>
                        <a:rPr lang="en-US" sz="1400">
                          <a:solidFill>
                            <a:schemeClr val="tx1"/>
                          </a:solidFill>
                          <a:latin typeface="Cambria Math" panose="02040503050406030204" pitchFamily="18" charset="0"/>
                        </a:rPr>
                        <m:t>)</m:t>
                      </m:r>
                    </m:oMath>
                  </m:oMathPara>
                </a14:m>
                <a:endParaRPr lang="en-US" sz="1400" dirty="0">
                  <a:solidFill>
                    <a:schemeClr val="tx1"/>
                  </a:solidFill>
                </a:endParaRPr>
              </a:p>
              <a:p>
                <a:pPr marL="0" indent="0">
                  <a:buNone/>
                </a:pPr>
                <a:endParaRPr lang="en-US" sz="1400" dirty="0"/>
              </a:p>
            </p:txBody>
          </p:sp>
        </mc:Choice>
        <mc:Fallback xmlns="">
          <p:sp>
            <p:nvSpPr>
              <p:cNvPr id="11" name="Content Placeholder 10">
                <a:extLst>
                  <a:ext uri="{FF2B5EF4-FFF2-40B4-BE49-F238E27FC236}">
                    <a16:creationId xmlns:a16="http://schemas.microsoft.com/office/drawing/2014/main" id="{5CE4C1EE-EB75-377B-9332-991DEC8EFAF8}"/>
                  </a:ext>
                </a:extLst>
              </p:cNvPr>
              <p:cNvSpPr>
                <a:spLocks noGrp="1" noRot="1" noChangeAspect="1" noMove="1" noResize="1" noEditPoints="1" noAdjustHandles="1" noChangeArrowheads="1" noChangeShapeType="1" noTextEdit="1"/>
              </p:cNvSpPr>
              <p:nvPr>
                <p:ph sz="half" idx="36"/>
              </p:nvPr>
            </p:nvSpPr>
            <p:spPr>
              <a:xfrm>
                <a:off x="7366013" y="4047591"/>
                <a:ext cx="2133600" cy="2245916"/>
              </a:xfrm>
              <a:blipFill>
                <a:blip r:embed="rId2"/>
                <a:stretch>
                  <a:fillRect t="-562"/>
                </a:stretch>
              </a:blipFill>
            </p:spPr>
            <p:txBody>
              <a:bodyPr/>
              <a:lstStyle/>
              <a:p>
                <a:r>
                  <a:rPr lang="en-US">
                    <a:noFill/>
                  </a:rPr>
                  <a:t> </a:t>
                </a:r>
              </a:p>
            </p:txBody>
          </p:sp>
        </mc:Fallback>
      </mc:AlternateContent>
      <p:sp>
        <p:nvSpPr>
          <p:cNvPr id="13" name="Content Placeholder 12">
            <a:extLst>
              <a:ext uri="{FF2B5EF4-FFF2-40B4-BE49-F238E27FC236}">
                <a16:creationId xmlns:a16="http://schemas.microsoft.com/office/drawing/2014/main" id="{8B31E76F-3C84-63E9-0344-A7F6B8435930}"/>
              </a:ext>
            </a:extLst>
          </p:cNvPr>
          <p:cNvSpPr>
            <a:spLocks noGrp="1"/>
          </p:cNvSpPr>
          <p:nvPr>
            <p:ph sz="quarter" idx="38"/>
          </p:nvPr>
        </p:nvSpPr>
        <p:spPr>
          <a:xfrm>
            <a:off x="7366013" y="3572238"/>
            <a:ext cx="2133600" cy="475353"/>
          </a:xfrm>
        </p:spPr>
        <p:txBody>
          <a:bodyPr anchor="t">
            <a:normAutofit/>
          </a:bodyPr>
          <a:lstStyle/>
          <a:p>
            <a:r>
              <a:rPr lang="en-US" sz="1600" dirty="0"/>
              <a:t>Reliability Analysis</a:t>
            </a:r>
          </a:p>
        </p:txBody>
      </p:sp>
      <p:sp>
        <p:nvSpPr>
          <p:cNvPr id="14" name="Content Placeholder 13">
            <a:extLst>
              <a:ext uri="{FF2B5EF4-FFF2-40B4-BE49-F238E27FC236}">
                <a16:creationId xmlns:a16="http://schemas.microsoft.com/office/drawing/2014/main" id="{AF5FE0A7-B930-8BF8-6F0F-0731A777574D}"/>
              </a:ext>
            </a:extLst>
          </p:cNvPr>
          <p:cNvSpPr>
            <a:spLocks noGrp="1"/>
          </p:cNvSpPr>
          <p:nvPr>
            <p:ph sz="half" idx="39"/>
          </p:nvPr>
        </p:nvSpPr>
        <p:spPr>
          <a:xfrm>
            <a:off x="9651997" y="4047591"/>
            <a:ext cx="2133600" cy="2245916"/>
          </a:xfrm>
        </p:spPr>
        <p:txBody>
          <a:bodyPr>
            <a:normAutofit/>
          </a:bodyPr>
          <a:lstStyle/>
          <a:p>
            <a:pPr marL="0" indent="0">
              <a:buNone/>
            </a:pPr>
            <a:r>
              <a:rPr lang="en-US" sz="1400" dirty="0"/>
              <a:t>What is the calibrated input parameter distribution based on the prior information and the experimental data?</a:t>
            </a:r>
          </a:p>
          <a:p>
            <a:pPr marL="0" indent="0">
              <a:buNone/>
            </a:pPr>
            <a:endParaRPr lang="en-US" sz="1400" dirty="0"/>
          </a:p>
          <a:p>
            <a:pPr marL="0" indent="0">
              <a:buNone/>
            </a:pPr>
            <a:endParaRPr lang="en-US" sz="1400" dirty="0"/>
          </a:p>
        </p:txBody>
      </p:sp>
      <p:sp>
        <p:nvSpPr>
          <p:cNvPr id="16" name="Content Placeholder 15">
            <a:extLst>
              <a:ext uri="{FF2B5EF4-FFF2-40B4-BE49-F238E27FC236}">
                <a16:creationId xmlns:a16="http://schemas.microsoft.com/office/drawing/2014/main" id="{28D85EF7-37FE-8892-E76A-0969868160B7}"/>
              </a:ext>
            </a:extLst>
          </p:cNvPr>
          <p:cNvSpPr>
            <a:spLocks noGrp="1"/>
          </p:cNvSpPr>
          <p:nvPr>
            <p:ph sz="quarter" idx="41"/>
          </p:nvPr>
        </p:nvSpPr>
        <p:spPr>
          <a:xfrm>
            <a:off x="9651997" y="3572238"/>
            <a:ext cx="2133600" cy="475353"/>
          </a:xfrm>
        </p:spPr>
        <p:txBody>
          <a:bodyPr anchor="t">
            <a:normAutofit/>
          </a:bodyPr>
          <a:lstStyle/>
          <a:p>
            <a:r>
              <a:rPr lang="en-US" sz="1600" dirty="0"/>
              <a:t>Inverse UQ</a:t>
            </a:r>
          </a:p>
        </p:txBody>
      </p:sp>
      <p:sp>
        <p:nvSpPr>
          <p:cNvPr id="17" name="Title 16">
            <a:extLst>
              <a:ext uri="{FF2B5EF4-FFF2-40B4-BE49-F238E27FC236}">
                <a16:creationId xmlns:a16="http://schemas.microsoft.com/office/drawing/2014/main" id="{0316C06C-75D1-97D4-988D-DDAE9FBFAD79}"/>
              </a:ext>
            </a:extLst>
          </p:cNvPr>
          <p:cNvSpPr>
            <a:spLocks noGrp="1"/>
          </p:cNvSpPr>
          <p:nvPr>
            <p:ph type="title"/>
          </p:nvPr>
        </p:nvSpPr>
        <p:spPr/>
        <p:txBody>
          <a:bodyPr/>
          <a:lstStyle/>
          <a:p>
            <a:r>
              <a:rPr lang="en-US" dirty="0"/>
              <a:t>Uncertainty Quantification (UQ) Study Types</a:t>
            </a:r>
          </a:p>
        </p:txBody>
      </p:sp>
      <p:pic>
        <p:nvPicPr>
          <p:cNvPr id="24" name="Picture 23">
            <a:extLst>
              <a:ext uri="{FF2B5EF4-FFF2-40B4-BE49-F238E27FC236}">
                <a16:creationId xmlns:a16="http://schemas.microsoft.com/office/drawing/2014/main" id="{39BA3CC3-C7A0-BA9B-7EC4-EB66B4E53E4F}"/>
              </a:ext>
            </a:extLst>
          </p:cNvPr>
          <p:cNvPicPr>
            <a:picLocks noChangeAspect="1"/>
          </p:cNvPicPr>
          <p:nvPr/>
        </p:nvPicPr>
        <p:blipFill rotWithShape="1">
          <a:blip r:embed="rId3"/>
          <a:srcRect l="4402" r="4763"/>
          <a:stretch/>
        </p:blipFill>
        <p:spPr>
          <a:xfrm>
            <a:off x="9660408" y="2151083"/>
            <a:ext cx="2110580" cy="1219860"/>
          </a:xfrm>
          <a:prstGeom prst="rect">
            <a:avLst/>
          </a:prstGeom>
        </p:spPr>
      </p:pic>
      <p:pic>
        <p:nvPicPr>
          <p:cNvPr id="25" name="Picture 24">
            <a:extLst>
              <a:ext uri="{FF2B5EF4-FFF2-40B4-BE49-F238E27FC236}">
                <a16:creationId xmlns:a16="http://schemas.microsoft.com/office/drawing/2014/main" id="{83693984-8703-32B5-DC59-D947A12BBD9C}"/>
              </a:ext>
            </a:extLst>
          </p:cNvPr>
          <p:cNvPicPr>
            <a:picLocks noChangeAspect="1"/>
          </p:cNvPicPr>
          <p:nvPr/>
        </p:nvPicPr>
        <p:blipFill>
          <a:blip r:embed="rId4"/>
          <a:stretch>
            <a:fillRect/>
          </a:stretch>
        </p:blipFill>
        <p:spPr>
          <a:xfrm>
            <a:off x="576549" y="2018619"/>
            <a:ext cx="1980665" cy="1485499"/>
          </a:xfrm>
          <a:prstGeom prst="rect">
            <a:avLst/>
          </a:prstGeom>
        </p:spPr>
      </p:pic>
      <p:pic>
        <p:nvPicPr>
          <p:cNvPr id="26" name="Picture 25">
            <a:extLst>
              <a:ext uri="{FF2B5EF4-FFF2-40B4-BE49-F238E27FC236}">
                <a16:creationId xmlns:a16="http://schemas.microsoft.com/office/drawing/2014/main" id="{13CD9C06-BBF1-831E-9A1B-F8CA21F95524}"/>
              </a:ext>
            </a:extLst>
          </p:cNvPr>
          <p:cNvPicPr>
            <a:picLocks noChangeAspect="1"/>
          </p:cNvPicPr>
          <p:nvPr/>
        </p:nvPicPr>
        <p:blipFill>
          <a:blip r:embed="rId5"/>
          <a:stretch>
            <a:fillRect/>
          </a:stretch>
        </p:blipFill>
        <p:spPr>
          <a:xfrm>
            <a:off x="5156467" y="2012596"/>
            <a:ext cx="1980666" cy="1485500"/>
          </a:xfrm>
          <a:prstGeom prst="rect">
            <a:avLst/>
          </a:prstGeom>
        </p:spPr>
      </p:pic>
      <p:pic>
        <p:nvPicPr>
          <p:cNvPr id="27" name="Picture 26">
            <a:extLst>
              <a:ext uri="{FF2B5EF4-FFF2-40B4-BE49-F238E27FC236}">
                <a16:creationId xmlns:a16="http://schemas.microsoft.com/office/drawing/2014/main" id="{C65B34C5-D35F-63CB-B721-F6337E9950E7}"/>
              </a:ext>
            </a:extLst>
          </p:cNvPr>
          <p:cNvPicPr>
            <a:picLocks noChangeAspect="1"/>
          </p:cNvPicPr>
          <p:nvPr/>
        </p:nvPicPr>
        <p:blipFill>
          <a:blip r:embed="rId6"/>
          <a:stretch>
            <a:fillRect/>
          </a:stretch>
        </p:blipFill>
        <p:spPr>
          <a:xfrm>
            <a:off x="2888543" y="2012597"/>
            <a:ext cx="1980666" cy="1485500"/>
          </a:xfrm>
          <a:prstGeom prst="rect">
            <a:avLst/>
          </a:prstGeom>
        </p:spPr>
      </p:pic>
      <p:pic>
        <p:nvPicPr>
          <p:cNvPr id="28" name="Picture 27">
            <a:extLst>
              <a:ext uri="{FF2B5EF4-FFF2-40B4-BE49-F238E27FC236}">
                <a16:creationId xmlns:a16="http://schemas.microsoft.com/office/drawing/2014/main" id="{3562D1BD-A774-B2E0-04D7-D912D1DCA4CD}"/>
              </a:ext>
            </a:extLst>
          </p:cNvPr>
          <p:cNvPicPr>
            <a:picLocks noChangeAspect="1"/>
          </p:cNvPicPr>
          <p:nvPr/>
        </p:nvPicPr>
        <p:blipFill>
          <a:blip r:embed="rId7"/>
          <a:stretch>
            <a:fillRect/>
          </a:stretch>
        </p:blipFill>
        <p:spPr>
          <a:xfrm>
            <a:off x="7457761" y="2063564"/>
            <a:ext cx="1940210" cy="1345523"/>
          </a:xfrm>
          <a:prstGeom prst="rect">
            <a:avLst/>
          </a:prstGeom>
        </p:spPr>
      </p:pic>
    </p:spTree>
    <p:extLst>
      <p:ext uri="{BB962C8B-B14F-4D97-AF65-F5344CB8AC3E}">
        <p14:creationId xmlns:p14="http://schemas.microsoft.com/office/powerpoint/2010/main" val="3705857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414B65-D79A-4B93-8E28-11F6DD235099}"/>
              </a:ext>
            </a:extLst>
          </p:cNvPr>
          <p:cNvSpPr>
            <a:spLocks noGrp="1"/>
          </p:cNvSpPr>
          <p:nvPr>
            <p:ph type="title"/>
          </p:nvPr>
        </p:nvSpPr>
        <p:spPr/>
        <p:txBody>
          <a:bodyPr/>
          <a:lstStyle/>
          <a:p>
            <a:r>
              <a:rPr lang="en-US" dirty="0"/>
              <a:t>Sensitivity Analysis, Theory, First-Order </a:t>
            </a:r>
            <a:r>
              <a:rPr lang="en-US" dirty="0" err="1"/>
              <a:t>Sobol</a:t>
            </a:r>
            <a:r>
              <a:rPr lang="en-US" dirty="0"/>
              <a:t> Index</a:t>
            </a:r>
          </a:p>
        </p:txBody>
      </p:sp>
      <p:sp>
        <p:nvSpPr>
          <p:cNvPr id="2" name="Content Placeholder 1">
            <a:extLst>
              <a:ext uri="{FF2B5EF4-FFF2-40B4-BE49-F238E27FC236}">
                <a16:creationId xmlns:a16="http://schemas.microsoft.com/office/drawing/2014/main" id="{455475DC-DC64-4117-94F2-31B86B87424D}"/>
              </a:ext>
            </a:extLst>
          </p:cNvPr>
          <p:cNvSpPr>
            <a:spLocks noGrp="1"/>
          </p:cNvSpPr>
          <p:nvPr>
            <p:ph idx="1"/>
          </p:nvPr>
        </p:nvSpPr>
        <p:spPr/>
        <p:txBody>
          <a:bodyPr>
            <a:normAutofit/>
          </a:bodyPr>
          <a:lstStyle/>
          <a:p>
            <a:r>
              <a:rPr lang="en-US" sz="1400" dirty="0"/>
              <a:t>Let Y be the model output, and X be the vector of input variables.</a:t>
            </a:r>
          </a:p>
          <a:p>
            <a:r>
              <a:rPr lang="en-US" sz="1400" dirty="0"/>
              <a:t>The total variance of Y is Var(Y).</a:t>
            </a:r>
          </a:p>
          <a:p>
            <a:r>
              <a:rPr lang="en-US" sz="1400" dirty="0"/>
              <a:t>The first-order </a:t>
            </a:r>
            <a:r>
              <a:rPr lang="en-US" sz="1400" dirty="0" err="1"/>
              <a:t>Sobol</a:t>
            </a:r>
            <a:r>
              <a:rPr lang="en-US" sz="1400" dirty="0"/>
              <a:t> index is defined by considering the “explained variance” in one variable X</a:t>
            </a:r>
            <a:r>
              <a:rPr lang="en-US" sz="1400" baseline="-25000" dirty="0"/>
              <a:t>i</a:t>
            </a:r>
            <a:r>
              <a:rPr lang="en-US" sz="1400" dirty="0"/>
              <a:t>, an element of the vector X.</a:t>
            </a:r>
          </a:p>
          <a:p>
            <a:r>
              <a:rPr lang="en-US" sz="1400" dirty="0"/>
              <a:t>The total variance of Y can be decomposed, conditioned on X</a:t>
            </a:r>
            <a:r>
              <a:rPr lang="en-US" sz="1400" baseline="-25000" dirty="0"/>
              <a:t>i </a:t>
            </a:r>
            <a:r>
              <a:rPr lang="en-US" sz="1400" dirty="0"/>
              <a:t> (law of total variance):</a:t>
            </a:r>
          </a:p>
          <a:p>
            <a:pPr lvl="1"/>
            <a:r>
              <a:rPr lang="en-US" sz="1200" dirty="0"/>
              <a:t>Var(Y)=E[Var(Y | X</a:t>
            </a:r>
            <a:r>
              <a:rPr lang="en-US" sz="1200" baseline="-25000" dirty="0"/>
              <a:t>i</a:t>
            </a:r>
            <a:r>
              <a:rPr lang="en-US" sz="1200" dirty="0"/>
              <a:t>)]+Var(E[Y | X</a:t>
            </a:r>
            <a:r>
              <a:rPr lang="en-US" sz="1200" baseline="-25000" dirty="0"/>
              <a:t>i</a:t>
            </a:r>
            <a:r>
              <a:rPr lang="en-US" sz="1200" dirty="0"/>
              <a:t>])</a:t>
            </a:r>
          </a:p>
          <a:p>
            <a:pPr lvl="1"/>
            <a:r>
              <a:rPr lang="en-US" sz="1200" dirty="0"/>
              <a:t>where:</a:t>
            </a:r>
          </a:p>
          <a:p>
            <a:pPr lvl="2"/>
            <a:r>
              <a:rPr lang="en-US" sz="1100" dirty="0"/>
              <a:t>E[Var(Y | X</a:t>
            </a:r>
            <a:r>
              <a:rPr lang="en-US" sz="1100" baseline="-25000" dirty="0"/>
              <a:t>i</a:t>
            </a:r>
            <a:r>
              <a:rPr lang="en-US" sz="1100" dirty="0"/>
              <a:t>)] is the expected value of the variance of Y given X</a:t>
            </a:r>
            <a:r>
              <a:rPr lang="en-US" sz="1100" baseline="-25000" dirty="0"/>
              <a:t>i </a:t>
            </a:r>
            <a:r>
              <a:rPr lang="en-US" sz="1100" dirty="0"/>
              <a:t>​. This is called the "unexplained variance" because it is the residual variability in Y that cannot be attributed to X</a:t>
            </a:r>
            <a:r>
              <a:rPr lang="en-US" sz="1100" baseline="-25000" dirty="0"/>
              <a:t>i </a:t>
            </a:r>
            <a:r>
              <a:rPr lang="en-US" sz="1100" dirty="0"/>
              <a:t>​.</a:t>
            </a:r>
          </a:p>
          <a:p>
            <a:pPr lvl="2"/>
            <a:r>
              <a:rPr lang="en-US" sz="1100" dirty="0"/>
              <a:t>Var(E[Y | X</a:t>
            </a:r>
            <a:r>
              <a:rPr lang="en-US" sz="1100" baseline="-25000" dirty="0"/>
              <a:t>i</a:t>
            </a:r>
            <a:r>
              <a:rPr lang="en-US" sz="1100" dirty="0"/>
              <a:t>]) is the variance of the expected value of Y given X</a:t>
            </a:r>
            <a:r>
              <a:rPr lang="en-US" sz="1100" baseline="-25000" dirty="0"/>
              <a:t>i </a:t>
            </a:r>
            <a:r>
              <a:rPr lang="en-US" sz="1100" dirty="0"/>
              <a:t>, averaged over variations in the other input parameters </a:t>
            </a:r>
            <a:r>
              <a:rPr lang="en-US" sz="1100" dirty="0" err="1"/>
              <a:t>X</a:t>
            </a:r>
            <a:r>
              <a:rPr lang="en-US" sz="1100" baseline="-25000" dirty="0" err="1"/>
              <a:t>~i</a:t>
            </a:r>
            <a:r>
              <a:rPr lang="en-US" sz="1100" dirty="0"/>
              <a:t>. This is called the "explained variance" because it represents the portion of the total variance in Y that is directly attributable to the variability in X</a:t>
            </a:r>
            <a:r>
              <a:rPr lang="en-US" sz="1100" baseline="-25000" dirty="0"/>
              <a:t>i </a:t>
            </a:r>
            <a:r>
              <a:rPr lang="en-US" sz="1100" dirty="0"/>
              <a:t>​.</a:t>
            </a:r>
          </a:p>
          <a:p>
            <a:r>
              <a:rPr lang="en-US" sz="1400" dirty="0"/>
              <a:t>The first order </a:t>
            </a:r>
            <a:r>
              <a:rPr lang="en-US" sz="1400" dirty="0" err="1"/>
              <a:t>Sobol</a:t>
            </a:r>
            <a:r>
              <a:rPr lang="en-US" sz="1400" dirty="0"/>
              <a:t> index is defined in terms of the explained variance as a fraction relative to the total variance. It represents the fraction of the total variance in Y that is directly attributable to the variability in X</a:t>
            </a:r>
            <a:r>
              <a:rPr lang="en-US" sz="1400" baseline="-25000" dirty="0"/>
              <a:t>i </a:t>
            </a:r>
            <a:r>
              <a:rPr lang="en-US" sz="1400" dirty="0"/>
              <a:t>: </a:t>
            </a:r>
          </a:p>
          <a:p>
            <a:pPr lvl="1"/>
            <a:r>
              <a:rPr lang="en-US" sz="1200" dirty="0"/>
              <a:t>S</a:t>
            </a:r>
            <a:r>
              <a:rPr lang="en-US" sz="1200" baseline="-25000" dirty="0"/>
              <a:t>i</a:t>
            </a:r>
            <a:r>
              <a:rPr lang="en-US" sz="1200" dirty="0"/>
              <a:t> = Var(E</a:t>
            </a:r>
            <a:r>
              <a:rPr lang="en-US" sz="1200" baseline="-25000" dirty="0"/>
              <a:t> </a:t>
            </a:r>
            <a:r>
              <a:rPr lang="en-US" sz="1200" dirty="0"/>
              <a:t>[Y | X</a:t>
            </a:r>
            <a:r>
              <a:rPr lang="en-US" sz="1200" baseline="-25000" dirty="0"/>
              <a:t>i</a:t>
            </a:r>
            <a:r>
              <a:rPr lang="en-US" sz="1200" dirty="0"/>
              <a:t>]) /Var(Y)</a:t>
            </a:r>
          </a:p>
        </p:txBody>
      </p:sp>
    </p:spTree>
    <p:extLst>
      <p:ext uri="{BB962C8B-B14F-4D97-AF65-F5344CB8AC3E}">
        <p14:creationId xmlns:p14="http://schemas.microsoft.com/office/powerpoint/2010/main" val="508199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414B65-D79A-4B93-8E28-11F6DD235099}"/>
              </a:ext>
            </a:extLst>
          </p:cNvPr>
          <p:cNvSpPr>
            <a:spLocks noGrp="1"/>
          </p:cNvSpPr>
          <p:nvPr>
            <p:ph type="title"/>
          </p:nvPr>
        </p:nvSpPr>
        <p:spPr/>
        <p:txBody>
          <a:bodyPr/>
          <a:lstStyle/>
          <a:p>
            <a:r>
              <a:rPr lang="en-US" dirty="0"/>
              <a:t>Sensitivity Analysis, Theory, Total </a:t>
            </a:r>
            <a:r>
              <a:rPr lang="en-US" dirty="0" err="1"/>
              <a:t>Sobol</a:t>
            </a:r>
            <a:r>
              <a:rPr lang="en-US" dirty="0"/>
              <a:t> Index</a:t>
            </a:r>
          </a:p>
        </p:txBody>
      </p:sp>
      <p:sp>
        <p:nvSpPr>
          <p:cNvPr id="2" name="Content Placeholder 1">
            <a:extLst>
              <a:ext uri="{FF2B5EF4-FFF2-40B4-BE49-F238E27FC236}">
                <a16:creationId xmlns:a16="http://schemas.microsoft.com/office/drawing/2014/main" id="{455475DC-DC64-4117-94F2-31B86B87424D}"/>
              </a:ext>
            </a:extLst>
          </p:cNvPr>
          <p:cNvSpPr>
            <a:spLocks noGrp="1"/>
          </p:cNvSpPr>
          <p:nvPr>
            <p:ph idx="1"/>
          </p:nvPr>
        </p:nvSpPr>
        <p:spPr/>
        <p:txBody>
          <a:bodyPr>
            <a:normAutofit/>
          </a:bodyPr>
          <a:lstStyle/>
          <a:p>
            <a:r>
              <a:rPr lang="en-US" sz="1400" dirty="0"/>
              <a:t>Let Y be the model output, and X be the vector of input variables.</a:t>
            </a:r>
          </a:p>
          <a:p>
            <a:r>
              <a:rPr lang="en-US" sz="1400" dirty="0"/>
              <a:t>The total variance of Y is Var(Y).</a:t>
            </a:r>
          </a:p>
          <a:p>
            <a:r>
              <a:rPr lang="en-US" sz="1400" dirty="0"/>
              <a:t>Define </a:t>
            </a:r>
            <a:r>
              <a:rPr lang="en-US" sz="1400" dirty="0" err="1"/>
              <a:t>X</a:t>
            </a:r>
            <a:r>
              <a:rPr lang="en-US" sz="1400" baseline="-25000" dirty="0" err="1"/>
              <a:t>~i</a:t>
            </a:r>
            <a:r>
              <a:rPr lang="en-US" sz="1400" dirty="0"/>
              <a:t>  as all variables except X</a:t>
            </a:r>
            <a:r>
              <a:rPr lang="en-US" sz="1400" baseline="-25000" dirty="0"/>
              <a:t>i .</a:t>
            </a:r>
          </a:p>
          <a:p>
            <a:r>
              <a:rPr lang="en-US" sz="1400" dirty="0"/>
              <a:t>The total </a:t>
            </a:r>
            <a:r>
              <a:rPr lang="en-US" sz="1400" dirty="0" err="1"/>
              <a:t>Sobol</a:t>
            </a:r>
            <a:r>
              <a:rPr lang="en-US" sz="1400" dirty="0"/>
              <a:t> index is defined by considering the unexplained variance in all variables </a:t>
            </a:r>
            <a:r>
              <a:rPr lang="en-US" sz="1400" dirty="0" err="1"/>
              <a:t>X</a:t>
            </a:r>
            <a:r>
              <a:rPr lang="en-US" sz="1400" baseline="-25000" dirty="0" err="1"/>
              <a:t>~i</a:t>
            </a:r>
            <a:r>
              <a:rPr lang="en-US" sz="1400" dirty="0"/>
              <a:t>, except X</a:t>
            </a:r>
            <a:r>
              <a:rPr lang="en-US" sz="1400" baseline="-25000" dirty="0"/>
              <a:t>i</a:t>
            </a:r>
            <a:r>
              <a:rPr lang="en-US" sz="1400" dirty="0"/>
              <a:t>.</a:t>
            </a:r>
          </a:p>
          <a:p>
            <a:r>
              <a:rPr lang="en-US" sz="1400" dirty="0"/>
              <a:t>The total variance of Y can be decomposed, conditioned on </a:t>
            </a:r>
            <a:r>
              <a:rPr lang="en-US" sz="1400" dirty="0" err="1"/>
              <a:t>X</a:t>
            </a:r>
            <a:r>
              <a:rPr lang="en-US" sz="1400" baseline="-25000" dirty="0" err="1"/>
              <a:t>~i</a:t>
            </a:r>
            <a:r>
              <a:rPr lang="en-US" sz="1400" baseline="-25000" dirty="0"/>
              <a:t> </a:t>
            </a:r>
            <a:r>
              <a:rPr lang="en-US" sz="1400" dirty="0"/>
              <a:t> (law of total variance):</a:t>
            </a:r>
          </a:p>
          <a:p>
            <a:pPr lvl="1"/>
            <a:r>
              <a:rPr lang="en-US" sz="1200" dirty="0"/>
              <a:t>Var(Y)=E[Var(Y | </a:t>
            </a:r>
            <a:r>
              <a:rPr lang="en-US" sz="1200" dirty="0" err="1"/>
              <a:t>X</a:t>
            </a:r>
            <a:r>
              <a:rPr lang="en-US" sz="1200" baseline="-25000" dirty="0" err="1"/>
              <a:t>~i</a:t>
            </a:r>
            <a:r>
              <a:rPr lang="en-US" sz="1200" dirty="0"/>
              <a:t>)]+Var(E[Y | </a:t>
            </a:r>
            <a:r>
              <a:rPr lang="en-US" sz="1200" dirty="0" err="1"/>
              <a:t>X</a:t>
            </a:r>
            <a:r>
              <a:rPr lang="en-US" sz="1200" baseline="-25000" dirty="0" err="1"/>
              <a:t>~i</a:t>
            </a:r>
            <a:r>
              <a:rPr lang="en-US" sz="1200" dirty="0"/>
              <a:t>])</a:t>
            </a:r>
          </a:p>
          <a:p>
            <a:pPr lvl="1"/>
            <a:r>
              <a:rPr lang="en-US" sz="1200" dirty="0"/>
              <a:t>where:</a:t>
            </a:r>
          </a:p>
          <a:p>
            <a:pPr lvl="2"/>
            <a:r>
              <a:rPr lang="en-US" sz="1100" dirty="0"/>
              <a:t>E[Var(Y | </a:t>
            </a:r>
            <a:r>
              <a:rPr lang="en-US" sz="1100" dirty="0" err="1"/>
              <a:t>X</a:t>
            </a:r>
            <a:r>
              <a:rPr lang="en-US" sz="1100" baseline="-25000" dirty="0" err="1"/>
              <a:t>~i</a:t>
            </a:r>
            <a:r>
              <a:rPr lang="en-US" sz="1100" dirty="0"/>
              <a:t>)] is the expected value of the variance of Y given </a:t>
            </a:r>
            <a:r>
              <a:rPr lang="en-US" sz="1100" dirty="0" err="1"/>
              <a:t>X</a:t>
            </a:r>
            <a:r>
              <a:rPr lang="en-US" sz="1100" baseline="-25000" dirty="0" err="1"/>
              <a:t>~i</a:t>
            </a:r>
            <a:r>
              <a:rPr lang="en-US" sz="1100" baseline="-25000" dirty="0"/>
              <a:t> </a:t>
            </a:r>
            <a:r>
              <a:rPr lang="en-US" sz="1100" dirty="0"/>
              <a:t>​. This is called the "unexplained variance" because it is the residual variability in Y that cannot be attributed to </a:t>
            </a:r>
            <a:r>
              <a:rPr lang="en-US" sz="1100" dirty="0" err="1"/>
              <a:t>X</a:t>
            </a:r>
            <a:r>
              <a:rPr lang="en-US" sz="1100" baseline="-25000" dirty="0" err="1"/>
              <a:t>~i</a:t>
            </a:r>
            <a:r>
              <a:rPr lang="en-US" sz="1100" baseline="-25000" dirty="0"/>
              <a:t> </a:t>
            </a:r>
            <a:r>
              <a:rPr lang="en-US" sz="1100" dirty="0"/>
              <a:t>​ (all variables except X</a:t>
            </a:r>
            <a:r>
              <a:rPr lang="en-US" sz="1100" baseline="-25000" dirty="0"/>
              <a:t>i</a:t>
            </a:r>
            <a:r>
              <a:rPr lang="en-US" sz="1100" dirty="0"/>
              <a:t>).</a:t>
            </a:r>
          </a:p>
          <a:p>
            <a:pPr lvl="2"/>
            <a:r>
              <a:rPr lang="en-US" sz="1100" dirty="0"/>
              <a:t>Var(E[Y | </a:t>
            </a:r>
            <a:r>
              <a:rPr lang="en-US" sz="1100" dirty="0" err="1"/>
              <a:t>X</a:t>
            </a:r>
            <a:r>
              <a:rPr lang="en-US" sz="1100" baseline="-25000" dirty="0" err="1"/>
              <a:t>~i</a:t>
            </a:r>
            <a:r>
              <a:rPr lang="en-US" sz="1100" dirty="0"/>
              <a:t>]) is the variance of the expected value of Y given </a:t>
            </a:r>
            <a:r>
              <a:rPr lang="en-US" sz="1100" dirty="0" err="1"/>
              <a:t>X</a:t>
            </a:r>
            <a:r>
              <a:rPr lang="en-US" sz="1100" baseline="-25000" dirty="0" err="1"/>
              <a:t>~i</a:t>
            </a:r>
            <a:r>
              <a:rPr lang="en-US" sz="1100" baseline="-25000" dirty="0"/>
              <a:t> </a:t>
            </a:r>
            <a:r>
              <a:rPr lang="en-US" sz="1100" dirty="0"/>
              <a:t>, considering variations in the input parameter X</a:t>
            </a:r>
            <a:r>
              <a:rPr lang="en-US" sz="1100" baseline="-25000" dirty="0"/>
              <a:t>i</a:t>
            </a:r>
            <a:r>
              <a:rPr lang="en-US" sz="1100" dirty="0"/>
              <a:t>. This is called the "explained variance" because it represents the portion of the total variance in Y that is directly attributable to the variability in </a:t>
            </a:r>
            <a:r>
              <a:rPr lang="en-US" sz="1100" dirty="0" err="1"/>
              <a:t>X</a:t>
            </a:r>
            <a:r>
              <a:rPr lang="en-US" sz="1100" baseline="-25000" dirty="0" err="1"/>
              <a:t>~i</a:t>
            </a:r>
            <a:r>
              <a:rPr lang="en-US" sz="1100" baseline="-25000" dirty="0"/>
              <a:t> </a:t>
            </a:r>
            <a:r>
              <a:rPr lang="en-US" sz="1100" dirty="0"/>
              <a:t>.</a:t>
            </a:r>
            <a:endParaRPr lang="en-US" sz="1200" dirty="0"/>
          </a:p>
          <a:p>
            <a:r>
              <a:rPr lang="en-US" sz="1400" dirty="0"/>
              <a:t>The total </a:t>
            </a:r>
            <a:r>
              <a:rPr lang="en-US" sz="1400" dirty="0" err="1"/>
              <a:t>Sobol</a:t>
            </a:r>
            <a:r>
              <a:rPr lang="en-US" sz="1400" dirty="0"/>
              <a:t> index is defined as: </a:t>
            </a:r>
          </a:p>
          <a:p>
            <a:pPr lvl="1"/>
            <a:r>
              <a:rPr lang="en-US" sz="1200" dirty="0" err="1"/>
              <a:t>S</a:t>
            </a:r>
            <a:r>
              <a:rPr lang="en-US" sz="1200" baseline="-25000" dirty="0" err="1"/>
              <a:t>Ti</a:t>
            </a:r>
            <a:r>
              <a:rPr lang="en-US" sz="1200" dirty="0"/>
              <a:t> = E[Var(Y | </a:t>
            </a:r>
            <a:r>
              <a:rPr lang="en-US" sz="1200" dirty="0" err="1"/>
              <a:t>X</a:t>
            </a:r>
            <a:r>
              <a:rPr lang="en-US" sz="1200" baseline="-25000" dirty="0" err="1"/>
              <a:t>~i</a:t>
            </a:r>
            <a:r>
              <a:rPr lang="en-US" sz="1200" dirty="0"/>
              <a:t>)] /Var(Y)</a:t>
            </a:r>
          </a:p>
          <a:p>
            <a:r>
              <a:rPr lang="en-US" sz="1400" dirty="0"/>
              <a:t>By using the decomposition, this can alternatively be formulated in terms of the explained variance of </a:t>
            </a:r>
            <a:r>
              <a:rPr lang="en-US" sz="1400" dirty="0" err="1"/>
              <a:t>X</a:t>
            </a:r>
            <a:r>
              <a:rPr lang="en-US" sz="1400" baseline="-25000" dirty="0" err="1"/>
              <a:t>~i</a:t>
            </a:r>
            <a:r>
              <a:rPr lang="en-US" sz="1400" baseline="-25000" dirty="0"/>
              <a:t>  </a:t>
            </a:r>
            <a:r>
              <a:rPr lang="en-US" sz="1400" dirty="0"/>
              <a:t>as:</a:t>
            </a:r>
          </a:p>
          <a:p>
            <a:pPr lvl="1"/>
            <a:r>
              <a:rPr lang="en-US" sz="1200" dirty="0" err="1"/>
              <a:t>S</a:t>
            </a:r>
            <a:r>
              <a:rPr lang="en-US" sz="1200" baseline="-25000" dirty="0" err="1"/>
              <a:t>Ti</a:t>
            </a:r>
            <a:r>
              <a:rPr lang="en-US" sz="1200" dirty="0"/>
              <a:t> = 1- Var(E[Y | </a:t>
            </a:r>
            <a:r>
              <a:rPr lang="en-US" sz="1200" dirty="0" err="1"/>
              <a:t>X</a:t>
            </a:r>
            <a:r>
              <a:rPr lang="en-US" sz="1200" baseline="-25000" dirty="0" err="1"/>
              <a:t>~i</a:t>
            </a:r>
            <a:r>
              <a:rPr lang="en-US" sz="1200" dirty="0"/>
              <a:t>])/Var(Y)</a:t>
            </a:r>
          </a:p>
        </p:txBody>
      </p:sp>
    </p:spTree>
    <p:extLst>
      <p:ext uri="{BB962C8B-B14F-4D97-AF65-F5344CB8AC3E}">
        <p14:creationId xmlns:p14="http://schemas.microsoft.com/office/powerpoint/2010/main" val="731901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414B65-D79A-4B93-8E28-11F6DD235099}"/>
              </a:ext>
            </a:extLst>
          </p:cNvPr>
          <p:cNvSpPr>
            <a:spLocks noGrp="1"/>
          </p:cNvSpPr>
          <p:nvPr>
            <p:ph type="title"/>
          </p:nvPr>
        </p:nvSpPr>
        <p:spPr/>
        <p:txBody>
          <a:bodyPr/>
          <a:lstStyle/>
          <a:p>
            <a:r>
              <a:rPr lang="en-US" dirty="0"/>
              <a:t>Sensitivity Analysis of the Bracket</a:t>
            </a:r>
          </a:p>
        </p:txBody>
      </p:sp>
      <p:pic>
        <p:nvPicPr>
          <p:cNvPr id="8" name="Content Placeholder 5">
            <a:extLst>
              <a:ext uri="{FF2B5EF4-FFF2-40B4-BE49-F238E27FC236}">
                <a16:creationId xmlns:a16="http://schemas.microsoft.com/office/drawing/2014/main" id="{0AA6B7C8-2F6A-4207-A361-BD827B8C474A}"/>
              </a:ext>
            </a:extLst>
          </p:cNvPr>
          <p:cNvPicPr>
            <a:picLocks noGrp="1" noChangeAspect="1"/>
          </p:cNvPicPr>
          <p:nvPr>
            <p:ph sz="quarter" idx="11"/>
          </p:nvPr>
        </p:nvPicPr>
        <p:blipFill>
          <a:blip r:embed="rId2"/>
          <a:stretch>
            <a:fillRect/>
          </a:stretch>
        </p:blipFill>
        <p:spPr>
          <a:xfrm>
            <a:off x="5486400" y="1427289"/>
            <a:ext cx="6400800" cy="4003421"/>
          </a:xfrm>
          <a:prstGeom prst="rect">
            <a:avLst/>
          </a:prstGeom>
          <a:ln w="3175">
            <a:solidFill>
              <a:schemeClr val="tx1"/>
            </a:solidFill>
          </a:ln>
        </p:spPr>
      </p:pic>
      <p:sp>
        <p:nvSpPr>
          <p:cNvPr id="2" name="Content Placeholder 1">
            <a:extLst>
              <a:ext uri="{FF2B5EF4-FFF2-40B4-BE49-F238E27FC236}">
                <a16:creationId xmlns:a16="http://schemas.microsoft.com/office/drawing/2014/main" id="{455475DC-DC64-4117-94F2-31B86B87424D}"/>
              </a:ext>
            </a:extLst>
          </p:cNvPr>
          <p:cNvSpPr>
            <a:spLocks noGrp="1"/>
          </p:cNvSpPr>
          <p:nvPr>
            <p:ph sz="half" idx="10"/>
          </p:nvPr>
        </p:nvSpPr>
        <p:spPr>
          <a:xfrm>
            <a:off x="609601" y="2159000"/>
            <a:ext cx="4620015" cy="4216400"/>
          </a:xfrm>
        </p:spPr>
        <p:txBody>
          <a:bodyPr>
            <a:normAutofit/>
          </a:bodyPr>
          <a:lstStyle/>
          <a:p>
            <a:r>
              <a:rPr lang="en-US" sz="1600" dirty="0"/>
              <a:t>For the bracket model, the first and total indices are equal, up to the computed accuracy, for all parameters indicating very little or no interaction between the parameters.</a:t>
            </a:r>
          </a:p>
          <a:p>
            <a:r>
              <a:rPr lang="en-US" sz="1600" dirty="0"/>
              <a:t>The Sobol plot indicates that the misalignment angle is most sensitive to the parameters </a:t>
            </a:r>
            <a:r>
              <a:rPr lang="en-US" sz="1600" i="1" dirty="0"/>
              <a:t>Side length (ls) </a:t>
            </a:r>
            <a:r>
              <a:rPr lang="en-US" sz="1600" dirty="0"/>
              <a:t>and </a:t>
            </a:r>
            <a:r>
              <a:rPr lang="en-US" sz="1600" i="1" dirty="0"/>
              <a:t>Cross plate width (wp</a:t>
            </a:r>
            <a:r>
              <a:rPr lang="en-US" sz="1600" dirty="0"/>
              <a:t>). This is consistent with the screening results.</a:t>
            </a:r>
          </a:p>
          <a:p>
            <a:r>
              <a:rPr lang="en-US" sz="1600" dirty="0"/>
              <a:t>For the final two studies, Uncertainty Propagation and Reliability Analysis, we will in a first step pick the dominant two parameters </a:t>
            </a:r>
            <a:r>
              <a:rPr lang="en-US" sz="1600" i="1" dirty="0"/>
              <a:t>ls</a:t>
            </a:r>
            <a:r>
              <a:rPr lang="en-US" sz="1600" dirty="0"/>
              <a:t> and </a:t>
            </a:r>
            <a:r>
              <a:rPr lang="en-US" sz="1600" i="1" dirty="0"/>
              <a:t>wp</a:t>
            </a:r>
            <a:r>
              <a:rPr lang="en-US" sz="1600" dirty="0"/>
              <a:t>.</a:t>
            </a:r>
          </a:p>
        </p:txBody>
      </p:sp>
      <p:sp>
        <p:nvSpPr>
          <p:cNvPr id="6" name="Text Placeholder 2">
            <a:extLst>
              <a:ext uri="{FF2B5EF4-FFF2-40B4-BE49-F238E27FC236}">
                <a16:creationId xmlns:a16="http://schemas.microsoft.com/office/drawing/2014/main" id="{855F4E55-21CE-46D8-8205-6E2E2A07B3A9}"/>
              </a:ext>
            </a:extLst>
          </p:cNvPr>
          <p:cNvSpPr txBox="1">
            <a:spLocks/>
          </p:cNvSpPr>
          <p:nvPr/>
        </p:nvSpPr>
        <p:spPr>
          <a:xfrm>
            <a:off x="5486400" y="5683685"/>
            <a:ext cx="4137837"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a:t>Sensitivity analysis and Sobol indices.</a:t>
            </a:r>
            <a:endParaRPr lang="en-US" dirty="0"/>
          </a:p>
        </p:txBody>
      </p:sp>
    </p:spTree>
    <p:extLst>
      <p:ext uri="{BB962C8B-B14F-4D97-AF65-F5344CB8AC3E}">
        <p14:creationId xmlns:p14="http://schemas.microsoft.com/office/powerpoint/2010/main" val="2966205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D90639-74A4-4FD3-9BBD-974EDBF71939}"/>
              </a:ext>
            </a:extLst>
          </p:cNvPr>
          <p:cNvSpPr>
            <a:spLocks noGrp="1"/>
          </p:cNvSpPr>
          <p:nvPr>
            <p:ph type="title"/>
          </p:nvPr>
        </p:nvSpPr>
        <p:spPr/>
        <p:txBody>
          <a:bodyPr>
            <a:normAutofit/>
          </a:bodyPr>
          <a:lstStyle/>
          <a:p>
            <a:r>
              <a:rPr lang="en-US" dirty="0"/>
              <a:t>A Function with Large Total </a:t>
            </a:r>
            <a:r>
              <a:rPr lang="en-US" dirty="0" err="1"/>
              <a:t>Sobol</a:t>
            </a:r>
            <a:r>
              <a:rPr lang="en-US" dirty="0"/>
              <a:t> Indices</a:t>
            </a:r>
            <a:br>
              <a:rPr lang="en-US" dirty="0"/>
            </a:br>
            <a:r>
              <a:rPr lang="en-US" sz="2400" b="0" dirty="0" err="1"/>
              <a:t>Ishigami</a:t>
            </a:r>
            <a:r>
              <a:rPr lang="en-US" sz="2400" b="0" dirty="0"/>
              <a:t> Function: f(x</a:t>
            </a:r>
            <a:r>
              <a:rPr lang="en-US" sz="2400" b="0" baseline="-25000" dirty="0"/>
              <a:t>1</a:t>
            </a:r>
            <a:r>
              <a:rPr lang="en-US" sz="2400" b="0" dirty="0"/>
              <a:t>,x</a:t>
            </a:r>
            <a:r>
              <a:rPr lang="en-US" sz="2400" b="0" baseline="-25000" dirty="0"/>
              <a:t>2</a:t>
            </a:r>
            <a:r>
              <a:rPr lang="en-US" sz="2400" b="0" dirty="0"/>
              <a:t>,x</a:t>
            </a:r>
            <a:r>
              <a:rPr lang="en-US" sz="2400" b="0" baseline="-25000" dirty="0"/>
              <a:t>3</a:t>
            </a:r>
            <a:r>
              <a:rPr lang="en-US" sz="2400" b="0" dirty="0"/>
              <a:t>)=</a:t>
            </a:r>
            <a:r>
              <a:rPr lang="es-ES" sz="2400" b="0" dirty="0"/>
              <a:t>sin(x</a:t>
            </a:r>
            <a:r>
              <a:rPr lang="es-ES" sz="2400" b="0" baseline="-25000" dirty="0"/>
              <a:t>1</a:t>
            </a:r>
            <a:r>
              <a:rPr lang="es-ES" sz="2400" b="0" dirty="0"/>
              <a:t>)+a (sin(x</a:t>
            </a:r>
            <a:r>
              <a:rPr lang="es-ES" sz="2400" b="0" baseline="-25000" dirty="0"/>
              <a:t>2</a:t>
            </a:r>
            <a:r>
              <a:rPr lang="es-ES" sz="2400" b="0" dirty="0"/>
              <a:t>))</a:t>
            </a:r>
            <a:r>
              <a:rPr lang="es-ES" sz="2400" b="0" baseline="30000" dirty="0"/>
              <a:t>2</a:t>
            </a:r>
            <a:r>
              <a:rPr lang="es-ES" sz="2400" b="0" dirty="0"/>
              <a:t>+b x</a:t>
            </a:r>
            <a:r>
              <a:rPr lang="es-ES" sz="2400" b="0" baseline="-25000" dirty="0"/>
              <a:t>3</a:t>
            </a:r>
            <a:r>
              <a:rPr lang="es-ES" sz="2400" b="0" baseline="30000" dirty="0"/>
              <a:t>4 </a:t>
            </a:r>
            <a:r>
              <a:rPr lang="es-ES" sz="2400" b="0" dirty="0"/>
              <a:t>sin(x</a:t>
            </a:r>
            <a:r>
              <a:rPr lang="es-ES" sz="2400" b="0" baseline="-25000" dirty="0"/>
              <a:t>1</a:t>
            </a:r>
            <a:r>
              <a:rPr lang="es-ES" sz="2400" b="0" dirty="0"/>
              <a:t>)</a:t>
            </a:r>
            <a:endParaRPr lang="en-US" sz="2400" b="0" dirty="0"/>
          </a:p>
        </p:txBody>
      </p:sp>
      <p:sp>
        <p:nvSpPr>
          <p:cNvPr id="7" name="Content Placeholder 6">
            <a:extLst>
              <a:ext uri="{FF2B5EF4-FFF2-40B4-BE49-F238E27FC236}">
                <a16:creationId xmlns:a16="http://schemas.microsoft.com/office/drawing/2014/main" id="{B68CFCC8-059E-4E04-B371-C4C57D4A6434}"/>
              </a:ext>
            </a:extLst>
          </p:cNvPr>
          <p:cNvSpPr>
            <a:spLocks noGrp="1"/>
          </p:cNvSpPr>
          <p:nvPr>
            <p:ph idx="1"/>
          </p:nvPr>
        </p:nvSpPr>
        <p:spPr>
          <a:xfrm>
            <a:off x="609600" y="1778000"/>
            <a:ext cx="5935249" cy="5003800"/>
          </a:xfrm>
        </p:spPr>
        <p:txBody>
          <a:bodyPr/>
          <a:lstStyle/>
          <a:p>
            <a:r>
              <a:rPr lang="en-US" dirty="0"/>
              <a:t>First-Order </a:t>
            </a:r>
            <a:r>
              <a:rPr lang="en-US" dirty="0" err="1"/>
              <a:t>Sobol</a:t>
            </a:r>
            <a:r>
              <a:rPr lang="en-US" dirty="0"/>
              <a:t> Indices:</a:t>
            </a:r>
          </a:p>
          <a:p>
            <a:pPr lvl="1"/>
            <a:r>
              <a:rPr lang="en-US" sz="1600" dirty="0"/>
              <a:t>The first-order </a:t>
            </a:r>
            <a:r>
              <a:rPr lang="en-US" sz="1600" dirty="0" err="1"/>
              <a:t>Sobol</a:t>
            </a:r>
            <a:r>
              <a:rPr lang="en-US" sz="1600" dirty="0"/>
              <a:t> index S</a:t>
            </a:r>
            <a:r>
              <a:rPr lang="en-US" sz="1600" baseline="-25000" dirty="0"/>
              <a:t>i</a:t>
            </a:r>
            <a:r>
              <a:rPr lang="en-US" sz="1600" dirty="0"/>
              <a:t>​ represents the “individual” contribution of a single variable x</a:t>
            </a:r>
            <a:r>
              <a:rPr lang="en-US" sz="1600" baseline="-25000" dirty="0"/>
              <a:t>i</a:t>
            </a:r>
            <a:r>
              <a:rPr lang="en-US" sz="1600" dirty="0"/>
              <a:t> to the output variance.</a:t>
            </a:r>
          </a:p>
          <a:p>
            <a:pPr lvl="2"/>
            <a:r>
              <a:rPr lang="en-US" sz="1200" dirty="0"/>
              <a:t>S</a:t>
            </a:r>
            <a:r>
              <a:rPr lang="en-US" sz="1200" baseline="-25000" dirty="0"/>
              <a:t>1</a:t>
            </a:r>
            <a:r>
              <a:rPr lang="en-US" sz="1200" dirty="0"/>
              <a:t> ​: This index is significant because </a:t>
            </a:r>
            <a:r>
              <a:rPr lang="es-ES" sz="1200" dirty="0"/>
              <a:t>x</a:t>
            </a:r>
            <a:r>
              <a:rPr lang="es-ES" sz="1200" baseline="-25000" dirty="0"/>
              <a:t>1 </a:t>
            </a:r>
            <a:r>
              <a:rPr lang="en-US" sz="1200" dirty="0"/>
              <a:t>​ appears directly in the function as sin⁡(</a:t>
            </a:r>
            <a:r>
              <a:rPr lang="es-ES" sz="1200" dirty="0"/>
              <a:t>x</a:t>
            </a:r>
            <a:r>
              <a:rPr lang="es-ES" sz="1200" baseline="-25000" dirty="0"/>
              <a:t>1</a:t>
            </a:r>
            <a:r>
              <a:rPr lang="en-US" sz="1200" dirty="0"/>
              <a:t>) and also in the interaction term </a:t>
            </a:r>
            <a:r>
              <a:rPr lang="es-ES" sz="1200" dirty="0"/>
              <a:t>bx</a:t>
            </a:r>
            <a:r>
              <a:rPr lang="es-ES" sz="1200" baseline="-25000" dirty="0"/>
              <a:t>3</a:t>
            </a:r>
            <a:r>
              <a:rPr lang="es-ES" sz="1200" baseline="30000" dirty="0"/>
              <a:t>4 </a:t>
            </a:r>
            <a:r>
              <a:rPr lang="es-ES" sz="1200" dirty="0"/>
              <a:t>sin(x</a:t>
            </a:r>
            <a:r>
              <a:rPr lang="es-ES" sz="1200" baseline="-25000" dirty="0"/>
              <a:t>1</a:t>
            </a:r>
            <a:r>
              <a:rPr lang="es-ES" sz="1200" dirty="0"/>
              <a:t>)</a:t>
            </a:r>
            <a:r>
              <a:rPr lang="en-US" sz="1200" dirty="0"/>
              <a:t>.</a:t>
            </a:r>
          </a:p>
          <a:p>
            <a:pPr lvl="2"/>
            <a:r>
              <a:rPr lang="en-US" sz="1200" dirty="0"/>
              <a:t>S</a:t>
            </a:r>
            <a:r>
              <a:rPr lang="en-US" sz="1200" baseline="-25000" dirty="0"/>
              <a:t>2 </a:t>
            </a:r>
            <a:r>
              <a:rPr lang="en-US" sz="1200" dirty="0"/>
              <a:t>​: This index is significant due to the term </a:t>
            </a:r>
            <a:r>
              <a:rPr lang="es-ES" sz="1200" dirty="0"/>
              <a:t>a(sin(x</a:t>
            </a:r>
            <a:r>
              <a:rPr lang="es-ES" sz="1200" baseline="-25000" dirty="0"/>
              <a:t>2</a:t>
            </a:r>
            <a:r>
              <a:rPr lang="es-ES" sz="1200" dirty="0"/>
              <a:t>))</a:t>
            </a:r>
            <a:r>
              <a:rPr lang="es-ES" sz="1200" baseline="30000" dirty="0"/>
              <a:t>2</a:t>
            </a:r>
            <a:r>
              <a:rPr lang="en-US" sz="1200" dirty="0"/>
              <a:t>.</a:t>
            </a:r>
          </a:p>
          <a:p>
            <a:pPr lvl="2"/>
            <a:r>
              <a:rPr lang="en-US" sz="1200" dirty="0"/>
              <a:t>S</a:t>
            </a:r>
            <a:r>
              <a:rPr lang="en-US" sz="1200" baseline="-25000" dirty="0"/>
              <a:t>3 </a:t>
            </a:r>
            <a:r>
              <a:rPr lang="en-US" sz="1200" dirty="0"/>
              <a:t>​: This index is small because </a:t>
            </a:r>
            <a:r>
              <a:rPr lang="es-ES" sz="1200" dirty="0"/>
              <a:t>x</a:t>
            </a:r>
            <a:r>
              <a:rPr lang="es-ES" sz="1200" baseline="-25000" dirty="0"/>
              <a:t>3 </a:t>
            </a:r>
            <a:r>
              <a:rPr lang="en-US" sz="1200" dirty="0"/>
              <a:t>​ appears only in the interaction term and not on its own.</a:t>
            </a:r>
          </a:p>
          <a:p>
            <a:r>
              <a:rPr lang="en-US" dirty="0"/>
              <a:t>Total </a:t>
            </a:r>
            <a:r>
              <a:rPr lang="en-US" dirty="0" err="1"/>
              <a:t>Sobol</a:t>
            </a:r>
            <a:r>
              <a:rPr lang="en-US" dirty="0"/>
              <a:t> Indices:</a:t>
            </a:r>
          </a:p>
          <a:p>
            <a:pPr lvl="1"/>
            <a:r>
              <a:rPr lang="en-US" sz="1600" dirty="0"/>
              <a:t>The total </a:t>
            </a:r>
            <a:r>
              <a:rPr lang="en-US" sz="1600" dirty="0" err="1"/>
              <a:t>Sobol</a:t>
            </a:r>
            <a:r>
              <a:rPr lang="en-US" sz="1600" dirty="0"/>
              <a:t> index </a:t>
            </a:r>
            <a:r>
              <a:rPr lang="en-US" sz="1600" dirty="0" err="1"/>
              <a:t>S</a:t>
            </a:r>
            <a:r>
              <a:rPr lang="en-US" sz="1600" baseline="-25000" dirty="0" err="1"/>
              <a:t>Ti</a:t>
            </a:r>
            <a:r>
              <a:rPr lang="en-US" sz="1600" dirty="0"/>
              <a:t>​ represents the total contribution of variable x</a:t>
            </a:r>
            <a:r>
              <a:rPr lang="en-US" sz="1600" baseline="-25000" dirty="0"/>
              <a:t>i</a:t>
            </a:r>
            <a:r>
              <a:rPr lang="en-US" sz="1600" dirty="0"/>
              <a:t> to the output variance, including its interaction with other variables.</a:t>
            </a:r>
          </a:p>
          <a:p>
            <a:pPr lvl="2"/>
            <a:r>
              <a:rPr lang="en-US" sz="1200" dirty="0"/>
              <a:t>S</a:t>
            </a:r>
            <a:r>
              <a:rPr lang="en-US" sz="1200" baseline="-25000" dirty="0"/>
              <a:t>T1</a:t>
            </a:r>
            <a:r>
              <a:rPr lang="en-US" sz="1200" dirty="0"/>
              <a:t> ​: This index is high because </a:t>
            </a:r>
            <a:r>
              <a:rPr lang="es-ES" sz="1200" dirty="0"/>
              <a:t>x</a:t>
            </a:r>
            <a:r>
              <a:rPr lang="es-ES" sz="1200" baseline="-25000" dirty="0"/>
              <a:t>1 </a:t>
            </a:r>
            <a:r>
              <a:rPr lang="en-US" sz="1200" dirty="0"/>
              <a:t>has both direct and interaction contributions.</a:t>
            </a:r>
          </a:p>
          <a:p>
            <a:pPr lvl="2"/>
            <a:r>
              <a:rPr lang="en-US" sz="1200" dirty="0"/>
              <a:t>S</a:t>
            </a:r>
            <a:r>
              <a:rPr lang="en-US" sz="1200" baseline="-25000" dirty="0"/>
              <a:t>T2 </a:t>
            </a:r>
            <a:r>
              <a:rPr lang="en-US" sz="1200" dirty="0"/>
              <a:t>​: This index is significant due to the term </a:t>
            </a:r>
            <a:r>
              <a:rPr lang="es-ES" sz="1200" dirty="0"/>
              <a:t>a(sin(x</a:t>
            </a:r>
            <a:r>
              <a:rPr lang="es-ES" sz="1200" baseline="-25000" dirty="0"/>
              <a:t>2</a:t>
            </a:r>
            <a:r>
              <a:rPr lang="es-ES" sz="1200" dirty="0"/>
              <a:t>))</a:t>
            </a:r>
            <a:r>
              <a:rPr lang="es-ES" sz="1200" baseline="30000" dirty="0"/>
              <a:t>2</a:t>
            </a:r>
            <a:r>
              <a:rPr lang="en-US" sz="1200" dirty="0"/>
              <a:t>.</a:t>
            </a:r>
          </a:p>
          <a:p>
            <a:pPr lvl="2"/>
            <a:r>
              <a:rPr lang="en-US" sz="1200" dirty="0"/>
              <a:t>S</a:t>
            </a:r>
            <a:r>
              <a:rPr lang="en-US" sz="1200" baseline="-25000" dirty="0"/>
              <a:t>T3 </a:t>
            </a:r>
            <a:r>
              <a:rPr lang="en-US" sz="1200" dirty="0"/>
              <a:t>​: This index is significant since </a:t>
            </a:r>
            <a:r>
              <a:rPr lang="es-ES" sz="1200" dirty="0"/>
              <a:t>x</a:t>
            </a:r>
            <a:r>
              <a:rPr lang="es-ES" sz="1200" baseline="-25000" dirty="0"/>
              <a:t>3</a:t>
            </a:r>
            <a:r>
              <a:rPr lang="en-US" sz="1200" dirty="0"/>
              <a:t> is interacting strongly with </a:t>
            </a:r>
            <a:r>
              <a:rPr lang="es-ES" sz="1200" dirty="0"/>
              <a:t>x</a:t>
            </a:r>
            <a:r>
              <a:rPr lang="es-ES" sz="1200" baseline="-25000" dirty="0"/>
              <a:t>1</a:t>
            </a:r>
            <a:r>
              <a:rPr lang="en-US" sz="1200" dirty="0"/>
              <a:t>.</a:t>
            </a:r>
            <a:endParaRPr lang="en-US" sz="1600" dirty="0"/>
          </a:p>
          <a:p>
            <a:pPr lvl="2"/>
            <a:endParaRPr lang="en-US" sz="1333" dirty="0"/>
          </a:p>
          <a:p>
            <a:endParaRPr lang="en-US" dirty="0"/>
          </a:p>
          <a:p>
            <a:endParaRPr lang="en-US" dirty="0"/>
          </a:p>
        </p:txBody>
      </p:sp>
      <p:graphicFrame>
        <p:nvGraphicFramePr>
          <p:cNvPr id="9" name="Table 8">
            <a:extLst>
              <a:ext uri="{FF2B5EF4-FFF2-40B4-BE49-F238E27FC236}">
                <a16:creationId xmlns:a16="http://schemas.microsoft.com/office/drawing/2014/main" id="{F026AA91-32DC-4C5F-9C21-506DC9F6BCDE}"/>
              </a:ext>
            </a:extLst>
          </p:cNvPr>
          <p:cNvGraphicFramePr>
            <a:graphicFrameLocks noGrp="1"/>
          </p:cNvGraphicFramePr>
          <p:nvPr/>
        </p:nvGraphicFramePr>
        <p:xfrm>
          <a:off x="7095995" y="3098104"/>
          <a:ext cx="4133589" cy="1342372"/>
        </p:xfrm>
        <a:graphic>
          <a:graphicData uri="http://schemas.openxmlformats.org/drawingml/2006/table">
            <a:tbl>
              <a:tblPr>
                <a:tableStyleId>{5C22544A-7EE6-4342-B048-85BDC9FD1C3A}</a:tableStyleId>
              </a:tblPr>
              <a:tblGrid>
                <a:gridCol w="770350">
                  <a:extLst>
                    <a:ext uri="{9D8B030D-6E8A-4147-A177-3AD203B41FA5}">
                      <a16:colId xmlns:a16="http://schemas.microsoft.com/office/drawing/2014/main" val="2522518768"/>
                    </a:ext>
                  </a:extLst>
                </a:gridCol>
                <a:gridCol w="1736119">
                  <a:extLst>
                    <a:ext uri="{9D8B030D-6E8A-4147-A177-3AD203B41FA5}">
                      <a16:colId xmlns:a16="http://schemas.microsoft.com/office/drawing/2014/main" val="3651008507"/>
                    </a:ext>
                  </a:extLst>
                </a:gridCol>
                <a:gridCol w="1627120">
                  <a:extLst>
                    <a:ext uri="{9D8B030D-6E8A-4147-A177-3AD203B41FA5}">
                      <a16:colId xmlns:a16="http://schemas.microsoft.com/office/drawing/2014/main" val="51277123"/>
                    </a:ext>
                  </a:extLst>
                </a:gridCol>
              </a:tblGrid>
              <a:tr h="335593">
                <a:tc>
                  <a:txBody>
                    <a:bodyPr/>
                    <a:lstStyle/>
                    <a:p>
                      <a:pPr marL="0" algn="l" defTabSz="1219170" rtl="0" eaLnBrk="1" fontAlgn="b" latinLnBrk="0" hangingPunct="1"/>
                      <a:r>
                        <a:rPr lang="en-US" sz="1400" b="1" u="none" strike="noStrike" kern="1200" dirty="0">
                          <a:solidFill>
                            <a:schemeClr val="dk1"/>
                          </a:solidFill>
                          <a:effectLst/>
                          <a:latin typeface="+mn-lt"/>
                          <a:ea typeface="+mn-ea"/>
                          <a:cs typeface="+mn-cs"/>
                        </a:rPr>
                        <a:t>Variable</a:t>
                      </a:r>
                    </a:p>
                  </a:txBody>
                  <a:tcPr marL="9525" marR="9525" marT="9525" marB="0" anchor="b"/>
                </a:tc>
                <a:tc>
                  <a:txBody>
                    <a:bodyPr/>
                    <a:lstStyle/>
                    <a:p>
                      <a:pPr algn="l" fontAlgn="b"/>
                      <a:r>
                        <a:rPr lang="en-US" sz="1400" b="1" u="none" strike="noStrike" dirty="0">
                          <a:effectLst/>
                        </a:rPr>
                        <a:t>First-Order Index</a:t>
                      </a:r>
                      <a:endParaRPr lang="en-US"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b="1" u="none" strike="noStrike" dirty="0">
                          <a:effectLst/>
                        </a:rPr>
                        <a:t>Total Index</a:t>
                      </a:r>
                      <a:endParaRPr lang="en-US"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6923687"/>
                  </a:ext>
                </a:extLst>
              </a:tr>
              <a:tr h="335593">
                <a:tc>
                  <a:txBody>
                    <a:bodyPr/>
                    <a:lstStyle/>
                    <a:p>
                      <a:pPr algn="r" fontAlgn="b"/>
                      <a:r>
                        <a:rPr lang="es-ES" sz="1400" b="0" dirty="0"/>
                        <a:t>x</a:t>
                      </a:r>
                      <a:r>
                        <a:rPr lang="es-ES" sz="1400" b="0" baseline="-25000" dirty="0"/>
                        <a:t>1</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0.302316412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0.556692848</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7107719"/>
                  </a:ext>
                </a:extLst>
              </a:tr>
              <a:tr h="335593">
                <a:tc>
                  <a:txBody>
                    <a:bodyPr/>
                    <a:lstStyle/>
                    <a:p>
                      <a:pPr algn="r" fontAlgn="b"/>
                      <a:r>
                        <a:rPr lang="es-ES" sz="1400" b="0" dirty="0"/>
                        <a:t>x</a:t>
                      </a:r>
                      <a:r>
                        <a:rPr lang="es-ES" sz="1400" b="0" baseline="-25000" dirty="0"/>
                        <a:t>2</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0.443182792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0.443321341</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88160386"/>
                  </a:ext>
                </a:extLst>
              </a:tr>
              <a:tr h="335593">
                <a:tc>
                  <a:txBody>
                    <a:bodyPr/>
                    <a:lstStyle/>
                    <a:p>
                      <a:pPr algn="r" fontAlgn="b"/>
                      <a:r>
                        <a:rPr lang="es-ES" sz="1400" b="0" dirty="0"/>
                        <a:t>x</a:t>
                      </a:r>
                      <a:r>
                        <a:rPr lang="es-ES" sz="1400" b="0" baseline="-25000" dirty="0"/>
                        <a:t>3</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8.90E-05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0.254420634</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4917248"/>
                  </a:ext>
                </a:extLst>
              </a:tr>
            </a:tbl>
          </a:graphicData>
        </a:graphic>
      </p:graphicFrame>
    </p:spTree>
    <p:extLst>
      <p:ext uri="{BB962C8B-B14F-4D97-AF65-F5344CB8AC3E}">
        <p14:creationId xmlns:p14="http://schemas.microsoft.com/office/powerpoint/2010/main" val="2686313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Uncertainty Propagation</a:t>
            </a:r>
          </a:p>
        </p:txBody>
      </p:sp>
    </p:spTree>
    <p:extLst>
      <p:ext uri="{BB962C8B-B14F-4D97-AF65-F5344CB8AC3E}">
        <p14:creationId xmlns:p14="http://schemas.microsoft.com/office/powerpoint/2010/main" val="6780647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C3A992AD-EB28-483C-9245-9BDEA73259A9}"/>
              </a:ext>
            </a:extLst>
          </p:cNvPr>
          <p:cNvPicPr>
            <a:picLocks noChangeAspect="1"/>
          </p:cNvPicPr>
          <p:nvPr/>
        </p:nvPicPr>
        <p:blipFill>
          <a:blip r:embed="rId2"/>
          <a:stretch>
            <a:fillRect/>
          </a:stretch>
        </p:blipFill>
        <p:spPr>
          <a:xfrm>
            <a:off x="5929645" y="510731"/>
            <a:ext cx="5664997" cy="3543573"/>
          </a:xfrm>
          <a:prstGeom prst="rect">
            <a:avLst/>
          </a:prstGeom>
          <a:ln w="3175">
            <a:solidFill>
              <a:schemeClr val="tx1"/>
            </a:solidFill>
          </a:ln>
        </p:spPr>
      </p:pic>
      <p:sp>
        <p:nvSpPr>
          <p:cNvPr id="4" name="Title 3">
            <a:extLst>
              <a:ext uri="{FF2B5EF4-FFF2-40B4-BE49-F238E27FC236}">
                <a16:creationId xmlns:a16="http://schemas.microsoft.com/office/drawing/2014/main" id="{7EA8886A-6034-4D75-95D9-2FEB7A873964}"/>
              </a:ext>
            </a:extLst>
          </p:cNvPr>
          <p:cNvSpPr>
            <a:spLocks noGrp="1"/>
          </p:cNvSpPr>
          <p:nvPr>
            <p:ph type="title"/>
          </p:nvPr>
        </p:nvSpPr>
        <p:spPr>
          <a:xfrm>
            <a:off x="609601" y="1092200"/>
            <a:ext cx="4626278" cy="1066800"/>
          </a:xfrm>
        </p:spPr>
        <p:txBody>
          <a:bodyPr/>
          <a:lstStyle/>
          <a:p>
            <a:r>
              <a:rPr lang="en-US" dirty="0"/>
              <a:t>Uncertainty Propagation</a:t>
            </a:r>
          </a:p>
        </p:txBody>
      </p:sp>
      <p:sp>
        <p:nvSpPr>
          <p:cNvPr id="2" name="Content Placeholder 1">
            <a:extLst>
              <a:ext uri="{FF2B5EF4-FFF2-40B4-BE49-F238E27FC236}">
                <a16:creationId xmlns:a16="http://schemas.microsoft.com/office/drawing/2014/main" id="{F6A37B38-F242-45FF-B187-5E3B6C3B8D2C}"/>
              </a:ext>
            </a:extLst>
          </p:cNvPr>
          <p:cNvSpPr>
            <a:spLocks noGrp="1"/>
          </p:cNvSpPr>
          <p:nvPr>
            <p:ph sz="half" idx="10"/>
          </p:nvPr>
        </p:nvSpPr>
        <p:spPr>
          <a:xfrm>
            <a:off x="609601" y="2159000"/>
            <a:ext cx="4507281" cy="4216400"/>
          </a:xfrm>
        </p:spPr>
        <p:txBody>
          <a:bodyPr>
            <a:normAutofit fontScale="92500"/>
          </a:bodyPr>
          <a:lstStyle/>
          <a:p>
            <a:r>
              <a:rPr lang="en-US" sz="1600" dirty="0"/>
              <a:t>The uncertainty propagation study will compute a so called kernel density estimation or KDE.</a:t>
            </a:r>
          </a:p>
          <a:p>
            <a:r>
              <a:rPr lang="en-US" sz="1600" dirty="0"/>
              <a:t>You can think of the KDE as a smooth form of a histogram showing an estimate of the probability density function of the quantity of interest, given the input parameters and their distributions.</a:t>
            </a:r>
          </a:p>
          <a:p>
            <a:r>
              <a:rPr lang="en-US" sz="1600" dirty="0"/>
              <a:t>We can see from the QIO confidence interval table that the mean is about 0.09 degrees with a standard deviation of 0.0033 degrees.</a:t>
            </a:r>
          </a:p>
          <a:p>
            <a:r>
              <a:rPr lang="en-US" sz="1600" dirty="0"/>
              <a:t>From the table we can also see that there appears to be very little risk that the angle exceeds 0.1 degrees.</a:t>
            </a:r>
          </a:p>
          <a:p>
            <a:r>
              <a:rPr lang="en-US" sz="1600" dirty="0"/>
              <a:t>To get a more accurate estimate of the risk for exceeding 0.1 degrees, we will later also run a reliability analysis.</a:t>
            </a:r>
          </a:p>
        </p:txBody>
      </p:sp>
      <p:sp>
        <p:nvSpPr>
          <p:cNvPr id="7" name="Text Placeholder 6">
            <a:extLst>
              <a:ext uri="{FF2B5EF4-FFF2-40B4-BE49-F238E27FC236}">
                <a16:creationId xmlns:a16="http://schemas.microsoft.com/office/drawing/2014/main" id="{A51D59E6-291E-45F3-AB50-4853D59437CF}"/>
              </a:ext>
            </a:extLst>
          </p:cNvPr>
          <p:cNvSpPr>
            <a:spLocks noGrp="1"/>
          </p:cNvSpPr>
          <p:nvPr>
            <p:ph type="body" sz="quarter" idx="12"/>
          </p:nvPr>
        </p:nvSpPr>
        <p:spPr>
          <a:xfrm>
            <a:off x="5941888" y="5840261"/>
            <a:ext cx="4137837" cy="406400"/>
          </a:xfrm>
        </p:spPr>
        <p:txBody>
          <a:bodyPr/>
          <a:lstStyle/>
          <a:p>
            <a:r>
              <a:rPr lang="en-US" dirty="0"/>
              <a:t>Confidence interval and statistical information.</a:t>
            </a:r>
          </a:p>
        </p:txBody>
      </p:sp>
      <p:sp>
        <p:nvSpPr>
          <p:cNvPr id="8" name="Text Placeholder 6">
            <a:extLst>
              <a:ext uri="{FF2B5EF4-FFF2-40B4-BE49-F238E27FC236}">
                <a16:creationId xmlns:a16="http://schemas.microsoft.com/office/drawing/2014/main" id="{47B70E19-215A-438F-A3D7-BB6CE3EB5564}"/>
              </a:ext>
            </a:extLst>
          </p:cNvPr>
          <p:cNvSpPr txBox="1">
            <a:spLocks/>
          </p:cNvSpPr>
          <p:nvPr/>
        </p:nvSpPr>
        <p:spPr>
          <a:xfrm>
            <a:off x="5941888" y="4176387"/>
            <a:ext cx="4137837" cy="406400"/>
          </a:xfrm>
          <a:prstGeom prst="rect">
            <a:avLst/>
          </a:prstGeom>
        </p:spPr>
        <p:txBody>
          <a:bodyPr vert="horz" lIns="0" tIns="45720" rIns="91440" bIns="45720" rtlCol="0">
            <a:normAutofit/>
          </a:bodyPr>
          <a:lstStyle>
            <a:lvl1pPr marL="0" indent="0" algn="l" defTabSz="1219170" rtl="0" eaLnBrk="1" latinLnBrk="0" hangingPunct="1">
              <a:lnSpc>
                <a:spcPct val="100000"/>
              </a:lnSpc>
              <a:spcBef>
                <a:spcPts val="1333"/>
              </a:spcBef>
              <a:buFont typeface="Wingdings" pitchFamily="2" charset="2"/>
              <a:buNone/>
              <a:tabLst/>
              <a:defRPr sz="1200" b="0" i="1" kern="1200">
                <a:solidFill>
                  <a:schemeClr val="accent5"/>
                </a:solidFill>
                <a:latin typeface="Lato" panose="020F0502020204030203" pitchFamily="34" charset="77"/>
                <a:ea typeface="+mn-ea"/>
                <a:cs typeface="+mn-cs"/>
              </a:defRPr>
            </a:lvl1pPr>
            <a:lvl2pPr marL="609585" indent="0" algn="l" defTabSz="1219170" rtl="0" eaLnBrk="1" latinLnBrk="0" hangingPunct="1">
              <a:lnSpc>
                <a:spcPct val="100000"/>
              </a:lnSpc>
              <a:spcBef>
                <a:spcPts val="667"/>
              </a:spcBef>
              <a:buFontTx/>
              <a:buNone/>
              <a:tabLst/>
              <a:defRPr sz="1867" kern="1200">
                <a:solidFill>
                  <a:srgbClr val="393A39"/>
                </a:solidFill>
                <a:latin typeface="Lato" panose="020F0502020204030203" pitchFamily="34" charset="0"/>
                <a:ea typeface="+mn-ea"/>
                <a:cs typeface="+mn-cs"/>
              </a:defRPr>
            </a:lvl2pPr>
            <a:lvl3pPr marL="1219170" indent="0" algn="l" defTabSz="1075240" rtl="0" eaLnBrk="1" latinLnBrk="0" hangingPunct="1">
              <a:lnSpc>
                <a:spcPct val="100000"/>
              </a:lnSpc>
              <a:spcBef>
                <a:spcPts val="667"/>
              </a:spcBef>
              <a:buFont typeface="Arial" panose="020B0604020202020204" pitchFamily="34" charset="0"/>
              <a:buNone/>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dirty="0"/>
              <a:t>A Kernel Density Estimation plot.</a:t>
            </a:r>
          </a:p>
        </p:txBody>
      </p:sp>
      <p:grpSp>
        <p:nvGrpSpPr>
          <p:cNvPr id="27" name="Group 26">
            <a:extLst>
              <a:ext uri="{FF2B5EF4-FFF2-40B4-BE49-F238E27FC236}">
                <a16:creationId xmlns:a16="http://schemas.microsoft.com/office/drawing/2014/main" id="{51CB00E4-854D-4244-A89C-6F8D351D465F}"/>
              </a:ext>
            </a:extLst>
          </p:cNvPr>
          <p:cNvGrpSpPr/>
          <p:nvPr/>
        </p:nvGrpSpPr>
        <p:grpSpPr>
          <a:xfrm>
            <a:off x="10202450" y="1092200"/>
            <a:ext cx="1227549" cy="1300729"/>
            <a:chOff x="7070942" y="1873731"/>
            <a:chExt cx="2642991" cy="3461875"/>
          </a:xfrm>
        </p:grpSpPr>
        <p:sp>
          <p:nvSpPr>
            <p:cNvPr id="28" name="Rectangle 27">
              <a:extLst>
                <a:ext uri="{FF2B5EF4-FFF2-40B4-BE49-F238E27FC236}">
                  <a16:creationId xmlns:a16="http://schemas.microsoft.com/office/drawing/2014/main" id="{B0CCFDC2-FE1E-40BB-A95F-FE511B5823FA}"/>
                </a:ext>
              </a:extLst>
            </p:cNvPr>
            <p:cNvSpPr/>
            <p:nvPr/>
          </p:nvSpPr>
          <p:spPr>
            <a:xfrm>
              <a:off x="7070942" y="1873731"/>
              <a:ext cx="2641940" cy="3461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845CE8B2-F99E-4AD5-BD28-19D4AA5F5BA8}"/>
                </a:ext>
              </a:extLst>
            </p:cNvPr>
            <p:cNvPicPr>
              <a:picLocks noChangeAspect="1"/>
            </p:cNvPicPr>
            <p:nvPr/>
          </p:nvPicPr>
          <p:blipFill>
            <a:blip r:embed="rId3"/>
            <a:stretch>
              <a:fillRect/>
            </a:stretch>
          </p:blipFill>
          <p:spPr>
            <a:xfrm>
              <a:off x="7070942" y="4201778"/>
              <a:ext cx="2641946" cy="1133828"/>
            </a:xfrm>
            <a:prstGeom prst="rect">
              <a:avLst/>
            </a:prstGeom>
            <a:ln w="3175">
              <a:solidFill>
                <a:schemeClr val="tx1"/>
              </a:solidFill>
            </a:ln>
          </p:spPr>
        </p:pic>
        <p:pic>
          <p:nvPicPr>
            <p:cNvPr id="30" name="Picture 29">
              <a:extLst>
                <a:ext uri="{FF2B5EF4-FFF2-40B4-BE49-F238E27FC236}">
                  <a16:creationId xmlns:a16="http://schemas.microsoft.com/office/drawing/2014/main" id="{4E98D16D-A26A-4BA2-BE60-9CE3841A23D0}"/>
                </a:ext>
              </a:extLst>
            </p:cNvPr>
            <p:cNvPicPr>
              <a:picLocks noChangeAspect="1"/>
            </p:cNvPicPr>
            <p:nvPr/>
          </p:nvPicPr>
          <p:blipFill>
            <a:blip r:embed="rId4"/>
            <a:stretch>
              <a:fillRect/>
            </a:stretch>
          </p:blipFill>
          <p:spPr>
            <a:xfrm>
              <a:off x="7071993" y="1873731"/>
              <a:ext cx="2641940" cy="2267653"/>
            </a:xfrm>
            <a:prstGeom prst="rect">
              <a:avLst/>
            </a:prstGeom>
            <a:ln w="3175">
              <a:solidFill>
                <a:schemeClr val="tx1"/>
              </a:solidFill>
            </a:ln>
          </p:spPr>
        </p:pic>
        <p:cxnSp>
          <p:nvCxnSpPr>
            <p:cNvPr id="31" name="Straight Arrow Connector 30">
              <a:extLst>
                <a:ext uri="{FF2B5EF4-FFF2-40B4-BE49-F238E27FC236}">
                  <a16:creationId xmlns:a16="http://schemas.microsoft.com/office/drawing/2014/main" id="{461AF04B-C3BF-48B4-A117-D103AC31EE46}"/>
                </a:ext>
              </a:extLst>
            </p:cNvPr>
            <p:cNvCxnSpPr>
              <a:cxnSpLocks/>
            </p:cNvCxnSpPr>
            <p:nvPr/>
          </p:nvCxnSpPr>
          <p:spPr>
            <a:xfrm>
              <a:off x="7222979"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CC7DB73E-DA2C-4884-A6A9-871536BD06BF}"/>
                </a:ext>
              </a:extLst>
            </p:cNvPr>
            <p:cNvCxnSpPr>
              <a:cxnSpLocks/>
            </p:cNvCxnSpPr>
            <p:nvPr/>
          </p:nvCxnSpPr>
          <p:spPr>
            <a:xfrm>
              <a:off x="7555427"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546D9E9-EE04-47DA-A162-8F1CBE6DBF83}"/>
                </a:ext>
              </a:extLst>
            </p:cNvPr>
            <p:cNvCxnSpPr>
              <a:cxnSpLocks/>
            </p:cNvCxnSpPr>
            <p:nvPr/>
          </p:nvCxnSpPr>
          <p:spPr>
            <a:xfrm>
              <a:off x="8885216"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1FF5C64-2FDA-40B5-8F93-AFC686B4DA85}"/>
                </a:ext>
              </a:extLst>
            </p:cNvPr>
            <p:cNvCxnSpPr>
              <a:cxnSpLocks/>
            </p:cNvCxnSpPr>
            <p:nvPr/>
          </p:nvCxnSpPr>
          <p:spPr>
            <a:xfrm>
              <a:off x="7887875"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8E0D6B5-D6BB-4033-8478-CE420D6978EB}"/>
                </a:ext>
              </a:extLst>
            </p:cNvPr>
            <p:cNvCxnSpPr>
              <a:cxnSpLocks/>
            </p:cNvCxnSpPr>
            <p:nvPr/>
          </p:nvCxnSpPr>
          <p:spPr>
            <a:xfrm>
              <a:off x="8552770"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65BF10C-D42B-481F-B458-A81B241E82B9}"/>
                </a:ext>
              </a:extLst>
            </p:cNvPr>
            <p:cNvCxnSpPr>
              <a:cxnSpLocks/>
            </p:cNvCxnSpPr>
            <p:nvPr/>
          </p:nvCxnSpPr>
          <p:spPr>
            <a:xfrm>
              <a:off x="9217664"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584D35C-E9F5-495F-AD50-0918A35E8FF6}"/>
                </a:ext>
              </a:extLst>
            </p:cNvPr>
            <p:cNvCxnSpPr>
              <a:cxnSpLocks/>
            </p:cNvCxnSpPr>
            <p:nvPr/>
          </p:nvCxnSpPr>
          <p:spPr>
            <a:xfrm>
              <a:off x="9550114"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E4078286-B2DB-4481-9BC7-829F423C2C17}"/>
                </a:ext>
              </a:extLst>
            </p:cNvPr>
            <p:cNvCxnSpPr>
              <a:cxnSpLocks/>
            </p:cNvCxnSpPr>
            <p:nvPr/>
          </p:nvCxnSpPr>
          <p:spPr>
            <a:xfrm>
              <a:off x="8220323" y="1873731"/>
              <a:ext cx="0" cy="3461875"/>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grpSp>
      <p:pic>
        <p:nvPicPr>
          <p:cNvPr id="41" name="Picture 40">
            <a:extLst>
              <a:ext uri="{FF2B5EF4-FFF2-40B4-BE49-F238E27FC236}">
                <a16:creationId xmlns:a16="http://schemas.microsoft.com/office/drawing/2014/main" id="{2281D0E6-7612-4D11-96FC-200F3E19216D}"/>
              </a:ext>
            </a:extLst>
          </p:cNvPr>
          <p:cNvPicPr>
            <a:picLocks noChangeAspect="1"/>
          </p:cNvPicPr>
          <p:nvPr/>
        </p:nvPicPr>
        <p:blipFill>
          <a:blip r:embed="rId5"/>
          <a:stretch>
            <a:fillRect/>
          </a:stretch>
        </p:blipFill>
        <p:spPr>
          <a:xfrm>
            <a:off x="5941888" y="4842524"/>
            <a:ext cx="6151759" cy="884655"/>
          </a:xfrm>
          <a:prstGeom prst="rect">
            <a:avLst/>
          </a:prstGeom>
          <a:ln w="3175">
            <a:solidFill>
              <a:schemeClr val="tx1"/>
            </a:solidFill>
          </a:ln>
        </p:spPr>
      </p:pic>
    </p:spTree>
    <p:extLst>
      <p:ext uri="{BB962C8B-B14F-4D97-AF65-F5344CB8AC3E}">
        <p14:creationId xmlns:p14="http://schemas.microsoft.com/office/powerpoint/2010/main" val="34713594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24C117-E2C0-43E5-A3C9-79C49BDC5DF7}"/>
              </a:ext>
            </a:extLst>
          </p:cNvPr>
          <p:cNvSpPr>
            <a:spLocks noGrp="1"/>
          </p:cNvSpPr>
          <p:nvPr>
            <p:ph type="title"/>
          </p:nvPr>
        </p:nvSpPr>
        <p:spPr/>
        <p:txBody>
          <a:bodyPr/>
          <a:lstStyle/>
          <a:p>
            <a:r>
              <a:rPr lang="en-US" dirty="0"/>
              <a:t>Response Surfaces</a:t>
            </a:r>
          </a:p>
        </p:txBody>
      </p:sp>
      <p:sp>
        <p:nvSpPr>
          <p:cNvPr id="2" name="Content Placeholder 1">
            <a:extLst>
              <a:ext uri="{FF2B5EF4-FFF2-40B4-BE49-F238E27FC236}">
                <a16:creationId xmlns:a16="http://schemas.microsoft.com/office/drawing/2014/main" id="{4A6FAC96-78E5-47B4-8510-6D4D7E38DED9}"/>
              </a:ext>
            </a:extLst>
          </p:cNvPr>
          <p:cNvSpPr>
            <a:spLocks noGrp="1"/>
          </p:cNvSpPr>
          <p:nvPr>
            <p:ph sz="half" idx="10"/>
          </p:nvPr>
        </p:nvSpPr>
        <p:spPr>
          <a:xfrm>
            <a:off x="609601" y="2159000"/>
            <a:ext cx="5683250" cy="4216400"/>
          </a:xfrm>
        </p:spPr>
        <p:txBody>
          <a:bodyPr>
            <a:normAutofit/>
          </a:bodyPr>
          <a:lstStyle/>
          <a:p>
            <a:r>
              <a:rPr lang="en-US" sz="1400" dirty="0"/>
              <a:t>For study types where there is an underlying surrogate model (sensitivity analysis, uncertainty propagation, and reliability analysis) you can plot response surfaces for any pairs of input parameters.</a:t>
            </a:r>
          </a:p>
          <a:p>
            <a:r>
              <a:rPr lang="en-US" sz="1400" dirty="0"/>
              <a:t>This option is available in the Settings window of the Uncertainty Quantification Study in a separate section </a:t>
            </a:r>
            <a:r>
              <a:rPr lang="en-US" sz="1400" i="1" dirty="0"/>
              <a:t>Surrogate-Based Response Surface.</a:t>
            </a:r>
            <a:r>
              <a:rPr lang="en-US" sz="1400" dirty="0"/>
              <a:t> In this section, click the </a:t>
            </a:r>
            <a:r>
              <a:rPr lang="en-US" sz="1400" i="1" dirty="0"/>
              <a:t>Response Surface</a:t>
            </a:r>
            <a:r>
              <a:rPr lang="en-US" sz="1400" dirty="0"/>
              <a:t> button to create the plot.</a:t>
            </a:r>
          </a:p>
          <a:p>
            <a:r>
              <a:rPr lang="en-US" sz="1400" dirty="0"/>
              <a:t>The plots to the right shows the response surface for the Misalignment angle vs. Side length (ls) and Cross plate width (wp). </a:t>
            </a:r>
          </a:p>
          <a:p>
            <a:r>
              <a:rPr lang="en-US" sz="1400" dirty="0"/>
              <a:t>The 3D plot shows the surface for the angle and the 2D contour plot shows the standard deviation for the angle response surface.</a:t>
            </a:r>
          </a:p>
        </p:txBody>
      </p:sp>
      <p:pic>
        <p:nvPicPr>
          <p:cNvPr id="11" name="Picture 10">
            <a:extLst>
              <a:ext uri="{FF2B5EF4-FFF2-40B4-BE49-F238E27FC236}">
                <a16:creationId xmlns:a16="http://schemas.microsoft.com/office/drawing/2014/main" id="{8EF4397C-DB5A-4B7C-AA37-336E7648DE8C}"/>
              </a:ext>
            </a:extLst>
          </p:cNvPr>
          <p:cNvPicPr>
            <a:picLocks noChangeAspect="1"/>
          </p:cNvPicPr>
          <p:nvPr/>
        </p:nvPicPr>
        <p:blipFill>
          <a:blip r:embed="rId2"/>
          <a:stretch>
            <a:fillRect/>
          </a:stretch>
        </p:blipFill>
        <p:spPr>
          <a:xfrm>
            <a:off x="6502401" y="343286"/>
            <a:ext cx="4466500" cy="2793601"/>
          </a:xfrm>
          <a:prstGeom prst="rect">
            <a:avLst/>
          </a:prstGeom>
          <a:ln w="3175">
            <a:solidFill>
              <a:schemeClr val="tx1"/>
            </a:solidFill>
          </a:ln>
        </p:spPr>
      </p:pic>
      <p:pic>
        <p:nvPicPr>
          <p:cNvPr id="12" name="Picture 11">
            <a:extLst>
              <a:ext uri="{FF2B5EF4-FFF2-40B4-BE49-F238E27FC236}">
                <a16:creationId xmlns:a16="http://schemas.microsoft.com/office/drawing/2014/main" id="{E0690D9F-17DD-4EE3-B07C-F87C5E72B98C}"/>
              </a:ext>
            </a:extLst>
          </p:cNvPr>
          <p:cNvPicPr>
            <a:picLocks noChangeAspect="1"/>
          </p:cNvPicPr>
          <p:nvPr/>
        </p:nvPicPr>
        <p:blipFill>
          <a:blip r:embed="rId3"/>
          <a:stretch>
            <a:fillRect/>
          </a:stretch>
        </p:blipFill>
        <p:spPr>
          <a:xfrm>
            <a:off x="6502400" y="4823891"/>
            <a:ext cx="3244851" cy="1854200"/>
          </a:xfrm>
          <a:prstGeom prst="rect">
            <a:avLst/>
          </a:prstGeom>
          <a:ln w="3175">
            <a:solidFill>
              <a:schemeClr val="tx1"/>
            </a:solidFill>
          </a:ln>
        </p:spPr>
      </p:pic>
      <p:sp>
        <p:nvSpPr>
          <p:cNvPr id="14" name="Oval 13">
            <a:extLst>
              <a:ext uri="{FF2B5EF4-FFF2-40B4-BE49-F238E27FC236}">
                <a16:creationId xmlns:a16="http://schemas.microsoft.com/office/drawing/2014/main" id="{03F10ADC-0BF0-492D-9C35-76B791C5FA20}"/>
              </a:ext>
            </a:extLst>
          </p:cNvPr>
          <p:cNvSpPr/>
          <p:nvPr/>
        </p:nvSpPr>
        <p:spPr>
          <a:xfrm>
            <a:off x="8839200" y="4559091"/>
            <a:ext cx="11176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5" name="Picture 14">
            <a:extLst>
              <a:ext uri="{FF2B5EF4-FFF2-40B4-BE49-F238E27FC236}">
                <a16:creationId xmlns:a16="http://schemas.microsoft.com/office/drawing/2014/main" id="{BE152D15-35CF-40D5-9F51-778DBC64BCE1}"/>
              </a:ext>
            </a:extLst>
          </p:cNvPr>
          <p:cNvPicPr>
            <a:picLocks noChangeAspect="1"/>
          </p:cNvPicPr>
          <p:nvPr/>
        </p:nvPicPr>
        <p:blipFill>
          <a:blip r:embed="rId4"/>
          <a:stretch>
            <a:fillRect/>
          </a:stretch>
        </p:blipFill>
        <p:spPr>
          <a:xfrm>
            <a:off x="7399536" y="1866501"/>
            <a:ext cx="4182865" cy="2616200"/>
          </a:xfrm>
          <a:prstGeom prst="rect">
            <a:avLst/>
          </a:prstGeom>
          <a:ln w="3175">
            <a:solidFill>
              <a:schemeClr val="tx1"/>
            </a:solidFill>
          </a:ln>
        </p:spPr>
      </p:pic>
    </p:spTree>
    <p:extLst>
      <p:ext uri="{BB962C8B-B14F-4D97-AF65-F5344CB8AC3E}">
        <p14:creationId xmlns:p14="http://schemas.microsoft.com/office/powerpoint/2010/main" val="8939982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Reliability Analysis</a:t>
            </a:r>
          </a:p>
        </p:txBody>
      </p:sp>
    </p:spTree>
    <p:extLst>
      <p:ext uri="{BB962C8B-B14F-4D97-AF65-F5344CB8AC3E}">
        <p14:creationId xmlns:p14="http://schemas.microsoft.com/office/powerpoint/2010/main" val="22899008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4DDFD5-31E3-44A2-9679-48446FE84C1C}"/>
              </a:ext>
            </a:extLst>
          </p:cNvPr>
          <p:cNvSpPr>
            <a:spLocks noGrp="1"/>
          </p:cNvSpPr>
          <p:nvPr>
            <p:ph type="title"/>
          </p:nvPr>
        </p:nvSpPr>
        <p:spPr/>
        <p:txBody>
          <a:bodyPr/>
          <a:lstStyle/>
          <a:p>
            <a:r>
              <a:rPr lang="en-US" dirty="0"/>
              <a:t>Reliability Analysis</a:t>
            </a:r>
          </a:p>
        </p:txBody>
      </p:sp>
      <p:pic>
        <p:nvPicPr>
          <p:cNvPr id="5" name="Content Placeholder 4">
            <a:extLst>
              <a:ext uri="{FF2B5EF4-FFF2-40B4-BE49-F238E27FC236}">
                <a16:creationId xmlns:a16="http://schemas.microsoft.com/office/drawing/2014/main" id="{35BD1CC7-FC74-40A1-A2E5-9315C718860A}"/>
              </a:ext>
            </a:extLst>
          </p:cNvPr>
          <p:cNvPicPr>
            <a:picLocks noGrp="1" noChangeAspect="1"/>
          </p:cNvPicPr>
          <p:nvPr>
            <p:ph sz="quarter" idx="11"/>
          </p:nvPr>
        </p:nvPicPr>
        <p:blipFill>
          <a:blip r:embed="rId2"/>
          <a:stretch>
            <a:fillRect/>
          </a:stretch>
        </p:blipFill>
        <p:spPr>
          <a:xfrm>
            <a:off x="5304773" y="2929003"/>
            <a:ext cx="6400800" cy="1392429"/>
          </a:xfrm>
          <a:prstGeom prst="rect">
            <a:avLst/>
          </a:prstGeom>
          <a:ln w="3175">
            <a:solidFill>
              <a:schemeClr val="tx1"/>
            </a:solidFill>
          </a:ln>
        </p:spPr>
      </p:pic>
      <p:sp>
        <p:nvSpPr>
          <p:cNvPr id="2" name="Content Placeholder 1">
            <a:extLst>
              <a:ext uri="{FF2B5EF4-FFF2-40B4-BE49-F238E27FC236}">
                <a16:creationId xmlns:a16="http://schemas.microsoft.com/office/drawing/2014/main" id="{5B26278A-9A0E-4BE9-970E-654B67DE0436}"/>
              </a:ext>
            </a:extLst>
          </p:cNvPr>
          <p:cNvSpPr>
            <a:spLocks noGrp="1"/>
          </p:cNvSpPr>
          <p:nvPr>
            <p:ph sz="half" idx="10"/>
          </p:nvPr>
        </p:nvSpPr>
        <p:spPr>
          <a:xfrm>
            <a:off x="609601" y="2159000"/>
            <a:ext cx="4576174" cy="4216400"/>
          </a:xfrm>
        </p:spPr>
        <p:txBody>
          <a:bodyPr>
            <a:normAutofit fontScale="92500" lnSpcReduction="20000"/>
          </a:bodyPr>
          <a:lstStyle/>
          <a:p>
            <a:r>
              <a:rPr lang="en-US" sz="1467" dirty="0"/>
              <a:t>The reliability analysis will perform so called importance sampling that refines the full model results near the threshold that we give for our quantity of interest.</a:t>
            </a:r>
          </a:p>
          <a:p>
            <a:r>
              <a:rPr lang="en-US" sz="1467" dirty="0"/>
              <a:t>We are asking for the probability that this angle exceeds 0.1 degrees.</a:t>
            </a:r>
          </a:p>
          <a:p>
            <a:r>
              <a:rPr lang="en-US" sz="1467" dirty="0"/>
              <a:t>The reliability analysis study gives us a table named </a:t>
            </a:r>
            <a:r>
              <a:rPr lang="en-US" sz="1467" i="1" dirty="0"/>
              <a:t>Probability for condition </a:t>
            </a:r>
            <a:r>
              <a:rPr lang="en-US" sz="1467" dirty="0"/>
              <a:t>having the value ~0.003.</a:t>
            </a:r>
          </a:p>
          <a:p>
            <a:r>
              <a:rPr lang="en-US" sz="1467" dirty="0"/>
              <a:t>This means that with the given conditions, there is a ~0.3% risk of the misalignment angle to exceed 0.1 degrees.</a:t>
            </a:r>
          </a:p>
          <a:p>
            <a:r>
              <a:rPr lang="en-US" sz="1467" dirty="0"/>
              <a:t>It is now up to the designer to decide whether this is an acceptable level or risk or if a redesign and/or further studies are needed.</a:t>
            </a:r>
          </a:p>
          <a:p>
            <a:r>
              <a:rPr lang="en-US" sz="1467" dirty="0"/>
              <a:t>To be more conservative about the uncertainty propagation and reliability analysis, we can choose to include all parameters in the analysis. This will be computationally much more demanding.</a:t>
            </a:r>
          </a:p>
        </p:txBody>
      </p:sp>
      <p:pic>
        <p:nvPicPr>
          <p:cNvPr id="3074" name="Picture 2" descr="A 1D plot showing two quantities of interest and a shaded region where the input parameters satisfy the reliability criteria.">
            <a:extLst>
              <a:ext uri="{FF2B5EF4-FFF2-40B4-BE49-F238E27FC236}">
                <a16:creationId xmlns:a16="http://schemas.microsoft.com/office/drawing/2014/main" id="{4AA8A9B9-1488-4B9D-968A-C2E4569DBE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2764" y="455328"/>
            <a:ext cx="3892809" cy="2189704"/>
          </a:xfrm>
          <a:prstGeom prst="rect">
            <a:avLst/>
          </a:prstGeom>
          <a:ln w="3175">
            <a:solidFill>
              <a:schemeClr val="tx1"/>
            </a:solidFill>
          </a:ln>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90A5706-482E-475D-9B4A-FFE6D659EDE5}"/>
              </a:ext>
            </a:extLst>
          </p:cNvPr>
          <p:cNvPicPr>
            <a:picLocks noChangeAspect="1"/>
          </p:cNvPicPr>
          <p:nvPr/>
        </p:nvPicPr>
        <p:blipFill>
          <a:blip r:embed="rId4"/>
          <a:stretch>
            <a:fillRect/>
          </a:stretch>
        </p:blipFill>
        <p:spPr>
          <a:xfrm>
            <a:off x="5304773" y="4649260"/>
            <a:ext cx="4438095" cy="1304762"/>
          </a:xfrm>
          <a:prstGeom prst="rect">
            <a:avLst/>
          </a:prstGeom>
          <a:ln w="3175">
            <a:solidFill>
              <a:schemeClr val="tx1"/>
            </a:solidFill>
          </a:ln>
        </p:spPr>
      </p:pic>
    </p:spTree>
    <p:extLst>
      <p:ext uri="{BB962C8B-B14F-4D97-AF65-F5344CB8AC3E}">
        <p14:creationId xmlns:p14="http://schemas.microsoft.com/office/powerpoint/2010/main" val="12334830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Uncertainty Propagation Using All Parameters</a:t>
            </a:r>
          </a:p>
        </p:txBody>
      </p:sp>
    </p:spTree>
    <p:extLst>
      <p:ext uri="{BB962C8B-B14F-4D97-AF65-F5344CB8AC3E}">
        <p14:creationId xmlns:p14="http://schemas.microsoft.com/office/powerpoint/2010/main" val="3775736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663859F0-A78F-42FA-4D48-1D1F26880698}"/>
              </a:ext>
            </a:extLst>
          </p:cNvPr>
          <p:cNvSpPr/>
          <p:nvPr/>
        </p:nvSpPr>
        <p:spPr>
          <a:xfrm>
            <a:off x="0" y="3910279"/>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Rectangle 8">
            <a:extLst>
              <a:ext uri="{FF2B5EF4-FFF2-40B4-BE49-F238E27FC236}">
                <a16:creationId xmlns:a16="http://schemas.microsoft.com/office/drawing/2014/main" id="{7DDD5F8D-9C6B-E457-929E-A87131A5FD19}"/>
              </a:ext>
            </a:extLst>
          </p:cNvPr>
          <p:cNvSpPr/>
          <p:nvPr/>
        </p:nvSpPr>
        <p:spPr>
          <a:xfrm>
            <a:off x="623329" y="1909234"/>
            <a:ext cx="5364480" cy="2942167"/>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894399EE-6E9C-CCE3-CEC8-148039EADD53}"/>
              </a:ext>
            </a:extLst>
          </p:cNvPr>
          <p:cNvSpPr/>
          <p:nvPr/>
        </p:nvSpPr>
        <p:spPr>
          <a:xfrm>
            <a:off x="6297299" y="1919059"/>
            <a:ext cx="5364480" cy="2942167"/>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Content Placeholder 1">
            <a:extLst>
              <a:ext uri="{FF2B5EF4-FFF2-40B4-BE49-F238E27FC236}">
                <a16:creationId xmlns:a16="http://schemas.microsoft.com/office/drawing/2014/main" id="{ABA759B1-9B9A-E6AD-8240-E8AA74FBB8E7}"/>
              </a:ext>
            </a:extLst>
          </p:cNvPr>
          <p:cNvSpPr>
            <a:spLocks noGrp="1"/>
          </p:cNvSpPr>
          <p:nvPr>
            <p:ph sz="half" idx="10"/>
          </p:nvPr>
        </p:nvSpPr>
        <p:spPr>
          <a:xfrm>
            <a:off x="623329" y="4635134"/>
            <a:ext cx="5364480" cy="1839575"/>
          </a:xfrm>
        </p:spPr>
        <p:txBody>
          <a:bodyPr>
            <a:normAutofit fontScale="92500" lnSpcReduction="20000"/>
          </a:bodyPr>
          <a:lstStyle/>
          <a:p>
            <a:pPr marL="268217" lvl="1" indent="-268217">
              <a:lnSpc>
                <a:spcPct val="120000"/>
              </a:lnSpc>
              <a:spcBef>
                <a:spcPts val="800"/>
              </a:spcBef>
              <a:buFont typeface="+mj-lt"/>
              <a:buAutoNum type="arabicPeriod"/>
            </a:pPr>
            <a:r>
              <a:rPr lang="en-US" sz="1400" dirty="0"/>
              <a:t>Randomize the input parameters according to their input distributions.</a:t>
            </a:r>
          </a:p>
          <a:p>
            <a:pPr marL="268217" lvl="1" indent="-268217">
              <a:lnSpc>
                <a:spcPct val="120000"/>
              </a:lnSpc>
              <a:spcBef>
                <a:spcPts val="800"/>
              </a:spcBef>
              <a:buFont typeface="+mj-lt"/>
              <a:buAutoNum type="arabicPeriod"/>
            </a:pPr>
            <a:r>
              <a:rPr lang="en-US" sz="1400" dirty="0"/>
              <a:t>Evaluate the model (solve) for each set of random inputs = direct Monte Carlo simulation.</a:t>
            </a:r>
          </a:p>
          <a:p>
            <a:pPr marL="268217" lvl="1" indent="-268217">
              <a:lnSpc>
                <a:spcPct val="120000"/>
              </a:lnSpc>
              <a:spcBef>
                <a:spcPts val="800"/>
              </a:spcBef>
              <a:buFont typeface="+mj-lt"/>
              <a:buAutoNum type="arabicPeriod"/>
            </a:pPr>
            <a:r>
              <a:rPr lang="en-US" sz="1400" dirty="0"/>
              <a:t>Analyze and plot the quantities of interest.</a:t>
            </a:r>
          </a:p>
          <a:p>
            <a:pPr marL="0" lvl="1" indent="0">
              <a:lnSpc>
                <a:spcPct val="120000"/>
              </a:lnSpc>
              <a:spcBef>
                <a:spcPts val="800"/>
              </a:spcBef>
              <a:buNone/>
            </a:pPr>
            <a:r>
              <a:rPr lang="en-US" sz="1200" dirty="0"/>
              <a:t>This often requires too many model evaluations to be practical.</a:t>
            </a:r>
            <a:br>
              <a:rPr lang="en-US" sz="1200" dirty="0"/>
            </a:br>
            <a:r>
              <a:rPr lang="en-US" sz="1200" dirty="0"/>
              <a:t>Instead, indirect Monte Carlo simulations are needed.</a:t>
            </a:r>
          </a:p>
        </p:txBody>
      </p:sp>
      <p:sp>
        <p:nvSpPr>
          <p:cNvPr id="4" name="Content Placeholder 3">
            <a:extLst>
              <a:ext uri="{FF2B5EF4-FFF2-40B4-BE49-F238E27FC236}">
                <a16:creationId xmlns:a16="http://schemas.microsoft.com/office/drawing/2014/main" id="{7952FAD4-9EEB-37CD-D5EA-EA54F3D4621C}"/>
              </a:ext>
            </a:extLst>
          </p:cNvPr>
          <p:cNvSpPr>
            <a:spLocks noGrp="1"/>
          </p:cNvSpPr>
          <p:nvPr>
            <p:ph sz="quarter" idx="19"/>
          </p:nvPr>
        </p:nvSpPr>
        <p:spPr>
          <a:xfrm>
            <a:off x="623329" y="3910230"/>
            <a:ext cx="5364480" cy="724954"/>
          </a:xfrm>
        </p:spPr>
        <p:txBody>
          <a:bodyPr anchor="t">
            <a:noAutofit/>
          </a:bodyPr>
          <a:lstStyle/>
          <a:p>
            <a:pPr>
              <a:spcBef>
                <a:spcPts val="600"/>
              </a:spcBef>
            </a:pPr>
            <a:r>
              <a:rPr lang="en-US" sz="1600" dirty="0"/>
              <a:t>Monte Carlo simulations can be used to obtain </a:t>
            </a:r>
            <a:br>
              <a:rPr lang="en-US" sz="1600" dirty="0"/>
            </a:br>
            <a:r>
              <a:rPr lang="en-US" sz="1600" dirty="0"/>
              <a:t>statistical properties of a model.</a:t>
            </a:r>
          </a:p>
        </p:txBody>
      </p:sp>
      <p:sp>
        <p:nvSpPr>
          <p:cNvPr id="5" name="Content Placeholder 4">
            <a:extLst>
              <a:ext uri="{FF2B5EF4-FFF2-40B4-BE49-F238E27FC236}">
                <a16:creationId xmlns:a16="http://schemas.microsoft.com/office/drawing/2014/main" id="{27C96F0F-16DE-DE4C-497F-E4D1A478BECE}"/>
              </a:ext>
            </a:extLst>
          </p:cNvPr>
          <p:cNvSpPr>
            <a:spLocks noGrp="1"/>
          </p:cNvSpPr>
          <p:nvPr>
            <p:ph sz="half" idx="30"/>
          </p:nvPr>
        </p:nvSpPr>
        <p:spPr>
          <a:xfrm>
            <a:off x="6297299" y="4603115"/>
            <a:ext cx="5364480" cy="1910574"/>
          </a:xfrm>
        </p:spPr>
        <p:txBody>
          <a:bodyPr>
            <a:normAutofit/>
          </a:bodyPr>
          <a:lstStyle/>
          <a:p>
            <a:pPr marL="237744" lvl="1" indent="-237744">
              <a:spcBef>
                <a:spcPts val="800"/>
              </a:spcBef>
              <a:buFont typeface="Wingdings" panose="05000000000000000000" pitchFamily="2" charset="2"/>
              <a:buChar char="§"/>
            </a:pPr>
            <a:r>
              <a:rPr lang="en-US" sz="1300" dirty="0"/>
              <a:t>Using a surrogate model makes Monte Carlo-based UQ analysis affordable and practical.</a:t>
            </a:r>
          </a:p>
          <a:p>
            <a:pPr marL="237744" lvl="1" indent="-237744">
              <a:spcBef>
                <a:spcPts val="800"/>
              </a:spcBef>
              <a:buFont typeface="Wingdings" panose="05000000000000000000" pitchFamily="2" charset="2"/>
              <a:buChar char="§"/>
            </a:pPr>
            <a:r>
              <a:rPr lang="en-US" sz="1300" dirty="0"/>
              <a:t>To create a surrogate model, it must first be trained by solving the original model for as few input parameters as possible.</a:t>
            </a:r>
          </a:p>
          <a:p>
            <a:pPr marL="237744" lvl="1" indent="-237744">
              <a:spcBef>
                <a:spcPts val="800"/>
              </a:spcBef>
              <a:buFont typeface="Wingdings" panose="05000000000000000000" pitchFamily="2" charset="2"/>
              <a:buChar char="§"/>
            </a:pPr>
            <a:r>
              <a:rPr lang="en-US" sz="1300" dirty="0"/>
              <a:t>The surrogate model is then used instead of the original model for Monte Carlo simulations.</a:t>
            </a:r>
          </a:p>
          <a:p>
            <a:pPr marL="237744" lvl="1" indent="-237744">
              <a:spcBef>
                <a:spcPts val="800"/>
              </a:spcBef>
              <a:buFont typeface="Wingdings" panose="05000000000000000000" pitchFamily="2" charset="2"/>
              <a:buChar char="§"/>
            </a:pPr>
            <a:endParaRPr lang="en-US" sz="1300" dirty="0"/>
          </a:p>
        </p:txBody>
      </p:sp>
      <p:sp>
        <p:nvSpPr>
          <p:cNvPr id="7" name="Content Placeholder 6">
            <a:extLst>
              <a:ext uri="{FF2B5EF4-FFF2-40B4-BE49-F238E27FC236}">
                <a16:creationId xmlns:a16="http://schemas.microsoft.com/office/drawing/2014/main" id="{4CB2A4D2-1627-AD82-232F-1AADDB3820C0}"/>
              </a:ext>
            </a:extLst>
          </p:cNvPr>
          <p:cNvSpPr>
            <a:spLocks noGrp="1"/>
          </p:cNvSpPr>
          <p:nvPr>
            <p:ph sz="quarter" idx="32"/>
          </p:nvPr>
        </p:nvSpPr>
        <p:spPr>
          <a:xfrm>
            <a:off x="6297299" y="3910230"/>
            <a:ext cx="5364480" cy="692886"/>
          </a:xfrm>
        </p:spPr>
        <p:txBody>
          <a:bodyPr anchor="t">
            <a:normAutofit/>
          </a:bodyPr>
          <a:lstStyle/>
          <a:p>
            <a:pPr>
              <a:spcBef>
                <a:spcPts val="600"/>
              </a:spcBef>
            </a:pPr>
            <a:r>
              <a:rPr lang="en-US" sz="1600" dirty="0"/>
              <a:t>The Uncertainty Quantification Module uses </a:t>
            </a:r>
            <a:br>
              <a:rPr lang="en-US" sz="1600" dirty="0"/>
            </a:br>
            <a:r>
              <a:rPr lang="en-US" sz="1600" dirty="0"/>
              <a:t>surrogate models that are much faster to evaluate.</a:t>
            </a:r>
          </a:p>
        </p:txBody>
      </p:sp>
      <p:sp>
        <p:nvSpPr>
          <p:cNvPr id="8" name="Title 7">
            <a:extLst>
              <a:ext uri="{FF2B5EF4-FFF2-40B4-BE49-F238E27FC236}">
                <a16:creationId xmlns:a16="http://schemas.microsoft.com/office/drawing/2014/main" id="{C2F2960D-5210-97B6-2F38-1019B0FC7B8F}"/>
              </a:ext>
            </a:extLst>
          </p:cNvPr>
          <p:cNvSpPr>
            <a:spLocks noGrp="1"/>
          </p:cNvSpPr>
          <p:nvPr>
            <p:ph type="title"/>
          </p:nvPr>
        </p:nvSpPr>
        <p:spPr/>
        <p:txBody>
          <a:bodyPr/>
          <a:lstStyle/>
          <a:p>
            <a:r>
              <a:rPr lang="en-US" noProof="0" dirty="0"/>
              <a:t>Monte Carlo Simulations</a:t>
            </a:r>
            <a:endParaRPr lang="en-US" dirty="0"/>
          </a:p>
        </p:txBody>
      </p:sp>
      <p:sp>
        <p:nvSpPr>
          <p:cNvPr id="3" name="Rectangle 2">
            <a:extLst>
              <a:ext uri="{FF2B5EF4-FFF2-40B4-BE49-F238E27FC236}">
                <a16:creationId xmlns:a16="http://schemas.microsoft.com/office/drawing/2014/main" id="{879EEEB9-EA94-5F15-B53B-CEE5F510FD1C}"/>
              </a:ext>
            </a:extLst>
          </p:cNvPr>
          <p:cNvSpPr/>
          <p:nvPr/>
        </p:nvSpPr>
        <p:spPr>
          <a:xfrm>
            <a:off x="2244769" y="2330856"/>
            <a:ext cx="1111248" cy="1450677"/>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1926ACB-73CF-2EDA-36F6-1399C6B82B25}"/>
              </a:ext>
            </a:extLst>
          </p:cNvPr>
          <p:cNvSpPr/>
          <p:nvPr/>
        </p:nvSpPr>
        <p:spPr>
          <a:xfrm>
            <a:off x="8004607" y="2309160"/>
            <a:ext cx="1111248" cy="1450677"/>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05DEDC7-1AD3-4165-812B-2D5338932445}"/>
              </a:ext>
            </a:extLst>
          </p:cNvPr>
          <p:cNvGrpSpPr/>
          <p:nvPr/>
        </p:nvGrpSpPr>
        <p:grpSpPr>
          <a:xfrm>
            <a:off x="835321" y="2223279"/>
            <a:ext cx="1556990" cy="1336863"/>
            <a:chOff x="1225924" y="1695730"/>
            <a:chExt cx="1998218" cy="1715711"/>
          </a:xfrm>
        </p:grpSpPr>
        <p:grpSp>
          <p:nvGrpSpPr>
            <p:cNvPr id="12" name="Group 11">
              <a:extLst>
                <a:ext uri="{FF2B5EF4-FFF2-40B4-BE49-F238E27FC236}">
                  <a16:creationId xmlns:a16="http://schemas.microsoft.com/office/drawing/2014/main" id="{3B48A167-243F-D3D8-799C-B5301B3BC92F}"/>
                </a:ext>
              </a:extLst>
            </p:cNvPr>
            <p:cNvGrpSpPr/>
            <p:nvPr/>
          </p:nvGrpSpPr>
          <p:grpSpPr>
            <a:xfrm>
              <a:off x="1225924" y="1695730"/>
              <a:ext cx="1998218" cy="1715711"/>
              <a:chOff x="1225924" y="1695730"/>
              <a:chExt cx="1998218" cy="1715711"/>
            </a:xfrm>
          </p:grpSpPr>
          <p:grpSp>
            <p:nvGrpSpPr>
              <p:cNvPr id="16" name="Group 15">
                <a:extLst>
                  <a:ext uri="{FF2B5EF4-FFF2-40B4-BE49-F238E27FC236}">
                    <a16:creationId xmlns:a16="http://schemas.microsoft.com/office/drawing/2014/main" id="{309134EE-B93A-32BD-420C-A87AB565548E}"/>
                  </a:ext>
                </a:extLst>
              </p:cNvPr>
              <p:cNvGrpSpPr/>
              <p:nvPr/>
            </p:nvGrpSpPr>
            <p:grpSpPr>
              <a:xfrm>
                <a:off x="1225924" y="1788128"/>
                <a:ext cx="1998218" cy="1623313"/>
                <a:chOff x="7826644" y="1774556"/>
                <a:chExt cx="2407016" cy="1955412"/>
              </a:xfrm>
            </p:grpSpPr>
            <p:grpSp>
              <p:nvGrpSpPr>
                <p:cNvPr id="18" name="Group 17">
                  <a:extLst>
                    <a:ext uri="{FF2B5EF4-FFF2-40B4-BE49-F238E27FC236}">
                      <a16:creationId xmlns:a16="http://schemas.microsoft.com/office/drawing/2014/main" id="{6C3F71D6-0075-069D-722A-5755B38BFF7D}"/>
                    </a:ext>
                  </a:extLst>
                </p:cNvPr>
                <p:cNvGrpSpPr/>
                <p:nvPr/>
              </p:nvGrpSpPr>
              <p:grpSpPr>
                <a:xfrm>
                  <a:off x="7826644" y="1774556"/>
                  <a:ext cx="2407016" cy="1518834"/>
                  <a:chOff x="7826644" y="1774556"/>
                  <a:chExt cx="2407016" cy="1518834"/>
                </a:xfrm>
              </p:grpSpPr>
              <p:cxnSp>
                <p:nvCxnSpPr>
                  <p:cNvPr id="21" name="Straight Arrow Connector 20">
                    <a:extLst>
                      <a:ext uri="{FF2B5EF4-FFF2-40B4-BE49-F238E27FC236}">
                        <a16:creationId xmlns:a16="http://schemas.microsoft.com/office/drawing/2014/main" id="{54B442AE-C2AF-3516-1FFC-477DB256ED11}"/>
                      </a:ext>
                    </a:extLst>
                  </p:cNvPr>
                  <p:cNvCxnSpPr/>
                  <p:nvPr/>
                </p:nvCxnSpPr>
                <p:spPr>
                  <a:xfrm flipV="1">
                    <a:off x="7826644" y="1774556"/>
                    <a:ext cx="0" cy="1518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3F67FF3-8D9E-842E-81A0-73285FB1BF48}"/>
                      </a:ext>
                    </a:extLst>
                  </p:cNvPr>
                  <p:cNvCxnSpPr>
                    <a:cxnSpLocks/>
                  </p:cNvCxnSpPr>
                  <p:nvPr/>
                </p:nvCxnSpPr>
                <p:spPr>
                  <a:xfrm>
                    <a:off x="7826644" y="3293390"/>
                    <a:ext cx="24070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03E7AD83-7382-3D25-9E49-6318C2D44D22}"/>
                    </a:ext>
                  </a:extLst>
                </p:cNvPr>
                <p:cNvSpPr txBox="1"/>
                <p:nvPr/>
              </p:nvSpPr>
              <p:spPr>
                <a:xfrm>
                  <a:off x="8102086" y="3337231"/>
                  <a:ext cx="1886367" cy="392737"/>
                </a:xfrm>
                <a:prstGeom prst="rect">
                  <a:avLst/>
                </a:prstGeom>
                <a:noFill/>
              </p:spPr>
              <p:txBody>
                <a:bodyPr wrap="none" rtlCol="0">
                  <a:spAutoFit/>
                </a:bodyPr>
                <a:lstStyle/>
                <a:p>
                  <a:r>
                    <a:rPr lang="en-US" sz="1051" dirty="0">
                      <a:latin typeface="Lato Light" panose="020F0302020204030203" pitchFamily="34" charset="77"/>
                    </a:rPr>
                    <a:t>Input distribution</a:t>
                  </a:r>
                  <a:endParaRPr lang="en-US" sz="1351" dirty="0">
                    <a:latin typeface="Lato Light" panose="020F0302020204030203" pitchFamily="34" charset="77"/>
                  </a:endParaRPr>
                </a:p>
              </p:txBody>
            </p:sp>
            <p:sp>
              <p:nvSpPr>
                <p:cNvPr id="20" name="Freeform: Shape 63">
                  <a:extLst>
                    <a:ext uri="{FF2B5EF4-FFF2-40B4-BE49-F238E27FC236}">
                      <a16:creationId xmlns:a16="http://schemas.microsoft.com/office/drawing/2014/main" id="{20E24CCB-D1E8-F840-E0DD-E16E9AD5E02B}"/>
                    </a:ext>
                  </a:extLst>
                </p:cNvPr>
                <p:cNvSpPr/>
                <p:nvPr/>
              </p:nvSpPr>
              <p:spPr>
                <a:xfrm>
                  <a:off x="8028122" y="2193006"/>
                  <a:ext cx="1828800" cy="1038390"/>
                </a:xfrm>
                <a:custGeom>
                  <a:avLst/>
                  <a:gdLst>
                    <a:gd name="connsiteX0" fmla="*/ 0 w 1828800"/>
                    <a:gd name="connsiteY0" fmla="*/ 1038569 h 1154352"/>
                    <a:gd name="connsiteX1" fmla="*/ 364210 w 1828800"/>
                    <a:gd name="connsiteY1" fmla="*/ 976575 h 1154352"/>
                    <a:gd name="connsiteX2" fmla="*/ 999641 w 1828800"/>
                    <a:gd name="connsiteY2" fmla="*/ 182 h 1154352"/>
                    <a:gd name="connsiteX3" fmla="*/ 1573078 w 1828800"/>
                    <a:gd name="connsiteY3" fmla="*/ 1061816 h 1154352"/>
                    <a:gd name="connsiteX4" fmla="*/ 1828800 w 1828800"/>
                    <a:gd name="connsiteY4" fmla="*/ 1030819 h 1154352"/>
                    <a:gd name="connsiteX0" fmla="*/ 0 w 1828800"/>
                    <a:gd name="connsiteY0" fmla="*/ 1039429 h 1155212"/>
                    <a:gd name="connsiteX1" fmla="*/ 480447 w 1828800"/>
                    <a:gd name="connsiteY1" fmla="*/ 868946 h 1155212"/>
                    <a:gd name="connsiteX2" fmla="*/ 999641 w 1828800"/>
                    <a:gd name="connsiteY2" fmla="*/ 1042 h 1155212"/>
                    <a:gd name="connsiteX3" fmla="*/ 1573078 w 1828800"/>
                    <a:gd name="connsiteY3" fmla="*/ 1062676 h 1155212"/>
                    <a:gd name="connsiteX4" fmla="*/ 1828800 w 1828800"/>
                    <a:gd name="connsiteY4" fmla="*/ 1031679 h 1155212"/>
                    <a:gd name="connsiteX0" fmla="*/ 0 w 1828800"/>
                    <a:gd name="connsiteY0" fmla="*/ 1038562 h 1094096"/>
                    <a:gd name="connsiteX1" fmla="*/ 480447 w 1828800"/>
                    <a:gd name="connsiteY1" fmla="*/ 868079 h 1094096"/>
                    <a:gd name="connsiteX2" fmla="*/ 999641 w 1828800"/>
                    <a:gd name="connsiteY2" fmla="*/ 175 h 1094096"/>
                    <a:gd name="connsiteX3" fmla="*/ 1472339 w 1828800"/>
                    <a:gd name="connsiteY3" fmla="*/ 945571 h 1094096"/>
                    <a:gd name="connsiteX4" fmla="*/ 1828800 w 1828800"/>
                    <a:gd name="connsiteY4" fmla="*/ 1030812 h 1094096"/>
                    <a:gd name="connsiteX0" fmla="*/ 0 w 1828800"/>
                    <a:gd name="connsiteY0" fmla="*/ 1038562 h 1074961"/>
                    <a:gd name="connsiteX1" fmla="*/ 480447 w 1828800"/>
                    <a:gd name="connsiteY1" fmla="*/ 868079 h 1074961"/>
                    <a:gd name="connsiteX2" fmla="*/ 999641 w 1828800"/>
                    <a:gd name="connsiteY2" fmla="*/ 175 h 1074961"/>
                    <a:gd name="connsiteX3" fmla="*/ 1472339 w 1828800"/>
                    <a:gd name="connsiteY3" fmla="*/ 945571 h 1074961"/>
                    <a:gd name="connsiteX4" fmla="*/ 1828800 w 1828800"/>
                    <a:gd name="connsiteY4" fmla="*/ 1030812 h 1074961"/>
                    <a:gd name="connsiteX0" fmla="*/ 0 w 1828800"/>
                    <a:gd name="connsiteY0" fmla="*/ 1038562 h 1059692"/>
                    <a:gd name="connsiteX1" fmla="*/ 480447 w 1828800"/>
                    <a:gd name="connsiteY1" fmla="*/ 868079 h 1059692"/>
                    <a:gd name="connsiteX2" fmla="*/ 999641 w 1828800"/>
                    <a:gd name="connsiteY2" fmla="*/ 175 h 1059692"/>
                    <a:gd name="connsiteX3" fmla="*/ 1472339 w 1828800"/>
                    <a:gd name="connsiteY3" fmla="*/ 945571 h 1059692"/>
                    <a:gd name="connsiteX4" fmla="*/ 1828800 w 1828800"/>
                    <a:gd name="connsiteY4" fmla="*/ 1030812 h 1059692"/>
                    <a:gd name="connsiteX0" fmla="*/ 0 w 1828800"/>
                    <a:gd name="connsiteY0" fmla="*/ 1038545 h 1051837"/>
                    <a:gd name="connsiteX1" fmla="*/ 480447 w 1828800"/>
                    <a:gd name="connsiteY1" fmla="*/ 868062 h 1051837"/>
                    <a:gd name="connsiteX2" fmla="*/ 999641 w 1828800"/>
                    <a:gd name="connsiteY2" fmla="*/ 158 h 1051837"/>
                    <a:gd name="connsiteX3" fmla="*/ 1472339 w 1828800"/>
                    <a:gd name="connsiteY3" fmla="*/ 945554 h 1051837"/>
                    <a:gd name="connsiteX4" fmla="*/ 1828800 w 1828800"/>
                    <a:gd name="connsiteY4" fmla="*/ 1030795 h 1051837"/>
                    <a:gd name="connsiteX0" fmla="*/ 0 w 1828800"/>
                    <a:gd name="connsiteY0" fmla="*/ 1038545 h 1038545"/>
                    <a:gd name="connsiteX1" fmla="*/ 480447 w 1828800"/>
                    <a:gd name="connsiteY1" fmla="*/ 868062 h 1038545"/>
                    <a:gd name="connsiteX2" fmla="*/ 999641 w 1828800"/>
                    <a:gd name="connsiteY2" fmla="*/ 158 h 1038545"/>
                    <a:gd name="connsiteX3" fmla="*/ 1472339 w 1828800"/>
                    <a:gd name="connsiteY3" fmla="*/ 945554 h 1038545"/>
                    <a:gd name="connsiteX4" fmla="*/ 1828800 w 1828800"/>
                    <a:gd name="connsiteY4" fmla="*/ 1030795 h 1038545"/>
                    <a:gd name="connsiteX0" fmla="*/ 0 w 1828800"/>
                    <a:gd name="connsiteY0" fmla="*/ 1038471 h 1038471"/>
                    <a:gd name="connsiteX1" fmla="*/ 480447 w 1828800"/>
                    <a:gd name="connsiteY1" fmla="*/ 867988 h 1038471"/>
                    <a:gd name="connsiteX2" fmla="*/ 999641 w 1828800"/>
                    <a:gd name="connsiteY2" fmla="*/ 84 h 1038471"/>
                    <a:gd name="connsiteX3" fmla="*/ 1402597 w 1828800"/>
                    <a:gd name="connsiteY3" fmla="*/ 813744 h 1038471"/>
                    <a:gd name="connsiteX4" fmla="*/ 1828800 w 1828800"/>
                    <a:gd name="connsiteY4" fmla="*/ 1030721 h 1038471"/>
                    <a:gd name="connsiteX0" fmla="*/ 0 w 1828800"/>
                    <a:gd name="connsiteY0" fmla="*/ 1038477 h 1038477"/>
                    <a:gd name="connsiteX1" fmla="*/ 503694 w 1828800"/>
                    <a:gd name="connsiteY1" fmla="*/ 759506 h 1038477"/>
                    <a:gd name="connsiteX2" fmla="*/ 999641 w 1828800"/>
                    <a:gd name="connsiteY2" fmla="*/ 90 h 1038477"/>
                    <a:gd name="connsiteX3" fmla="*/ 1402597 w 1828800"/>
                    <a:gd name="connsiteY3" fmla="*/ 813750 h 1038477"/>
                    <a:gd name="connsiteX4" fmla="*/ 1828800 w 1828800"/>
                    <a:gd name="connsiteY4" fmla="*/ 1030727 h 1038477"/>
                    <a:gd name="connsiteX0" fmla="*/ 0 w 1828800"/>
                    <a:gd name="connsiteY0" fmla="*/ 1038488 h 1038488"/>
                    <a:gd name="connsiteX1" fmla="*/ 503694 w 1828800"/>
                    <a:gd name="connsiteY1" fmla="*/ 759517 h 1038488"/>
                    <a:gd name="connsiteX2" fmla="*/ 999641 w 1828800"/>
                    <a:gd name="connsiteY2" fmla="*/ 101 h 1038488"/>
                    <a:gd name="connsiteX3" fmla="*/ 1402597 w 1828800"/>
                    <a:gd name="connsiteY3" fmla="*/ 813761 h 1038488"/>
                    <a:gd name="connsiteX4" fmla="*/ 1828800 w 1828800"/>
                    <a:gd name="connsiteY4" fmla="*/ 1030738 h 1038488"/>
                    <a:gd name="connsiteX0" fmla="*/ 0 w 1828800"/>
                    <a:gd name="connsiteY0" fmla="*/ 1038488 h 1038488"/>
                    <a:gd name="connsiteX1" fmla="*/ 503694 w 1828800"/>
                    <a:gd name="connsiteY1" fmla="*/ 759517 h 1038488"/>
                    <a:gd name="connsiteX2" fmla="*/ 999641 w 1828800"/>
                    <a:gd name="connsiteY2" fmla="*/ 101 h 1038488"/>
                    <a:gd name="connsiteX3" fmla="*/ 1402597 w 1828800"/>
                    <a:gd name="connsiteY3" fmla="*/ 813761 h 1038488"/>
                    <a:gd name="connsiteX4" fmla="*/ 1828800 w 1828800"/>
                    <a:gd name="connsiteY4" fmla="*/ 1030738 h 1038488"/>
                    <a:gd name="connsiteX0" fmla="*/ 0 w 1828800"/>
                    <a:gd name="connsiteY0" fmla="*/ 1038436 h 1038436"/>
                    <a:gd name="connsiteX1" fmla="*/ 503694 w 1828800"/>
                    <a:gd name="connsiteY1" fmla="*/ 759465 h 1038436"/>
                    <a:gd name="connsiteX2" fmla="*/ 999641 w 1828800"/>
                    <a:gd name="connsiteY2" fmla="*/ 49 h 1038436"/>
                    <a:gd name="connsiteX3" fmla="*/ 1402597 w 1828800"/>
                    <a:gd name="connsiteY3" fmla="*/ 813709 h 1038436"/>
                    <a:gd name="connsiteX4" fmla="*/ 1828800 w 1828800"/>
                    <a:gd name="connsiteY4" fmla="*/ 1030686 h 1038436"/>
                    <a:gd name="connsiteX0" fmla="*/ 0 w 1828800"/>
                    <a:gd name="connsiteY0" fmla="*/ 1038390 h 1038390"/>
                    <a:gd name="connsiteX1" fmla="*/ 503694 w 1828800"/>
                    <a:gd name="connsiteY1" fmla="*/ 759419 h 1038390"/>
                    <a:gd name="connsiteX2" fmla="*/ 999641 w 1828800"/>
                    <a:gd name="connsiteY2" fmla="*/ 3 h 1038390"/>
                    <a:gd name="connsiteX3" fmla="*/ 1402597 w 1828800"/>
                    <a:gd name="connsiteY3" fmla="*/ 813663 h 1038390"/>
                    <a:gd name="connsiteX4" fmla="*/ 1828800 w 1828800"/>
                    <a:gd name="connsiteY4" fmla="*/ 1030640 h 1038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038390">
                      <a:moveTo>
                        <a:pt x="0" y="1038390"/>
                      </a:moveTo>
                      <a:cubicBezTo>
                        <a:pt x="184042" y="1031932"/>
                        <a:pt x="368084" y="932482"/>
                        <a:pt x="503694" y="759419"/>
                      </a:cubicBezTo>
                      <a:cubicBezTo>
                        <a:pt x="639304" y="586356"/>
                        <a:pt x="865323" y="-1289"/>
                        <a:pt x="999641" y="3"/>
                      </a:cubicBezTo>
                      <a:cubicBezTo>
                        <a:pt x="1133959" y="1295"/>
                        <a:pt x="1287651" y="634141"/>
                        <a:pt x="1402597" y="813663"/>
                      </a:cubicBezTo>
                      <a:cubicBezTo>
                        <a:pt x="1517543" y="993185"/>
                        <a:pt x="1576306" y="1039035"/>
                        <a:pt x="1828800" y="103064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grpSp>
          <p:sp>
            <p:nvSpPr>
              <p:cNvPr id="17" name="TextBox 16">
                <a:extLst>
                  <a:ext uri="{FF2B5EF4-FFF2-40B4-BE49-F238E27FC236}">
                    <a16:creationId xmlns:a16="http://schemas.microsoft.com/office/drawing/2014/main" id="{C1FCAB34-2B91-3AED-FEC8-A41BC1975CC9}"/>
                  </a:ext>
                </a:extLst>
              </p:cNvPr>
              <p:cNvSpPr txBox="1"/>
              <p:nvPr/>
            </p:nvSpPr>
            <p:spPr>
              <a:xfrm>
                <a:off x="1597302" y="1695730"/>
                <a:ext cx="1473417" cy="326036"/>
              </a:xfrm>
              <a:prstGeom prst="rect">
                <a:avLst/>
              </a:prstGeom>
              <a:noFill/>
            </p:spPr>
            <p:txBody>
              <a:bodyPr wrap="none" rtlCol="0">
                <a:spAutoFit/>
              </a:bodyPr>
              <a:lstStyle/>
              <a:p>
                <a:r>
                  <a:rPr lang="en-US" sz="1051" dirty="0">
                    <a:latin typeface="Lato Light" panose="020F0302020204030203" pitchFamily="34" charset="77"/>
                  </a:rPr>
                  <a:t>Input parameter</a:t>
                </a:r>
                <a:endParaRPr lang="en-US" sz="1351" dirty="0">
                  <a:latin typeface="Lato Light" panose="020F0302020204030203" pitchFamily="34" charset="77"/>
                </a:endParaRPr>
              </a:p>
            </p:txBody>
          </p:sp>
        </p:grpSp>
        <p:cxnSp>
          <p:nvCxnSpPr>
            <p:cNvPr id="13" name="Straight Connector 12">
              <a:extLst>
                <a:ext uri="{FF2B5EF4-FFF2-40B4-BE49-F238E27FC236}">
                  <a16:creationId xmlns:a16="http://schemas.microsoft.com/office/drawing/2014/main" id="{43A5DEDF-CD15-D033-4F30-934B8CC6A595}"/>
                </a:ext>
              </a:extLst>
            </p:cNvPr>
            <p:cNvCxnSpPr/>
            <p:nvPr/>
          </p:nvCxnSpPr>
          <p:spPr>
            <a:xfrm>
              <a:off x="1945565" y="2546131"/>
              <a:ext cx="0" cy="502878"/>
            </a:xfrm>
            <a:prstGeom prst="line">
              <a:avLst/>
            </a:prstGeom>
            <a:ln w="38100"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7AC9FCA-BE94-B53C-2E22-825D6F2805E9}"/>
                </a:ext>
              </a:extLst>
            </p:cNvPr>
            <p:cNvCxnSpPr>
              <a:cxnSpLocks/>
              <a:stCxn id="20" idx="2"/>
            </p:cNvCxnSpPr>
            <p:nvPr/>
          </p:nvCxnSpPr>
          <p:spPr>
            <a:xfrm flipH="1">
              <a:off x="2221790" y="2135512"/>
              <a:ext cx="1260" cy="919250"/>
            </a:xfrm>
            <a:prstGeom prst="line">
              <a:avLst/>
            </a:prstGeom>
            <a:ln w="38100" cap="rnd">
              <a:solidFill>
                <a:schemeClr val="accent6">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0F70D9A-F1FD-2A5C-4C14-D642155AF78F}"/>
                </a:ext>
              </a:extLst>
            </p:cNvPr>
            <p:cNvCxnSpPr>
              <a:cxnSpLocks/>
            </p:cNvCxnSpPr>
            <p:nvPr/>
          </p:nvCxnSpPr>
          <p:spPr>
            <a:xfrm>
              <a:off x="2464678" y="2595137"/>
              <a:ext cx="0" cy="453872"/>
            </a:xfrm>
            <a:prstGeom prst="line">
              <a:avLst/>
            </a:prstGeom>
            <a:ln w="38100" cap="rnd">
              <a:solidFill>
                <a:schemeClr val="accent4">
                  <a:lumMod val="60000"/>
                  <a:lumOff val="40000"/>
                </a:schemeClr>
              </a:solidFill>
              <a:round/>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D426FB73-0723-1B39-A696-4B6418468CA1}"/>
              </a:ext>
            </a:extLst>
          </p:cNvPr>
          <p:cNvGrpSpPr/>
          <p:nvPr/>
        </p:nvGrpSpPr>
        <p:grpSpPr>
          <a:xfrm>
            <a:off x="4098177" y="2223277"/>
            <a:ext cx="1544290" cy="1335375"/>
            <a:chOff x="3582881" y="1699932"/>
            <a:chExt cx="1981919" cy="1713802"/>
          </a:xfrm>
        </p:grpSpPr>
        <p:grpSp>
          <p:nvGrpSpPr>
            <p:cNvPr id="24" name="Group 23">
              <a:extLst>
                <a:ext uri="{FF2B5EF4-FFF2-40B4-BE49-F238E27FC236}">
                  <a16:creationId xmlns:a16="http://schemas.microsoft.com/office/drawing/2014/main" id="{7A1FC432-CC4F-6916-142E-1A17872BC788}"/>
                </a:ext>
              </a:extLst>
            </p:cNvPr>
            <p:cNvGrpSpPr/>
            <p:nvPr/>
          </p:nvGrpSpPr>
          <p:grpSpPr>
            <a:xfrm>
              <a:off x="3582881" y="1699932"/>
              <a:ext cx="1981919" cy="1713802"/>
              <a:chOff x="3582881" y="1699932"/>
              <a:chExt cx="1981919" cy="1713802"/>
            </a:xfrm>
          </p:grpSpPr>
          <p:grpSp>
            <p:nvGrpSpPr>
              <p:cNvPr id="28" name="Group 27">
                <a:extLst>
                  <a:ext uri="{FF2B5EF4-FFF2-40B4-BE49-F238E27FC236}">
                    <a16:creationId xmlns:a16="http://schemas.microsoft.com/office/drawing/2014/main" id="{5DB41362-A23B-92D4-15EE-E4DCB89BE626}"/>
                  </a:ext>
                </a:extLst>
              </p:cNvPr>
              <p:cNvGrpSpPr/>
              <p:nvPr/>
            </p:nvGrpSpPr>
            <p:grpSpPr>
              <a:xfrm>
                <a:off x="3582881" y="1789876"/>
                <a:ext cx="1981919" cy="1623858"/>
                <a:chOff x="7826644" y="1774556"/>
                <a:chExt cx="2407016" cy="1972154"/>
              </a:xfrm>
            </p:grpSpPr>
            <p:grpSp>
              <p:nvGrpSpPr>
                <p:cNvPr id="30" name="Group 29">
                  <a:extLst>
                    <a:ext uri="{FF2B5EF4-FFF2-40B4-BE49-F238E27FC236}">
                      <a16:creationId xmlns:a16="http://schemas.microsoft.com/office/drawing/2014/main" id="{E4D48499-8DD1-1E88-4104-2002F01500E0}"/>
                    </a:ext>
                  </a:extLst>
                </p:cNvPr>
                <p:cNvGrpSpPr/>
                <p:nvPr/>
              </p:nvGrpSpPr>
              <p:grpSpPr>
                <a:xfrm>
                  <a:off x="7826644" y="1774556"/>
                  <a:ext cx="2407016" cy="1518834"/>
                  <a:chOff x="7826644" y="1774556"/>
                  <a:chExt cx="2407016" cy="1518834"/>
                </a:xfrm>
              </p:grpSpPr>
              <p:cxnSp>
                <p:nvCxnSpPr>
                  <p:cNvPr id="33" name="Straight Arrow Connector 32">
                    <a:extLst>
                      <a:ext uri="{FF2B5EF4-FFF2-40B4-BE49-F238E27FC236}">
                        <a16:creationId xmlns:a16="http://schemas.microsoft.com/office/drawing/2014/main" id="{70ADDCDB-F1E5-EFA5-D223-45D881AE0D70}"/>
                      </a:ext>
                    </a:extLst>
                  </p:cNvPr>
                  <p:cNvCxnSpPr/>
                  <p:nvPr/>
                </p:nvCxnSpPr>
                <p:spPr>
                  <a:xfrm flipV="1">
                    <a:off x="7826644" y="1774556"/>
                    <a:ext cx="0" cy="15188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C253818-546D-9AF3-EFB6-BFA8170B237F}"/>
                      </a:ext>
                    </a:extLst>
                  </p:cNvPr>
                  <p:cNvCxnSpPr>
                    <a:cxnSpLocks/>
                  </p:cNvCxnSpPr>
                  <p:nvPr/>
                </p:nvCxnSpPr>
                <p:spPr>
                  <a:xfrm>
                    <a:off x="7826644" y="3293390"/>
                    <a:ext cx="24070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48E5D93D-77DB-5432-AE42-F0DB1C149265}"/>
                    </a:ext>
                  </a:extLst>
                </p:cNvPr>
                <p:cNvSpPr txBox="1"/>
                <p:nvPr/>
              </p:nvSpPr>
              <p:spPr>
                <a:xfrm>
                  <a:off x="8127793" y="3350743"/>
                  <a:ext cx="2081775" cy="395967"/>
                </a:xfrm>
                <a:prstGeom prst="rect">
                  <a:avLst/>
                </a:prstGeom>
                <a:noFill/>
              </p:spPr>
              <p:txBody>
                <a:bodyPr wrap="none" rtlCol="0">
                  <a:spAutoFit/>
                </a:bodyPr>
                <a:lstStyle/>
                <a:p>
                  <a:r>
                    <a:rPr lang="en-US" sz="1051" dirty="0">
                      <a:latin typeface="Lato Light" panose="020F0302020204030203" pitchFamily="34" charset="77"/>
                    </a:rPr>
                    <a:t>Output distribution</a:t>
                  </a:r>
                  <a:endParaRPr lang="en-US" sz="1351" dirty="0">
                    <a:latin typeface="Lato Light" panose="020F0302020204030203" pitchFamily="34" charset="77"/>
                  </a:endParaRPr>
                </a:p>
              </p:txBody>
            </p:sp>
            <p:sp>
              <p:nvSpPr>
                <p:cNvPr id="32" name="Freeform: Shape 92">
                  <a:extLst>
                    <a:ext uri="{FF2B5EF4-FFF2-40B4-BE49-F238E27FC236}">
                      <a16:creationId xmlns:a16="http://schemas.microsoft.com/office/drawing/2014/main" id="{163D0CAD-608B-67B9-FC03-038CD52E9456}"/>
                    </a:ext>
                  </a:extLst>
                </p:cNvPr>
                <p:cNvSpPr/>
                <p:nvPr/>
              </p:nvSpPr>
              <p:spPr>
                <a:xfrm>
                  <a:off x="8028122" y="2220861"/>
                  <a:ext cx="1981200" cy="1010535"/>
                </a:xfrm>
                <a:custGeom>
                  <a:avLst/>
                  <a:gdLst>
                    <a:gd name="connsiteX0" fmla="*/ 0 w 1828800"/>
                    <a:gd name="connsiteY0" fmla="*/ 1038569 h 1154352"/>
                    <a:gd name="connsiteX1" fmla="*/ 364210 w 1828800"/>
                    <a:gd name="connsiteY1" fmla="*/ 976575 h 1154352"/>
                    <a:gd name="connsiteX2" fmla="*/ 999641 w 1828800"/>
                    <a:gd name="connsiteY2" fmla="*/ 182 h 1154352"/>
                    <a:gd name="connsiteX3" fmla="*/ 1573078 w 1828800"/>
                    <a:gd name="connsiteY3" fmla="*/ 1061816 h 1154352"/>
                    <a:gd name="connsiteX4" fmla="*/ 1828800 w 1828800"/>
                    <a:gd name="connsiteY4" fmla="*/ 1030819 h 1154352"/>
                    <a:gd name="connsiteX0" fmla="*/ 0 w 1828800"/>
                    <a:gd name="connsiteY0" fmla="*/ 1039429 h 1155212"/>
                    <a:gd name="connsiteX1" fmla="*/ 480447 w 1828800"/>
                    <a:gd name="connsiteY1" fmla="*/ 868946 h 1155212"/>
                    <a:gd name="connsiteX2" fmla="*/ 999641 w 1828800"/>
                    <a:gd name="connsiteY2" fmla="*/ 1042 h 1155212"/>
                    <a:gd name="connsiteX3" fmla="*/ 1573078 w 1828800"/>
                    <a:gd name="connsiteY3" fmla="*/ 1062676 h 1155212"/>
                    <a:gd name="connsiteX4" fmla="*/ 1828800 w 1828800"/>
                    <a:gd name="connsiteY4" fmla="*/ 1031679 h 1155212"/>
                    <a:gd name="connsiteX0" fmla="*/ 0 w 1828800"/>
                    <a:gd name="connsiteY0" fmla="*/ 1038562 h 1094096"/>
                    <a:gd name="connsiteX1" fmla="*/ 480447 w 1828800"/>
                    <a:gd name="connsiteY1" fmla="*/ 868079 h 1094096"/>
                    <a:gd name="connsiteX2" fmla="*/ 999641 w 1828800"/>
                    <a:gd name="connsiteY2" fmla="*/ 175 h 1094096"/>
                    <a:gd name="connsiteX3" fmla="*/ 1472339 w 1828800"/>
                    <a:gd name="connsiteY3" fmla="*/ 945571 h 1094096"/>
                    <a:gd name="connsiteX4" fmla="*/ 1828800 w 1828800"/>
                    <a:gd name="connsiteY4" fmla="*/ 1030812 h 1094096"/>
                    <a:gd name="connsiteX0" fmla="*/ 0 w 1828800"/>
                    <a:gd name="connsiteY0" fmla="*/ 1038562 h 1074961"/>
                    <a:gd name="connsiteX1" fmla="*/ 480447 w 1828800"/>
                    <a:gd name="connsiteY1" fmla="*/ 868079 h 1074961"/>
                    <a:gd name="connsiteX2" fmla="*/ 999641 w 1828800"/>
                    <a:gd name="connsiteY2" fmla="*/ 175 h 1074961"/>
                    <a:gd name="connsiteX3" fmla="*/ 1472339 w 1828800"/>
                    <a:gd name="connsiteY3" fmla="*/ 945571 h 1074961"/>
                    <a:gd name="connsiteX4" fmla="*/ 1828800 w 1828800"/>
                    <a:gd name="connsiteY4" fmla="*/ 1030812 h 1074961"/>
                    <a:gd name="connsiteX0" fmla="*/ 0 w 1828800"/>
                    <a:gd name="connsiteY0" fmla="*/ 1038562 h 1059692"/>
                    <a:gd name="connsiteX1" fmla="*/ 480447 w 1828800"/>
                    <a:gd name="connsiteY1" fmla="*/ 868079 h 1059692"/>
                    <a:gd name="connsiteX2" fmla="*/ 999641 w 1828800"/>
                    <a:gd name="connsiteY2" fmla="*/ 175 h 1059692"/>
                    <a:gd name="connsiteX3" fmla="*/ 1472339 w 1828800"/>
                    <a:gd name="connsiteY3" fmla="*/ 945571 h 1059692"/>
                    <a:gd name="connsiteX4" fmla="*/ 1828800 w 1828800"/>
                    <a:gd name="connsiteY4" fmla="*/ 1030812 h 1059692"/>
                    <a:gd name="connsiteX0" fmla="*/ 0 w 1828800"/>
                    <a:gd name="connsiteY0" fmla="*/ 1038545 h 1051837"/>
                    <a:gd name="connsiteX1" fmla="*/ 480447 w 1828800"/>
                    <a:gd name="connsiteY1" fmla="*/ 868062 h 1051837"/>
                    <a:gd name="connsiteX2" fmla="*/ 999641 w 1828800"/>
                    <a:gd name="connsiteY2" fmla="*/ 158 h 1051837"/>
                    <a:gd name="connsiteX3" fmla="*/ 1472339 w 1828800"/>
                    <a:gd name="connsiteY3" fmla="*/ 945554 h 1051837"/>
                    <a:gd name="connsiteX4" fmla="*/ 1828800 w 1828800"/>
                    <a:gd name="connsiteY4" fmla="*/ 1030795 h 1051837"/>
                    <a:gd name="connsiteX0" fmla="*/ 0 w 1828800"/>
                    <a:gd name="connsiteY0" fmla="*/ 1038545 h 1038545"/>
                    <a:gd name="connsiteX1" fmla="*/ 480447 w 1828800"/>
                    <a:gd name="connsiteY1" fmla="*/ 868062 h 1038545"/>
                    <a:gd name="connsiteX2" fmla="*/ 999641 w 1828800"/>
                    <a:gd name="connsiteY2" fmla="*/ 158 h 1038545"/>
                    <a:gd name="connsiteX3" fmla="*/ 1472339 w 1828800"/>
                    <a:gd name="connsiteY3" fmla="*/ 945554 h 1038545"/>
                    <a:gd name="connsiteX4" fmla="*/ 1828800 w 1828800"/>
                    <a:gd name="connsiteY4" fmla="*/ 1030795 h 1038545"/>
                    <a:gd name="connsiteX0" fmla="*/ 0 w 1828800"/>
                    <a:gd name="connsiteY0" fmla="*/ 1038471 h 1038471"/>
                    <a:gd name="connsiteX1" fmla="*/ 480447 w 1828800"/>
                    <a:gd name="connsiteY1" fmla="*/ 867988 h 1038471"/>
                    <a:gd name="connsiteX2" fmla="*/ 999641 w 1828800"/>
                    <a:gd name="connsiteY2" fmla="*/ 84 h 1038471"/>
                    <a:gd name="connsiteX3" fmla="*/ 1402597 w 1828800"/>
                    <a:gd name="connsiteY3" fmla="*/ 813744 h 1038471"/>
                    <a:gd name="connsiteX4" fmla="*/ 1828800 w 1828800"/>
                    <a:gd name="connsiteY4" fmla="*/ 1030721 h 1038471"/>
                    <a:gd name="connsiteX0" fmla="*/ 0 w 1828800"/>
                    <a:gd name="connsiteY0" fmla="*/ 1038477 h 1038477"/>
                    <a:gd name="connsiteX1" fmla="*/ 503694 w 1828800"/>
                    <a:gd name="connsiteY1" fmla="*/ 759506 h 1038477"/>
                    <a:gd name="connsiteX2" fmla="*/ 999641 w 1828800"/>
                    <a:gd name="connsiteY2" fmla="*/ 90 h 1038477"/>
                    <a:gd name="connsiteX3" fmla="*/ 1402597 w 1828800"/>
                    <a:gd name="connsiteY3" fmla="*/ 813750 h 1038477"/>
                    <a:gd name="connsiteX4" fmla="*/ 1828800 w 1828800"/>
                    <a:gd name="connsiteY4" fmla="*/ 1030727 h 1038477"/>
                    <a:gd name="connsiteX0" fmla="*/ 0 w 1828800"/>
                    <a:gd name="connsiteY0" fmla="*/ 1038488 h 1038488"/>
                    <a:gd name="connsiteX1" fmla="*/ 503694 w 1828800"/>
                    <a:gd name="connsiteY1" fmla="*/ 759517 h 1038488"/>
                    <a:gd name="connsiteX2" fmla="*/ 999641 w 1828800"/>
                    <a:gd name="connsiteY2" fmla="*/ 101 h 1038488"/>
                    <a:gd name="connsiteX3" fmla="*/ 1402597 w 1828800"/>
                    <a:gd name="connsiteY3" fmla="*/ 813761 h 1038488"/>
                    <a:gd name="connsiteX4" fmla="*/ 1828800 w 1828800"/>
                    <a:gd name="connsiteY4" fmla="*/ 1030738 h 1038488"/>
                    <a:gd name="connsiteX0" fmla="*/ 0 w 1828800"/>
                    <a:gd name="connsiteY0" fmla="*/ 1038488 h 1038488"/>
                    <a:gd name="connsiteX1" fmla="*/ 503694 w 1828800"/>
                    <a:gd name="connsiteY1" fmla="*/ 759517 h 1038488"/>
                    <a:gd name="connsiteX2" fmla="*/ 999641 w 1828800"/>
                    <a:gd name="connsiteY2" fmla="*/ 101 h 1038488"/>
                    <a:gd name="connsiteX3" fmla="*/ 1402597 w 1828800"/>
                    <a:gd name="connsiteY3" fmla="*/ 813761 h 1038488"/>
                    <a:gd name="connsiteX4" fmla="*/ 1828800 w 1828800"/>
                    <a:gd name="connsiteY4" fmla="*/ 1030738 h 1038488"/>
                    <a:gd name="connsiteX0" fmla="*/ 0 w 1828800"/>
                    <a:gd name="connsiteY0" fmla="*/ 1038436 h 1038436"/>
                    <a:gd name="connsiteX1" fmla="*/ 503694 w 1828800"/>
                    <a:gd name="connsiteY1" fmla="*/ 759465 h 1038436"/>
                    <a:gd name="connsiteX2" fmla="*/ 999641 w 1828800"/>
                    <a:gd name="connsiteY2" fmla="*/ 49 h 1038436"/>
                    <a:gd name="connsiteX3" fmla="*/ 1402597 w 1828800"/>
                    <a:gd name="connsiteY3" fmla="*/ 813709 h 1038436"/>
                    <a:gd name="connsiteX4" fmla="*/ 1828800 w 1828800"/>
                    <a:gd name="connsiteY4" fmla="*/ 1030686 h 1038436"/>
                    <a:gd name="connsiteX0" fmla="*/ 0 w 1828800"/>
                    <a:gd name="connsiteY0" fmla="*/ 1038390 h 1038390"/>
                    <a:gd name="connsiteX1" fmla="*/ 503694 w 1828800"/>
                    <a:gd name="connsiteY1" fmla="*/ 759419 h 1038390"/>
                    <a:gd name="connsiteX2" fmla="*/ 999641 w 1828800"/>
                    <a:gd name="connsiteY2" fmla="*/ 3 h 1038390"/>
                    <a:gd name="connsiteX3" fmla="*/ 1402597 w 1828800"/>
                    <a:gd name="connsiteY3" fmla="*/ 813663 h 1038390"/>
                    <a:gd name="connsiteX4" fmla="*/ 1828800 w 1828800"/>
                    <a:gd name="connsiteY4" fmla="*/ 1030640 h 1038390"/>
                    <a:gd name="connsiteX0" fmla="*/ 0 w 1828800"/>
                    <a:gd name="connsiteY0" fmla="*/ 1007910 h 1007910"/>
                    <a:gd name="connsiteX1" fmla="*/ 503694 w 1828800"/>
                    <a:gd name="connsiteY1" fmla="*/ 728939 h 1007910"/>
                    <a:gd name="connsiteX2" fmla="*/ 1281581 w 1828800"/>
                    <a:gd name="connsiteY2" fmla="*/ 3 h 1007910"/>
                    <a:gd name="connsiteX3" fmla="*/ 1402597 w 1828800"/>
                    <a:gd name="connsiteY3" fmla="*/ 783183 h 1007910"/>
                    <a:gd name="connsiteX4" fmla="*/ 1828800 w 1828800"/>
                    <a:gd name="connsiteY4" fmla="*/ 1000160 h 1007910"/>
                    <a:gd name="connsiteX0" fmla="*/ 0 w 1828800"/>
                    <a:gd name="connsiteY0" fmla="*/ 1007908 h 1007908"/>
                    <a:gd name="connsiteX1" fmla="*/ 503694 w 1828800"/>
                    <a:gd name="connsiteY1" fmla="*/ 728937 h 1007908"/>
                    <a:gd name="connsiteX2" fmla="*/ 1281581 w 1828800"/>
                    <a:gd name="connsiteY2" fmla="*/ 1 h 1007908"/>
                    <a:gd name="connsiteX3" fmla="*/ 1585477 w 1828800"/>
                    <a:gd name="connsiteY3" fmla="*/ 729841 h 1007908"/>
                    <a:gd name="connsiteX4" fmla="*/ 1828800 w 1828800"/>
                    <a:gd name="connsiteY4" fmla="*/ 1000158 h 1007908"/>
                    <a:gd name="connsiteX0" fmla="*/ 0 w 1828800"/>
                    <a:gd name="connsiteY0" fmla="*/ 1007908 h 1007908"/>
                    <a:gd name="connsiteX1" fmla="*/ 503694 w 1828800"/>
                    <a:gd name="connsiteY1" fmla="*/ 728937 h 1007908"/>
                    <a:gd name="connsiteX2" fmla="*/ 1281581 w 1828800"/>
                    <a:gd name="connsiteY2" fmla="*/ 1 h 1007908"/>
                    <a:gd name="connsiteX3" fmla="*/ 1585477 w 1828800"/>
                    <a:gd name="connsiteY3" fmla="*/ 729841 h 1007908"/>
                    <a:gd name="connsiteX4" fmla="*/ 1828800 w 1828800"/>
                    <a:gd name="connsiteY4" fmla="*/ 1000158 h 1007908"/>
                    <a:gd name="connsiteX0" fmla="*/ 0 w 1828800"/>
                    <a:gd name="connsiteY0" fmla="*/ 1007908 h 1007908"/>
                    <a:gd name="connsiteX1" fmla="*/ 503694 w 1828800"/>
                    <a:gd name="connsiteY1" fmla="*/ 728937 h 1007908"/>
                    <a:gd name="connsiteX2" fmla="*/ 1281581 w 1828800"/>
                    <a:gd name="connsiteY2" fmla="*/ 1 h 1007908"/>
                    <a:gd name="connsiteX3" fmla="*/ 1585477 w 1828800"/>
                    <a:gd name="connsiteY3" fmla="*/ 729841 h 1007908"/>
                    <a:gd name="connsiteX4" fmla="*/ 1828800 w 1828800"/>
                    <a:gd name="connsiteY4" fmla="*/ 1000158 h 1007908"/>
                    <a:gd name="connsiteX0" fmla="*/ 0 w 1828800"/>
                    <a:gd name="connsiteY0" fmla="*/ 1008653 h 1008653"/>
                    <a:gd name="connsiteX1" fmla="*/ 503694 w 1828800"/>
                    <a:gd name="connsiteY1" fmla="*/ 729682 h 1008653"/>
                    <a:gd name="connsiteX2" fmla="*/ 1281581 w 1828800"/>
                    <a:gd name="connsiteY2" fmla="*/ 746 h 1008653"/>
                    <a:gd name="connsiteX3" fmla="*/ 1570237 w 1828800"/>
                    <a:gd name="connsiteY3" fmla="*/ 593426 h 1008653"/>
                    <a:gd name="connsiteX4" fmla="*/ 1828800 w 1828800"/>
                    <a:gd name="connsiteY4" fmla="*/ 1000903 h 1008653"/>
                    <a:gd name="connsiteX0" fmla="*/ 0 w 1828800"/>
                    <a:gd name="connsiteY0" fmla="*/ 1008664 h 1008664"/>
                    <a:gd name="connsiteX1" fmla="*/ 503694 w 1828800"/>
                    <a:gd name="connsiteY1" fmla="*/ 729693 h 1008664"/>
                    <a:gd name="connsiteX2" fmla="*/ 1281581 w 1828800"/>
                    <a:gd name="connsiteY2" fmla="*/ 757 h 1008664"/>
                    <a:gd name="connsiteX3" fmla="*/ 1570237 w 1828800"/>
                    <a:gd name="connsiteY3" fmla="*/ 593437 h 1008664"/>
                    <a:gd name="connsiteX4" fmla="*/ 1828800 w 1828800"/>
                    <a:gd name="connsiteY4" fmla="*/ 1000914 h 1008664"/>
                    <a:gd name="connsiteX0" fmla="*/ 0 w 1828800"/>
                    <a:gd name="connsiteY0" fmla="*/ 1008664 h 1008664"/>
                    <a:gd name="connsiteX1" fmla="*/ 503694 w 1828800"/>
                    <a:gd name="connsiteY1" fmla="*/ 729693 h 1008664"/>
                    <a:gd name="connsiteX2" fmla="*/ 1281581 w 1828800"/>
                    <a:gd name="connsiteY2" fmla="*/ 757 h 1008664"/>
                    <a:gd name="connsiteX3" fmla="*/ 1570237 w 1828800"/>
                    <a:gd name="connsiteY3" fmla="*/ 593437 h 1008664"/>
                    <a:gd name="connsiteX4" fmla="*/ 1828800 w 1828800"/>
                    <a:gd name="connsiteY4" fmla="*/ 1000914 h 1008664"/>
                    <a:gd name="connsiteX0" fmla="*/ 0 w 1981200"/>
                    <a:gd name="connsiteY0" fmla="*/ 1008740 h 1008740"/>
                    <a:gd name="connsiteX1" fmla="*/ 503694 w 1981200"/>
                    <a:gd name="connsiteY1" fmla="*/ 729769 h 1008740"/>
                    <a:gd name="connsiteX2" fmla="*/ 1281581 w 1981200"/>
                    <a:gd name="connsiteY2" fmla="*/ 833 h 1008740"/>
                    <a:gd name="connsiteX3" fmla="*/ 1570237 w 1981200"/>
                    <a:gd name="connsiteY3" fmla="*/ 593513 h 1008740"/>
                    <a:gd name="connsiteX4" fmla="*/ 1981200 w 1981200"/>
                    <a:gd name="connsiteY4" fmla="*/ 1008610 h 1008740"/>
                    <a:gd name="connsiteX0" fmla="*/ 0 w 1981200"/>
                    <a:gd name="connsiteY0" fmla="*/ 1008740 h 1008740"/>
                    <a:gd name="connsiteX1" fmla="*/ 503694 w 1981200"/>
                    <a:gd name="connsiteY1" fmla="*/ 729769 h 1008740"/>
                    <a:gd name="connsiteX2" fmla="*/ 1281581 w 1981200"/>
                    <a:gd name="connsiteY2" fmla="*/ 833 h 1008740"/>
                    <a:gd name="connsiteX3" fmla="*/ 1570237 w 1981200"/>
                    <a:gd name="connsiteY3" fmla="*/ 593513 h 1008740"/>
                    <a:gd name="connsiteX4" fmla="*/ 1981200 w 1981200"/>
                    <a:gd name="connsiteY4" fmla="*/ 1008610 h 1008740"/>
                    <a:gd name="connsiteX0" fmla="*/ 0 w 1981200"/>
                    <a:gd name="connsiteY0" fmla="*/ 1008830 h 1008830"/>
                    <a:gd name="connsiteX1" fmla="*/ 503694 w 1981200"/>
                    <a:gd name="connsiteY1" fmla="*/ 729859 h 1008830"/>
                    <a:gd name="connsiteX2" fmla="*/ 1281581 w 1981200"/>
                    <a:gd name="connsiteY2" fmla="*/ 923 h 1008830"/>
                    <a:gd name="connsiteX3" fmla="*/ 1570237 w 1981200"/>
                    <a:gd name="connsiteY3" fmla="*/ 593603 h 1008830"/>
                    <a:gd name="connsiteX4" fmla="*/ 1981200 w 1981200"/>
                    <a:gd name="connsiteY4" fmla="*/ 1008700 h 1008830"/>
                    <a:gd name="connsiteX0" fmla="*/ 0 w 1981200"/>
                    <a:gd name="connsiteY0" fmla="*/ 1008741 h 1008741"/>
                    <a:gd name="connsiteX1" fmla="*/ 503694 w 1981200"/>
                    <a:gd name="connsiteY1" fmla="*/ 729770 h 1008741"/>
                    <a:gd name="connsiteX2" fmla="*/ 1281581 w 1981200"/>
                    <a:gd name="connsiteY2" fmla="*/ 834 h 1008741"/>
                    <a:gd name="connsiteX3" fmla="*/ 1570237 w 1981200"/>
                    <a:gd name="connsiteY3" fmla="*/ 593514 h 1008741"/>
                    <a:gd name="connsiteX4" fmla="*/ 1981200 w 1981200"/>
                    <a:gd name="connsiteY4" fmla="*/ 1008611 h 1008741"/>
                    <a:gd name="connsiteX0" fmla="*/ 0 w 1981200"/>
                    <a:gd name="connsiteY0" fmla="*/ 1007908 h 1007908"/>
                    <a:gd name="connsiteX1" fmla="*/ 503694 w 1981200"/>
                    <a:gd name="connsiteY1" fmla="*/ 728937 h 1007908"/>
                    <a:gd name="connsiteX2" fmla="*/ 1281581 w 1981200"/>
                    <a:gd name="connsiteY2" fmla="*/ 1 h 1007908"/>
                    <a:gd name="connsiteX3" fmla="*/ 1570237 w 1981200"/>
                    <a:gd name="connsiteY3" fmla="*/ 592681 h 1007908"/>
                    <a:gd name="connsiteX4" fmla="*/ 1981200 w 1981200"/>
                    <a:gd name="connsiteY4" fmla="*/ 1007778 h 1007908"/>
                    <a:gd name="connsiteX0" fmla="*/ 0 w 1981200"/>
                    <a:gd name="connsiteY0" fmla="*/ 1007908 h 1007908"/>
                    <a:gd name="connsiteX1" fmla="*/ 503694 w 1981200"/>
                    <a:gd name="connsiteY1" fmla="*/ 728937 h 1007908"/>
                    <a:gd name="connsiteX2" fmla="*/ 1426361 w 1981200"/>
                    <a:gd name="connsiteY2" fmla="*/ 1 h 1007908"/>
                    <a:gd name="connsiteX3" fmla="*/ 1570237 w 1981200"/>
                    <a:gd name="connsiteY3" fmla="*/ 592681 h 1007908"/>
                    <a:gd name="connsiteX4" fmla="*/ 1981200 w 1981200"/>
                    <a:gd name="connsiteY4" fmla="*/ 1007778 h 1007908"/>
                    <a:gd name="connsiteX0" fmla="*/ 0 w 1981200"/>
                    <a:gd name="connsiteY0" fmla="*/ 1009084 h 1009084"/>
                    <a:gd name="connsiteX1" fmla="*/ 503694 w 1981200"/>
                    <a:gd name="connsiteY1" fmla="*/ 730113 h 1009084"/>
                    <a:gd name="connsiteX2" fmla="*/ 1426361 w 1981200"/>
                    <a:gd name="connsiteY2" fmla="*/ 1177 h 1009084"/>
                    <a:gd name="connsiteX3" fmla="*/ 1631197 w 1981200"/>
                    <a:gd name="connsiteY3" fmla="*/ 570997 h 1009084"/>
                    <a:gd name="connsiteX4" fmla="*/ 1981200 w 1981200"/>
                    <a:gd name="connsiteY4" fmla="*/ 1008954 h 1009084"/>
                    <a:gd name="connsiteX0" fmla="*/ 0 w 1981200"/>
                    <a:gd name="connsiteY0" fmla="*/ 1009011 h 1009011"/>
                    <a:gd name="connsiteX1" fmla="*/ 503694 w 1981200"/>
                    <a:gd name="connsiteY1" fmla="*/ 730040 h 1009011"/>
                    <a:gd name="connsiteX2" fmla="*/ 1426361 w 1981200"/>
                    <a:gd name="connsiteY2" fmla="*/ 1104 h 1009011"/>
                    <a:gd name="connsiteX3" fmla="*/ 1631197 w 1981200"/>
                    <a:gd name="connsiteY3" fmla="*/ 570924 h 1009011"/>
                    <a:gd name="connsiteX4" fmla="*/ 1981200 w 1981200"/>
                    <a:gd name="connsiteY4" fmla="*/ 1008881 h 1009011"/>
                    <a:gd name="connsiteX0" fmla="*/ 0 w 1981200"/>
                    <a:gd name="connsiteY0" fmla="*/ 1010423 h 1010423"/>
                    <a:gd name="connsiteX1" fmla="*/ 503694 w 1981200"/>
                    <a:gd name="connsiteY1" fmla="*/ 731452 h 1010423"/>
                    <a:gd name="connsiteX2" fmla="*/ 1426361 w 1981200"/>
                    <a:gd name="connsiteY2" fmla="*/ 2516 h 1010423"/>
                    <a:gd name="connsiteX3" fmla="*/ 1631197 w 1981200"/>
                    <a:gd name="connsiteY3" fmla="*/ 503756 h 1010423"/>
                    <a:gd name="connsiteX4" fmla="*/ 1981200 w 1981200"/>
                    <a:gd name="connsiteY4" fmla="*/ 1010293 h 1010423"/>
                    <a:gd name="connsiteX0" fmla="*/ 0 w 1981200"/>
                    <a:gd name="connsiteY0" fmla="*/ 1010381 h 1010381"/>
                    <a:gd name="connsiteX1" fmla="*/ 503694 w 1981200"/>
                    <a:gd name="connsiteY1" fmla="*/ 731410 h 1010381"/>
                    <a:gd name="connsiteX2" fmla="*/ 1426361 w 1981200"/>
                    <a:gd name="connsiteY2" fmla="*/ 2474 h 1010381"/>
                    <a:gd name="connsiteX3" fmla="*/ 1631197 w 1981200"/>
                    <a:gd name="connsiteY3" fmla="*/ 503714 h 1010381"/>
                    <a:gd name="connsiteX4" fmla="*/ 1981200 w 1981200"/>
                    <a:gd name="connsiteY4" fmla="*/ 1010251 h 1010381"/>
                    <a:gd name="connsiteX0" fmla="*/ 0 w 1981200"/>
                    <a:gd name="connsiteY0" fmla="*/ 1008016 h 1008016"/>
                    <a:gd name="connsiteX1" fmla="*/ 503694 w 1981200"/>
                    <a:gd name="connsiteY1" fmla="*/ 729045 h 1008016"/>
                    <a:gd name="connsiteX2" fmla="*/ 1426361 w 1981200"/>
                    <a:gd name="connsiteY2" fmla="*/ 109 h 1008016"/>
                    <a:gd name="connsiteX3" fmla="*/ 1631197 w 1981200"/>
                    <a:gd name="connsiteY3" fmla="*/ 501349 h 1008016"/>
                    <a:gd name="connsiteX4" fmla="*/ 1981200 w 1981200"/>
                    <a:gd name="connsiteY4" fmla="*/ 1007886 h 1008016"/>
                    <a:gd name="connsiteX0" fmla="*/ 0 w 1981200"/>
                    <a:gd name="connsiteY0" fmla="*/ 1010535 h 1010535"/>
                    <a:gd name="connsiteX1" fmla="*/ 648474 w 1981200"/>
                    <a:gd name="connsiteY1" fmla="*/ 739184 h 1010535"/>
                    <a:gd name="connsiteX2" fmla="*/ 1426361 w 1981200"/>
                    <a:gd name="connsiteY2" fmla="*/ 2628 h 1010535"/>
                    <a:gd name="connsiteX3" fmla="*/ 1631197 w 1981200"/>
                    <a:gd name="connsiteY3" fmla="*/ 503868 h 1010535"/>
                    <a:gd name="connsiteX4" fmla="*/ 1981200 w 1981200"/>
                    <a:gd name="connsiteY4" fmla="*/ 1010405 h 1010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1200" h="1010535">
                      <a:moveTo>
                        <a:pt x="0" y="1010535"/>
                      </a:moveTo>
                      <a:cubicBezTo>
                        <a:pt x="184042" y="1004077"/>
                        <a:pt x="410747" y="907168"/>
                        <a:pt x="648474" y="739184"/>
                      </a:cubicBezTo>
                      <a:cubicBezTo>
                        <a:pt x="886201" y="571200"/>
                        <a:pt x="1262574" y="41847"/>
                        <a:pt x="1426361" y="2628"/>
                      </a:cubicBezTo>
                      <a:cubicBezTo>
                        <a:pt x="1590148" y="-36591"/>
                        <a:pt x="1584444" y="374005"/>
                        <a:pt x="1631197" y="503868"/>
                      </a:cubicBezTo>
                      <a:cubicBezTo>
                        <a:pt x="1677950" y="633731"/>
                        <a:pt x="1827766" y="965460"/>
                        <a:pt x="1981200" y="101040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sp>
            <p:nvSpPr>
              <p:cNvPr id="29" name="TextBox 28">
                <a:extLst>
                  <a:ext uri="{FF2B5EF4-FFF2-40B4-BE49-F238E27FC236}">
                    <a16:creationId xmlns:a16="http://schemas.microsoft.com/office/drawing/2014/main" id="{6724DCDE-D8F2-6005-7E5D-EAC20048AF0E}"/>
                  </a:ext>
                </a:extLst>
              </p:cNvPr>
              <p:cNvSpPr txBox="1"/>
              <p:nvPr/>
            </p:nvSpPr>
            <p:spPr>
              <a:xfrm>
                <a:off x="4413656" y="1699932"/>
                <a:ext cx="525015" cy="326037"/>
              </a:xfrm>
              <a:prstGeom prst="rect">
                <a:avLst/>
              </a:prstGeom>
              <a:noFill/>
            </p:spPr>
            <p:txBody>
              <a:bodyPr wrap="none" rtlCol="0">
                <a:spAutoFit/>
              </a:bodyPr>
              <a:lstStyle/>
              <a:p>
                <a:r>
                  <a:rPr lang="en-US" sz="1051" dirty="0" err="1">
                    <a:latin typeface="Lato Light" panose="020F0302020204030203" pitchFamily="34" charset="77"/>
                  </a:rPr>
                  <a:t>QoI</a:t>
                </a:r>
                <a:endParaRPr lang="en-US" sz="1351" dirty="0">
                  <a:latin typeface="Lato Light" panose="020F0302020204030203" pitchFamily="34" charset="77"/>
                </a:endParaRPr>
              </a:p>
            </p:txBody>
          </p:sp>
        </p:grpSp>
        <p:cxnSp>
          <p:nvCxnSpPr>
            <p:cNvPr id="25" name="Straight Connector 24">
              <a:extLst>
                <a:ext uri="{FF2B5EF4-FFF2-40B4-BE49-F238E27FC236}">
                  <a16:creationId xmlns:a16="http://schemas.microsoft.com/office/drawing/2014/main" id="{D715BFE3-CF0A-BADA-876D-1B0FC4E43F25}"/>
                </a:ext>
              </a:extLst>
            </p:cNvPr>
            <p:cNvCxnSpPr>
              <a:cxnSpLocks/>
            </p:cNvCxnSpPr>
            <p:nvPr/>
          </p:nvCxnSpPr>
          <p:spPr>
            <a:xfrm>
              <a:off x="5112627" y="2638419"/>
              <a:ext cx="0" cy="402054"/>
            </a:xfrm>
            <a:prstGeom prst="line">
              <a:avLst/>
            </a:prstGeom>
            <a:ln w="38100"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68BD48C-9C72-5412-DEAC-4F18761AF512}"/>
                </a:ext>
              </a:extLst>
            </p:cNvPr>
            <p:cNvCxnSpPr>
              <a:cxnSpLocks/>
            </p:cNvCxnSpPr>
            <p:nvPr/>
          </p:nvCxnSpPr>
          <p:spPr>
            <a:xfrm>
              <a:off x="4942713" y="2178794"/>
              <a:ext cx="0" cy="861679"/>
            </a:xfrm>
            <a:prstGeom prst="line">
              <a:avLst/>
            </a:prstGeom>
            <a:ln w="38100" cap="rnd">
              <a:solidFill>
                <a:schemeClr val="accent6">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B6DBCFA-571E-E0D1-7AFF-5099BB4CEB3B}"/>
                </a:ext>
              </a:extLst>
            </p:cNvPr>
            <p:cNvCxnSpPr>
              <a:cxnSpLocks/>
            </p:cNvCxnSpPr>
            <p:nvPr/>
          </p:nvCxnSpPr>
          <p:spPr>
            <a:xfrm>
              <a:off x="4488741" y="2600890"/>
              <a:ext cx="0" cy="439583"/>
            </a:xfrm>
            <a:prstGeom prst="line">
              <a:avLst/>
            </a:prstGeom>
            <a:ln w="38100" cap="rnd">
              <a:solidFill>
                <a:schemeClr val="accent4">
                  <a:lumMod val="60000"/>
                  <a:lumOff val="40000"/>
                </a:schemeClr>
              </a:solidFill>
              <a:round/>
            </a:ln>
          </p:spPr>
          <p:style>
            <a:lnRef idx="1">
              <a:schemeClr val="accent1"/>
            </a:lnRef>
            <a:fillRef idx="0">
              <a:schemeClr val="accent1"/>
            </a:fillRef>
            <a:effectRef idx="0">
              <a:schemeClr val="accent1"/>
            </a:effectRef>
            <a:fontRef idx="minor">
              <a:schemeClr val="tx1"/>
            </a:fontRef>
          </p:style>
        </p:cxnSp>
      </p:grpSp>
      <p:cxnSp>
        <p:nvCxnSpPr>
          <p:cNvPr id="35" name="Straight Arrow Connector 34">
            <a:extLst>
              <a:ext uri="{FF2B5EF4-FFF2-40B4-BE49-F238E27FC236}">
                <a16:creationId xmlns:a16="http://schemas.microsoft.com/office/drawing/2014/main" id="{44A422CA-CAF3-5132-6961-F1ACCFA2365B}"/>
              </a:ext>
            </a:extLst>
          </p:cNvPr>
          <p:cNvCxnSpPr/>
          <p:nvPr/>
        </p:nvCxnSpPr>
        <p:spPr>
          <a:xfrm>
            <a:off x="2302519" y="2872596"/>
            <a:ext cx="236125"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A165C7F-4924-FB7E-6C1B-ADE78F0D76C3}"/>
              </a:ext>
            </a:extLst>
          </p:cNvPr>
          <p:cNvCxnSpPr/>
          <p:nvPr/>
        </p:nvCxnSpPr>
        <p:spPr>
          <a:xfrm>
            <a:off x="3806200" y="2872596"/>
            <a:ext cx="236125"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FB1A446-5CE2-2B8C-AA08-216A6420D300}"/>
              </a:ext>
            </a:extLst>
          </p:cNvPr>
          <p:cNvSpPr txBox="1"/>
          <p:nvPr/>
        </p:nvSpPr>
        <p:spPr>
          <a:xfrm>
            <a:off x="2502953" y="3306098"/>
            <a:ext cx="1213794" cy="254044"/>
          </a:xfrm>
          <a:prstGeom prst="rect">
            <a:avLst/>
          </a:prstGeom>
          <a:noFill/>
        </p:spPr>
        <p:txBody>
          <a:bodyPr wrap="none" rtlCol="0">
            <a:spAutoFit/>
          </a:bodyPr>
          <a:lstStyle/>
          <a:p>
            <a:r>
              <a:rPr lang="en-US" sz="1051" dirty="0">
                <a:latin typeface="Lato Light" panose="020F0302020204030203" pitchFamily="34" charset="77"/>
              </a:rPr>
              <a:t>Model evaluation</a:t>
            </a:r>
            <a:endParaRPr lang="en-US" sz="1351" dirty="0">
              <a:latin typeface="Lato Light" panose="020F0302020204030203" pitchFamily="34" charset="77"/>
            </a:endParaRPr>
          </a:p>
        </p:txBody>
      </p:sp>
      <p:pic>
        <p:nvPicPr>
          <p:cNvPr id="39" name="Picture 38">
            <a:extLst>
              <a:ext uri="{FF2B5EF4-FFF2-40B4-BE49-F238E27FC236}">
                <a16:creationId xmlns:a16="http://schemas.microsoft.com/office/drawing/2014/main" id="{CD672730-68EB-7D97-B3EF-DD815468E84E}"/>
              </a:ext>
            </a:extLst>
          </p:cNvPr>
          <p:cNvPicPr>
            <a:picLocks noChangeAspect="1"/>
          </p:cNvPicPr>
          <p:nvPr/>
        </p:nvPicPr>
        <p:blipFill rotWithShape="1">
          <a:blip r:embed="rId4"/>
          <a:srcRect t="9818" b="2784"/>
          <a:stretch/>
        </p:blipFill>
        <p:spPr>
          <a:xfrm>
            <a:off x="9328629" y="2120782"/>
            <a:ext cx="1897727" cy="1444575"/>
          </a:xfrm>
          <a:prstGeom prst="rect">
            <a:avLst/>
          </a:prstGeom>
        </p:spPr>
      </p:pic>
      <p:cxnSp>
        <p:nvCxnSpPr>
          <p:cNvPr id="40" name="Straight Arrow Connector 39">
            <a:extLst>
              <a:ext uri="{FF2B5EF4-FFF2-40B4-BE49-F238E27FC236}">
                <a16:creationId xmlns:a16="http://schemas.microsoft.com/office/drawing/2014/main" id="{A981995B-7782-C20E-7DB8-BA1021566C3A}"/>
              </a:ext>
            </a:extLst>
          </p:cNvPr>
          <p:cNvCxnSpPr/>
          <p:nvPr/>
        </p:nvCxnSpPr>
        <p:spPr>
          <a:xfrm>
            <a:off x="9072944" y="3091120"/>
            <a:ext cx="236125"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113B4B2-18FD-4BF3-71F5-3A3042569A0D}"/>
              </a:ext>
            </a:extLst>
          </p:cNvPr>
          <p:cNvSpPr txBox="1"/>
          <p:nvPr/>
        </p:nvSpPr>
        <p:spPr>
          <a:xfrm>
            <a:off x="7398814" y="3535616"/>
            <a:ext cx="678391" cy="254044"/>
          </a:xfrm>
          <a:prstGeom prst="rect">
            <a:avLst/>
          </a:prstGeom>
          <a:noFill/>
        </p:spPr>
        <p:txBody>
          <a:bodyPr wrap="none" rtlCol="0">
            <a:spAutoFit/>
          </a:bodyPr>
          <a:lstStyle/>
          <a:p>
            <a:r>
              <a:rPr lang="en-US" sz="1051" dirty="0">
                <a:latin typeface="Lato Light" panose="020F0302020204030203" pitchFamily="34" charset="77"/>
              </a:rPr>
              <a:t>Training</a:t>
            </a:r>
            <a:endParaRPr lang="en-US" sz="1351" dirty="0">
              <a:latin typeface="Lato Light" panose="020F0302020204030203" pitchFamily="34" charset="77"/>
            </a:endParaRPr>
          </a:p>
        </p:txBody>
      </p:sp>
      <p:sp>
        <p:nvSpPr>
          <p:cNvPr id="42" name="TextBox 41">
            <a:extLst>
              <a:ext uri="{FF2B5EF4-FFF2-40B4-BE49-F238E27FC236}">
                <a16:creationId xmlns:a16="http://schemas.microsoft.com/office/drawing/2014/main" id="{908806F9-4E18-519B-9FFA-49ACE99FC341}"/>
              </a:ext>
            </a:extLst>
          </p:cNvPr>
          <p:cNvSpPr txBox="1"/>
          <p:nvPr/>
        </p:nvSpPr>
        <p:spPr>
          <a:xfrm>
            <a:off x="9687304" y="3535616"/>
            <a:ext cx="1167307" cy="254044"/>
          </a:xfrm>
          <a:prstGeom prst="rect">
            <a:avLst/>
          </a:prstGeom>
          <a:noFill/>
        </p:spPr>
        <p:txBody>
          <a:bodyPr wrap="none" rtlCol="0">
            <a:spAutoFit/>
          </a:bodyPr>
          <a:lstStyle/>
          <a:p>
            <a:r>
              <a:rPr lang="en-US" sz="1051" dirty="0">
                <a:latin typeface="Lato Light" panose="020F0302020204030203" pitchFamily="34" charset="77"/>
              </a:rPr>
              <a:t>Surrogate model</a:t>
            </a:r>
            <a:endParaRPr lang="en-US" sz="1351" dirty="0">
              <a:latin typeface="Lato Light" panose="020F0302020204030203" pitchFamily="34" charset="77"/>
            </a:endParaRPr>
          </a:p>
        </p:txBody>
      </p:sp>
      <p:pic>
        <p:nvPicPr>
          <p:cNvPr id="43" name="pg17">
            <a:extLst>
              <a:ext uri="{FF2B5EF4-FFF2-40B4-BE49-F238E27FC236}">
                <a16:creationId xmlns:a16="http://schemas.microsoft.com/office/drawing/2014/main" id="{4AD7574D-4028-5112-CE62-47F4F516ECF5}"/>
              </a:ext>
            </a:extLst>
          </p:cNvPr>
          <p:cNvPicPr>
            <a:picLocks noChangeAspect="1"/>
          </p:cNvPicPr>
          <p:nvPr>
            <p:custDataLst>
              <p:tags r:id="rId1"/>
            </p:custDataLst>
          </p:nvPr>
        </p:nvPicPr>
        <p:blipFill rotWithShape="1">
          <a:blip r:embed="rId5"/>
          <a:srcRect t="9574"/>
          <a:stretch/>
        </p:blipFill>
        <p:spPr>
          <a:xfrm>
            <a:off x="6683998" y="2104150"/>
            <a:ext cx="2159713" cy="1464709"/>
          </a:xfrm>
          <a:prstGeom prst="rect">
            <a:avLst/>
          </a:prstGeom>
        </p:spPr>
      </p:pic>
      <p:pic>
        <p:nvPicPr>
          <p:cNvPr id="44" name="pg17">
            <a:extLst>
              <a:ext uri="{FF2B5EF4-FFF2-40B4-BE49-F238E27FC236}">
                <a16:creationId xmlns:a16="http://schemas.microsoft.com/office/drawing/2014/main" id="{2E783E3B-77EE-9B86-87AA-E33BDBA66901}"/>
              </a:ext>
            </a:extLst>
          </p:cNvPr>
          <p:cNvPicPr>
            <a:picLocks noChangeAspect="1"/>
          </p:cNvPicPr>
          <p:nvPr>
            <p:custDataLst>
              <p:tags r:id="rId2"/>
            </p:custDataLst>
          </p:nvPr>
        </p:nvPicPr>
        <p:blipFill rotWithShape="1">
          <a:blip r:embed="rId5"/>
          <a:srcRect t="9574"/>
          <a:stretch/>
        </p:blipFill>
        <p:spPr>
          <a:xfrm>
            <a:off x="2604683" y="2505499"/>
            <a:ext cx="1215252" cy="824179"/>
          </a:xfrm>
          <a:prstGeom prst="rect">
            <a:avLst/>
          </a:prstGeom>
        </p:spPr>
      </p:pic>
    </p:spTree>
    <p:extLst>
      <p:ext uri="{BB962C8B-B14F-4D97-AF65-F5344CB8AC3E}">
        <p14:creationId xmlns:p14="http://schemas.microsoft.com/office/powerpoint/2010/main" val="842285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EA8886A-6034-4D75-95D9-2FEB7A873964}"/>
              </a:ext>
            </a:extLst>
          </p:cNvPr>
          <p:cNvSpPr>
            <a:spLocks noGrp="1"/>
          </p:cNvSpPr>
          <p:nvPr>
            <p:ph type="title"/>
          </p:nvPr>
        </p:nvSpPr>
        <p:spPr/>
        <p:txBody>
          <a:bodyPr>
            <a:normAutofit fontScale="90000"/>
          </a:bodyPr>
          <a:lstStyle/>
          <a:p>
            <a:r>
              <a:rPr lang="en-US" dirty="0"/>
              <a:t>Uncertainty Propagation Using All Parameters</a:t>
            </a:r>
          </a:p>
        </p:txBody>
      </p:sp>
      <p:pic>
        <p:nvPicPr>
          <p:cNvPr id="11" name="Content Placeholder 10">
            <a:extLst>
              <a:ext uri="{FF2B5EF4-FFF2-40B4-BE49-F238E27FC236}">
                <a16:creationId xmlns:a16="http://schemas.microsoft.com/office/drawing/2014/main" id="{5A124A94-A70B-4031-8BBF-FD123E5BE9D1}"/>
              </a:ext>
            </a:extLst>
          </p:cNvPr>
          <p:cNvPicPr>
            <a:picLocks noGrp="1" noChangeAspect="1"/>
          </p:cNvPicPr>
          <p:nvPr>
            <p:ph sz="quarter" idx="11"/>
          </p:nvPr>
        </p:nvPicPr>
        <p:blipFill>
          <a:blip r:embed="rId2"/>
          <a:stretch>
            <a:fillRect/>
          </a:stretch>
        </p:blipFill>
        <p:spPr>
          <a:xfrm>
            <a:off x="5492663" y="844829"/>
            <a:ext cx="6400800" cy="4003421"/>
          </a:xfrm>
          <a:prstGeom prst="rect">
            <a:avLst/>
          </a:prstGeom>
          <a:ln w="3175">
            <a:solidFill>
              <a:schemeClr val="tx1"/>
            </a:solidFill>
          </a:ln>
        </p:spPr>
      </p:pic>
      <p:sp>
        <p:nvSpPr>
          <p:cNvPr id="2" name="Content Placeholder 1">
            <a:extLst>
              <a:ext uri="{FF2B5EF4-FFF2-40B4-BE49-F238E27FC236}">
                <a16:creationId xmlns:a16="http://schemas.microsoft.com/office/drawing/2014/main" id="{F6A37B38-F242-45FF-B187-5E3B6C3B8D2C}"/>
              </a:ext>
            </a:extLst>
          </p:cNvPr>
          <p:cNvSpPr>
            <a:spLocks noGrp="1"/>
          </p:cNvSpPr>
          <p:nvPr>
            <p:ph sz="half" idx="10"/>
          </p:nvPr>
        </p:nvSpPr>
        <p:spPr/>
        <p:txBody>
          <a:bodyPr>
            <a:normAutofit/>
          </a:bodyPr>
          <a:lstStyle/>
          <a:p>
            <a:r>
              <a:rPr lang="en-US" sz="1600" dirty="0"/>
              <a:t>We can see from the QIO confidence interval for the analysis using all 8 parameters that the mean is about 0.09 with a standard deviation of 0.0037.</a:t>
            </a:r>
          </a:p>
          <a:p>
            <a:r>
              <a:rPr lang="en-US" sz="1600" dirty="0"/>
              <a:t>This is consistent with the previous result that only used 2 input parameters.</a:t>
            </a:r>
          </a:p>
        </p:txBody>
      </p:sp>
      <p:pic>
        <p:nvPicPr>
          <p:cNvPr id="12" name="Picture 11">
            <a:extLst>
              <a:ext uri="{FF2B5EF4-FFF2-40B4-BE49-F238E27FC236}">
                <a16:creationId xmlns:a16="http://schemas.microsoft.com/office/drawing/2014/main" id="{18B0C236-952B-465A-BC94-179784BAF5A9}"/>
              </a:ext>
            </a:extLst>
          </p:cNvPr>
          <p:cNvPicPr>
            <a:picLocks noChangeAspect="1"/>
          </p:cNvPicPr>
          <p:nvPr/>
        </p:nvPicPr>
        <p:blipFill>
          <a:blip r:embed="rId3"/>
          <a:stretch>
            <a:fillRect/>
          </a:stretch>
        </p:blipFill>
        <p:spPr>
          <a:xfrm>
            <a:off x="5492663" y="4923472"/>
            <a:ext cx="5689600" cy="1038700"/>
          </a:xfrm>
          <a:prstGeom prst="rect">
            <a:avLst/>
          </a:prstGeom>
          <a:ln w="3175">
            <a:solidFill>
              <a:schemeClr val="tx1"/>
            </a:solidFill>
          </a:ln>
        </p:spPr>
      </p:pic>
    </p:spTree>
    <p:extLst>
      <p:ext uri="{BB962C8B-B14F-4D97-AF65-F5344CB8AC3E}">
        <p14:creationId xmlns:p14="http://schemas.microsoft.com/office/powerpoint/2010/main" val="1093644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4B388EF-BBE0-4DA8-9BCC-2C77B093EB4C}"/>
              </a:ext>
            </a:extLst>
          </p:cNvPr>
          <p:cNvSpPr>
            <a:spLocks noGrp="1"/>
          </p:cNvSpPr>
          <p:nvPr>
            <p:ph type="ctrTitle"/>
          </p:nvPr>
        </p:nvSpPr>
        <p:spPr/>
        <p:txBody>
          <a:bodyPr/>
          <a:lstStyle/>
          <a:p>
            <a:r>
              <a:rPr lang="en-US" dirty="0"/>
              <a:t>Reliability Analysis Using All Parameters</a:t>
            </a:r>
          </a:p>
        </p:txBody>
      </p:sp>
    </p:spTree>
    <p:extLst>
      <p:ext uri="{BB962C8B-B14F-4D97-AF65-F5344CB8AC3E}">
        <p14:creationId xmlns:p14="http://schemas.microsoft.com/office/powerpoint/2010/main" val="1441599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4DDFD5-31E3-44A2-9679-48446FE84C1C}"/>
              </a:ext>
            </a:extLst>
          </p:cNvPr>
          <p:cNvSpPr>
            <a:spLocks noGrp="1"/>
          </p:cNvSpPr>
          <p:nvPr>
            <p:ph type="title"/>
          </p:nvPr>
        </p:nvSpPr>
        <p:spPr/>
        <p:txBody>
          <a:bodyPr/>
          <a:lstStyle/>
          <a:p>
            <a:r>
              <a:rPr lang="en-US" dirty="0"/>
              <a:t>Reliability Analysis Using All Parameters</a:t>
            </a:r>
          </a:p>
        </p:txBody>
      </p:sp>
      <p:pic>
        <p:nvPicPr>
          <p:cNvPr id="5" name="Content Placeholder 4">
            <a:extLst>
              <a:ext uri="{FF2B5EF4-FFF2-40B4-BE49-F238E27FC236}">
                <a16:creationId xmlns:a16="http://schemas.microsoft.com/office/drawing/2014/main" id="{35BD1CC7-FC74-40A1-A2E5-9315C718860A}"/>
              </a:ext>
            </a:extLst>
          </p:cNvPr>
          <p:cNvPicPr>
            <a:picLocks noGrp="1" noChangeAspect="1"/>
          </p:cNvPicPr>
          <p:nvPr>
            <p:ph sz="quarter" idx="11"/>
          </p:nvPr>
        </p:nvPicPr>
        <p:blipFill>
          <a:blip r:embed="rId2"/>
          <a:stretch>
            <a:fillRect/>
          </a:stretch>
        </p:blipFill>
        <p:spPr>
          <a:xfrm>
            <a:off x="5379929" y="2081432"/>
            <a:ext cx="6400800" cy="1392429"/>
          </a:xfrm>
          <a:prstGeom prst="rect">
            <a:avLst/>
          </a:prstGeom>
          <a:ln w="3175">
            <a:solidFill>
              <a:schemeClr val="tx1"/>
            </a:solidFill>
          </a:ln>
        </p:spPr>
      </p:pic>
      <p:sp>
        <p:nvSpPr>
          <p:cNvPr id="2" name="Content Placeholder 1">
            <a:extLst>
              <a:ext uri="{FF2B5EF4-FFF2-40B4-BE49-F238E27FC236}">
                <a16:creationId xmlns:a16="http://schemas.microsoft.com/office/drawing/2014/main" id="{5B26278A-9A0E-4BE9-970E-654B67DE0436}"/>
              </a:ext>
            </a:extLst>
          </p:cNvPr>
          <p:cNvSpPr>
            <a:spLocks noGrp="1"/>
          </p:cNvSpPr>
          <p:nvPr>
            <p:ph sz="half" idx="10"/>
          </p:nvPr>
        </p:nvSpPr>
        <p:spPr>
          <a:xfrm>
            <a:off x="609601" y="2159000"/>
            <a:ext cx="4594963" cy="4216400"/>
          </a:xfrm>
        </p:spPr>
        <p:txBody>
          <a:bodyPr>
            <a:normAutofit/>
          </a:bodyPr>
          <a:lstStyle/>
          <a:p>
            <a:r>
              <a:rPr lang="en-US" dirty="0"/>
              <a:t>The reliability analysis study gives us a </a:t>
            </a:r>
            <a:r>
              <a:rPr lang="en-US" i="1" dirty="0"/>
              <a:t>Probability for condition </a:t>
            </a:r>
            <a:r>
              <a:rPr lang="en-US" dirty="0"/>
              <a:t>at ~0.009.</a:t>
            </a:r>
          </a:p>
          <a:p>
            <a:r>
              <a:rPr lang="en-US" dirty="0"/>
              <a:t>This means that, using this more conservative calculation, there is a </a:t>
            </a:r>
            <a:r>
              <a:rPr lang="en-US"/>
              <a:t>~0.9% </a:t>
            </a:r>
            <a:r>
              <a:rPr lang="en-US" dirty="0"/>
              <a:t>risk of the misalignment angle to exceed 0.1 degrees.</a:t>
            </a:r>
          </a:p>
        </p:txBody>
      </p:sp>
      <p:pic>
        <p:nvPicPr>
          <p:cNvPr id="6" name="Picture 5">
            <a:extLst>
              <a:ext uri="{FF2B5EF4-FFF2-40B4-BE49-F238E27FC236}">
                <a16:creationId xmlns:a16="http://schemas.microsoft.com/office/drawing/2014/main" id="{2B5E7D05-1B70-4CCA-8D3F-AEC2F94120D3}"/>
              </a:ext>
            </a:extLst>
          </p:cNvPr>
          <p:cNvPicPr>
            <a:picLocks noChangeAspect="1"/>
          </p:cNvPicPr>
          <p:nvPr/>
        </p:nvPicPr>
        <p:blipFill>
          <a:blip r:embed="rId3"/>
          <a:stretch>
            <a:fillRect/>
          </a:stretch>
        </p:blipFill>
        <p:spPr>
          <a:xfrm>
            <a:off x="5379929" y="3839614"/>
            <a:ext cx="4381500" cy="1419225"/>
          </a:xfrm>
          <a:prstGeom prst="rect">
            <a:avLst/>
          </a:prstGeom>
          <a:ln w="3175">
            <a:solidFill>
              <a:schemeClr val="tx1"/>
            </a:solidFill>
          </a:ln>
        </p:spPr>
      </p:pic>
    </p:spTree>
    <p:extLst>
      <p:ext uri="{BB962C8B-B14F-4D97-AF65-F5344CB8AC3E}">
        <p14:creationId xmlns:p14="http://schemas.microsoft.com/office/powerpoint/2010/main" val="4270990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BE1AB-C04D-4E86-B9AC-F7E144D7CFA3}"/>
              </a:ext>
            </a:extLst>
          </p:cNvPr>
          <p:cNvSpPr>
            <a:spLocks noGrp="1"/>
          </p:cNvSpPr>
          <p:nvPr>
            <p:ph type="title"/>
          </p:nvPr>
        </p:nvSpPr>
        <p:spPr/>
        <p:txBody>
          <a:bodyPr>
            <a:normAutofit fontScale="90000"/>
          </a:bodyPr>
          <a:lstStyle/>
          <a:p>
            <a:r>
              <a:rPr lang="en-US" dirty="0"/>
              <a:t>Geometry and Mesh, Using the Native Geometry Kernel</a:t>
            </a:r>
          </a:p>
        </p:txBody>
      </p:sp>
      <p:pic>
        <p:nvPicPr>
          <p:cNvPr id="5" name="Content Placeholder 4">
            <a:extLst>
              <a:ext uri="{FF2B5EF4-FFF2-40B4-BE49-F238E27FC236}">
                <a16:creationId xmlns:a16="http://schemas.microsoft.com/office/drawing/2014/main" id="{68ECF1DA-A274-4347-9A23-615E4168C14C}"/>
              </a:ext>
            </a:extLst>
          </p:cNvPr>
          <p:cNvPicPr>
            <a:picLocks noGrp="1" noChangeAspect="1"/>
          </p:cNvPicPr>
          <p:nvPr>
            <p:ph sz="quarter" idx="11"/>
          </p:nvPr>
        </p:nvPicPr>
        <p:blipFill>
          <a:blip r:embed="rId2"/>
          <a:stretch>
            <a:fillRect/>
          </a:stretch>
        </p:blipFill>
        <p:spPr>
          <a:xfrm>
            <a:off x="6096000" y="311759"/>
            <a:ext cx="4793292" cy="2989257"/>
          </a:xfrm>
          <a:prstGeom prst="rect">
            <a:avLst/>
          </a:prstGeom>
          <a:ln w="3175">
            <a:solidFill>
              <a:schemeClr val="tx1"/>
            </a:solidFill>
          </a:ln>
        </p:spPr>
      </p:pic>
      <p:sp>
        <p:nvSpPr>
          <p:cNvPr id="2" name="Content Placeholder 1">
            <a:extLst>
              <a:ext uri="{FF2B5EF4-FFF2-40B4-BE49-F238E27FC236}">
                <a16:creationId xmlns:a16="http://schemas.microsoft.com/office/drawing/2014/main" id="{499766EE-2855-4005-9081-59ACB5463837}"/>
              </a:ext>
            </a:extLst>
          </p:cNvPr>
          <p:cNvSpPr>
            <a:spLocks noGrp="1"/>
          </p:cNvSpPr>
          <p:nvPr>
            <p:ph sz="half" idx="10"/>
          </p:nvPr>
        </p:nvSpPr>
        <p:spPr>
          <a:xfrm>
            <a:off x="609601" y="2159000"/>
            <a:ext cx="5265106" cy="4216400"/>
          </a:xfrm>
        </p:spPr>
        <p:txBody>
          <a:bodyPr>
            <a:normAutofit/>
          </a:bodyPr>
          <a:lstStyle/>
          <a:p>
            <a:r>
              <a:rPr lang="en-US" dirty="0"/>
              <a:t>If you do not have access to the Design Module, a version without 3D Fillets is provided. </a:t>
            </a:r>
          </a:p>
          <a:p>
            <a:r>
              <a:rPr lang="en-US" dirty="0"/>
              <a:t>This model uses the native COMSOL geometry kernel.</a:t>
            </a:r>
          </a:p>
          <a:p>
            <a:r>
              <a:rPr lang="en-US" dirty="0"/>
              <a:t>The parameters are slightly changed for this model due to the changed stiffness for the bracket without fillets.</a:t>
            </a:r>
          </a:p>
          <a:p>
            <a:r>
              <a:rPr lang="en-US" dirty="0"/>
              <a:t>The misalignment angle mean is 0.11 degrees and the threshold for the reliability analysis is set to 0.12 resulting in a 3% risk of exceeding this value when analyzing for the two dominant parameters.</a:t>
            </a:r>
          </a:p>
        </p:txBody>
      </p:sp>
      <p:pic>
        <p:nvPicPr>
          <p:cNvPr id="3" name="Picture 2">
            <a:extLst>
              <a:ext uri="{FF2B5EF4-FFF2-40B4-BE49-F238E27FC236}">
                <a16:creationId xmlns:a16="http://schemas.microsoft.com/office/drawing/2014/main" id="{120101C8-B4E1-4A1A-A1A4-0924247123B4}"/>
              </a:ext>
            </a:extLst>
          </p:cNvPr>
          <p:cNvPicPr>
            <a:picLocks noChangeAspect="1"/>
          </p:cNvPicPr>
          <p:nvPr/>
        </p:nvPicPr>
        <p:blipFill>
          <a:blip r:embed="rId3"/>
          <a:stretch>
            <a:fillRect/>
          </a:stretch>
        </p:blipFill>
        <p:spPr>
          <a:xfrm>
            <a:off x="6096000" y="3429000"/>
            <a:ext cx="4793290" cy="2989257"/>
          </a:xfrm>
          <a:prstGeom prst="rect">
            <a:avLst/>
          </a:prstGeom>
          <a:ln w="3175">
            <a:solidFill>
              <a:schemeClr val="tx1"/>
            </a:solidFill>
          </a:ln>
        </p:spPr>
      </p:pic>
    </p:spTree>
    <p:extLst>
      <p:ext uri="{BB962C8B-B14F-4D97-AF65-F5344CB8AC3E}">
        <p14:creationId xmlns:p14="http://schemas.microsoft.com/office/powerpoint/2010/main" val="20115109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8D90639-74A4-4FD3-9BBD-974EDBF71939}"/>
              </a:ext>
            </a:extLst>
          </p:cNvPr>
          <p:cNvSpPr>
            <a:spLocks noGrp="1"/>
          </p:cNvSpPr>
          <p:nvPr>
            <p:ph type="title"/>
          </p:nvPr>
        </p:nvSpPr>
        <p:spPr/>
        <p:txBody>
          <a:bodyPr>
            <a:normAutofit/>
          </a:bodyPr>
          <a:lstStyle/>
          <a:p>
            <a:r>
              <a:rPr lang="en-US" dirty="0" err="1"/>
              <a:t>Ishigami</a:t>
            </a:r>
            <a:r>
              <a:rPr lang="en-US" dirty="0"/>
              <a:t> Function: </a:t>
            </a:r>
            <a:r>
              <a:rPr lang="en-US" sz="2400" b="0" dirty="0"/>
              <a:t>f(x</a:t>
            </a:r>
            <a:r>
              <a:rPr lang="en-US" sz="2400" b="0" baseline="-25000" dirty="0"/>
              <a:t>1</a:t>
            </a:r>
            <a:r>
              <a:rPr lang="en-US" sz="2400" b="0" dirty="0"/>
              <a:t>,x</a:t>
            </a:r>
            <a:r>
              <a:rPr lang="en-US" sz="2400" b="0" baseline="-25000" dirty="0"/>
              <a:t>2</a:t>
            </a:r>
            <a:r>
              <a:rPr lang="en-US" sz="2400" b="0" dirty="0"/>
              <a:t>,x</a:t>
            </a:r>
            <a:r>
              <a:rPr lang="en-US" sz="2400" b="0" baseline="-25000" dirty="0"/>
              <a:t>3</a:t>
            </a:r>
            <a:r>
              <a:rPr lang="en-US" sz="2400" b="0" dirty="0"/>
              <a:t>)=</a:t>
            </a:r>
            <a:r>
              <a:rPr lang="es-ES" sz="2400" b="0" dirty="0"/>
              <a:t>sin(x</a:t>
            </a:r>
            <a:r>
              <a:rPr lang="es-ES" sz="2400" b="0" baseline="-25000" dirty="0"/>
              <a:t>1</a:t>
            </a:r>
            <a:r>
              <a:rPr lang="es-ES" sz="2400" b="0" dirty="0"/>
              <a:t>)+a (sin(x</a:t>
            </a:r>
            <a:r>
              <a:rPr lang="es-ES" sz="2400" b="0" baseline="-25000" dirty="0"/>
              <a:t>2</a:t>
            </a:r>
            <a:r>
              <a:rPr lang="es-ES" sz="2400" b="0" dirty="0"/>
              <a:t>))</a:t>
            </a:r>
            <a:r>
              <a:rPr lang="es-ES" sz="2400" b="0" baseline="30000" dirty="0"/>
              <a:t>2</a:t>
            </a:r>
            <a:r>
              <a:rPr lang="es-ES" sz="2400" b="0" dirty="0"/>
              <a:t>+b x</a:t>
            </a:r>
            <a:r>
              <a:rPr lang="es-ES" sz="2400" b="0" baseline="-25000" dirty="0"/>
              <a:t>3</a:t>
            </a:r>
            <a:r>
              <a:rPr lang="es-ES" sz="2400" b="0" baseline="30000" dirty="0"/>
              <a:t>4 </a:t>
            </a:r>
            <a:r>
              <a:rPr lang="es-ES" sz="2400" b="0" dirty="0"/>
              <a:t>sin(x</a:t>
            </a:r>
            <a:r>
              <a:rPr lang="es-ES" sz="2400" b="0" baseline="-25000" dirty="0"/>
              <a:t>1</a:t>
            </a:r>
            <a:r>
              <a:rPr lang="es-ES" sz="2400" b="0" dirty="0"/>
              <a:t>)</a:t>
            </a:r>
            <a:endParaRPr lang="en-US" sz="2400" b="0" dirty="0"/>
          </a:p>
        </p:txBody>
      </p:sp>
      <p:sp>
        <p:nvSpPr>
          <p:cNvPr id="7" name="Content Placeholder 6">
            <a:extLst>
              <a:ext uri="{FF2B5EF4-FFF2-40B4-BE49-F238E27FC236}">
                <a16:creationId xmlns:a16="http://schemas.microsoft.com/office/drawing/2014/main" id="{B68CFCC8-059E-4E04-B371-C4C57D4A6434}"/>
              </a:ext>
            </a:extLst>
          </p:cNvPr>
          <p:cNvSpPr>
            <a:spLocks noGrp="1"/>
          </p:cNvSpPr>
          <p:nvPr>
            <p:ph idx="1"/>
          </p:nvPr>
        </p:nvSpPr>
        <p:spPr>
          <a:xfrm>
            <a:off x="609600" y="1778000"/>
            <a:ext cx="5935249" cy="5003800"/>
          </a:xfrm>
        </p:spPr>
        <p:txBody>
          <a:bodyPr/>
          <a:lstStyle/>
          <a:p>
            <a:r>
              <a:rPr lang="en-US" dirty="0"/>
              <a:t>First-Order </a:t>
            </a:r>
            <a:r>
              <a:rPr lang="en-US" dirty="0" err="1"/>
              <a:t>Sobol</a:t>
            </a:r>
            <a:r>
              <a:rPr lang="en-US" dirty="0"/>
              <a:t> Indices:</a:t>
            </a:r>
          </a:p>
          <a:p>
            <a:pPr lvl="1"/>
            <a:r>
              <a:rPr lang="en-US" sz="1600" dirty="0"/>
              <a:t>The first-order </a:t>
            </a:r>
            <a:r>
              <a:rPr lang="en-US" sz="1600" dirty="0" err="1"/>
              <a:t>Sobol</a:t>
            </a:r>
            <a:r>
              <a:rPr lang="en-US" sz="1600" dirty="0"/>
              <a:t> index S</a:t>
            </a:r>
            <a:r>
              <a:rPr lang="en-US" sz="1600" baseline="-25000" dirty="0"/>
              <a:t>i</a:t>
            </a:r>
            <a:r>
              <a:rPr lang="en-US" sz="1600" dirty="0"/>
              <a:t>​ represents the “individual” contribution of a single variable x</a:t>
            </a:r>
            <a:r>
              <a:rPr lang="en-US" sz="1600" baseline="-25000" dirty="0"/>
              <a:t>i</a:t>
            </a:r>
            <a:r>
              <a:rPr lang="en-US" sz="1600" dirty="0"/>
              <a:t> to the output variance.</a:t>
            </a:r>
          </a:p>
          <a:p>
            <a:pPr lvl="2"/>
            <a:r>
              <a:rPr lang="en-US" sz="1200" dirty="0"/>
              <a:t>S</a:t>
            </a:r>
            <a:r>
              <a:rPr lang="en-US" sz="1200" baseline="-25000" dirty="0"/>
              <a:t>1</a:t>
            </a:r>
            <a:r>
              <a:rPr lang="en-US" sz="1200" dirty="0"/>
              <a:t> ​: This index is significant because </a:t>
            </a:r>
            <a:r>
              <a:rPr lang="es-ES" sz="1200" dirty="0"/>
              <a:t>x</a:t>
            </a:r>
            <a:r>
              <a:rPr lang="es-ES" sz="1200" baseline="-25000" dirty="0"/>
              <a:t>1 </a:t>
            </a:r>
            <a:r>
              <a:rPr lang="en-US" sz="1200" dirty="0"/>
              <a:t>​ appears directly in the function as sin⁡(</a:t>
            </a:r>
            <a:r>
              <a:rPr lang="es-ES" sz="1200" dirty="0"/>
              <a:t>x</a:t>
            </a:r>
            <a:r>
              <a:rPr lang="es-ES" sz="1200" baseline="-25000" dirty="0"/>
              <a:t>1</a:t>
            </a:r>
            <a:r>
              <a:rPr lang="en-US" sz="1200" dirty="0"/>
              <a:t>) and also in the interaction term </a:t>
            </a:r>
            <a:r>
              <a:rPr lang="es-ES" sz="1200" dirty="0"/>
              <a:t>bx</a:t>
            </a:r>
            <a:r>
              <a:rPr lang="es-ES" sz="1200" baseline="-25000" dirty="0"/>
              <a:t>3</a:t>
            </a:r>
            <a:r>
              <a:rPr lang="es-ES" sz="1200" baseline="30000" dirty="0"/>
              <a:t>4 </a:t>
            </a:r>
            <a:r>
              <a:rPr lang="es-ES" sz="1200" dirty="0"/>
              <a:t>sin(x</a:t>
            </a:r>
            <a:r>
              <a:rPr lang="es-ES" sz="1200" baseline="-25000" dirty="0"/>
              <a:t>1</a:t>
            </a:r>
            <a:r>
              <a:rPr lang="es-ES" sz="1200" dirty="0"/>
              <a:t>)</a:t>
            </a:r>
            <a:r>
              <a:rPr lang="en-US" sz="1200" dirty="0"/>
              <a:t>.</a:t>
            </a:r>
          </a:p>
          <a:p>
            <a:pPr lvl="2"/>
            <a:r>
              <a:rPr lang="en-US" sz="1200" dirty="0"/>
              <a:t>S</a:t>
            </a:r>
            <a:r>
              <a:rPr lang="en-US" sz="1200" baseline="-25000" dirty="0"/>
              <a:t>2 </a:t>
            </a:r>
            <a:r>
              <a:rPr lang="en-US" sz="1200" dirty="0"/>
              <a:t>​: This index is significant due to the term </a:t>
            </a:r>
            <a:r>
              <a:rPr lang="es-ES" sz="1200" dirty="0"/>
              <a:t>a(sin(x</a:t>
            </a:r>
            <a:r>
              <a:rPr lang="es-ES" sz="1200" baseline="-25000" dirty="0"/>
              <a:t>2</a:t>
            </a:r>
            <a:r>
              <a:rPr lang="es-ES" sz="1200" dirty="0"/>
              <a:t>))</a:t>
            </a:r>
            <a:r>
              <a:rPr lang="es-ES" sz="1200" baseline="30000" dirty="0"/>
              <a:t>2</a:t>
            </a:r>
            <a:r>
              <a:rPr lang="en-US" sz="1200" dirty="0"/>
              <a:t>.</a:t>
            </a:r>
          </a:p>
          <a:p>
            <a:pPr lvl="2"/>
            <a:r>
              <a:rPr lang="en-US" sz="1200" dirty="0"/>
              <a:t>S</a:t>
            </a:r>
            <a:r>
              <a:rPr lang="en-US" sz="1200" baseline="-25000" dirty="0"/>
              <a:t>3 </a:t>
            </a:r>
            <a:r>
              <a:rPr lang="en-US" sz="1200" dirty="0"/>
              <a:t>​: This index is small because </a:t>
            </a:r>
            <a:r>
              <a:rPr lang="es-ES" sz="1200" dirty="0"/>
              <a:t>x</a:t>
            </a:r>
            <a:r>
              <a:rPr lang="es-ES" sz="1200" baseline="-25000" dirty="0"/>
              <a:t>3 </a:t>
            </a:r>
            <a:r>
              <a:rPr lang="en-US" sz="1200" dirty="0"/>
              <a:t>​ appears only in the interaction term and not on its own.</a:t>
            </a:r>
          </a:p>
          <a:p>
            <a:r>
              <a:rPr lang="en-US" dirty="0"/>
              <a:t>Total </a:t>
            </a:r>
            <a:r>
              <a:rPr lang="en-US" dirty="0" err="1"/>
              <a:t>Sobol</a:t>
            </a:r>
            <a:r>
              <a:rPr lang="en-US" dirty="0"/>
              <a:t> Indices:</a:t>
            </a:r>
          </a:p>
          <a:p>
            <a:pPr lvl="1"/>
            <a:r>
              <a:rPr lang="en-US" sz="1600" dirty="0"/>
              <a:t>The total </a:t>
            </a:r>
            <a:r>
              <a:rPr lang="en-US" sz="1600" dirty="0" err="1"/>
              <a:t>Sobol</a:t>
            </a:r>
            <a:r>
              <a:rPr lang="en-US" sz="1600" dirty="0"/>
              <a:t> index </a:t>
            </a:r>
            <a:r>
              <a:rPr lang="en-US" sz="1600" dirty="0" err="1"/>
              <a:t>S</a:t>
            </a:r>
            <a:r>
              <a:rPr lang="en-US" sz="1600" baseline="-25000" dirty="0" err="1"/>
              <a:t>Ti</a:t>
            </a:r>
            <a:r>
              <a:rPr lang="en-US" sz="1600" dirty="0"/>
              <a:t>​ represents the total contribution of variable x</a:t>
            </a:r>
            <a:r>
              <a:rPr lang="en-US" sz="1600" baseline="-25000" dirty="0"/>
              <a:t>i</a:t>
            </a:r>
            <a:r>
              <a:rPr lang="en-US" sz="1600" dirty="0"/>
              <a:t> to the output variance, including its interaction with other variables.</a:t>
            </a:r>
          </a:p>
          <a:p>
            <a:pPr lvl="2"/>
            <a:r>
              <a:rPr lang="en-US" sz="1200" dirty="0"/>
              <a:t>S</a:t>
            </a:r>
            <a:r>
              <a:rPr lang="en-US" sz="1200" baseline="-25000" dirty="0"/>
              <a:t>T1</a:t>
            </a:r>
            <a:r>
              <a:rPr lang="en-US" sz="1200" dirty="0"/>
              <a:t> ​: This index is high because </a:t>
            </a:r>
            <a:r>
              <a:rPr lang="es-ES" sz="1200" dirty="0"/>
              <a:t>x</a:t>
            </a:r>
            <a:r>
              <a:rPr lang="es-ES" sz="1200" baseline="-25000" dirty="0"/>
              <a:t>1 </a:t>
            </a:r>
            <a:r>
              <a:rPr lang="en-US" sz="1200" dirty="0"/>
              <a:t>has both direct and interaction contributions.</a:t>
            </a:r>
          </a:p>
          <a:p>
            <a:pPr lvl="2"/>
            <a:r>
              <a:rPr lang="en-US" sz="1200" dirty="0"/>
              <a:t>S</a:t>
            </a:r>
            <a:r>
              <a:rPr lang="en-US" sz="1200" baseline="-25000" dirty="0"/>
              <a:t>T2 </a:t>
            </a:r>
            <a:r>
              <a:rPr lang="en-US" sz="1200" dirty="0"/>
              <a:t>​: This index is significant due to the term </a:t>
            </a:r>
            <a:r>
              <a:rPr lang="es-ES" sz="1200" dirty="0"/>
              <a:t>a(sin(x</a:t>
            </a:r>
            <a:r>
              <a:rPr lang="es-ES" sz="1200" baseline="-25000" dirty="0"/>
              <a:t>2</a:t>
            </a:r>
            <a:r>
              <a:rPr lang="es-ES" sz="1200" dirty="0"/>
              <a:t>))</a:t>
            </a:r>
            <a:r>
              <a:rPr lang="es-ES" sz="1200" baseline="30000" dirty="0"/>
              <a:t>2</a:t>
            </a:r>
            <a:r>
              <a:rPr lang="en-US" sz="1200" dirty="0"/>
              <a:t>.</a:t>
            </a:r>
          </a:p>
          <a:p>
            <a:pPr lvl="2"/>
            <a:r>
              <a:rPr lang="en-US" sz="1200" dirty="0"/>
              <a:t>S</a:t>
            </a:r>
            <a:r>
              <a:rPr lang="en-US" sz="1200" baseline="-25000" dirty="0"/>
              <a:t>T3 </a:t>
            </a:r>
            <a:r>
              <a:rPr lang="en-US" sz="1200" dirty="0"/>
              <a:t>​: This index is significant since </a:t>
            </a:r>
            <a:r>
              <a:rPr lang="es-ES" sz="1200" dirty="0"/>
              <a:t>x</a:t>
            </a:r>
            <a:r>
              <a:rPr lang="es-ES" sz="1200" baseline="-25000" dirty="0"/>
              <a:t>3</a:t>
            </a:r>
            <a:r>
              <a:rPr lang="en-US" sz="1200" dirty="0"/>
              <a:t> is interacting strongly with </a:t>
            </a:r>
            <a:r>
              <a:rPr lang="es-ES" sz="1200" dirty="0"/>
              <a:t>x</a:t>
            </a:r>
            <a:r>
              <a:rPr lang="es-ES" sz="1200" baseline="-25000" dirty="0"/>
              <a:t>1</a:t>
            </a:r>
            <a:r>
              <a:rPr lang="en-US" sz="1200" dirty="0"/>
              <a:t>.</a:t>
            </a:r>
            <a:endParaRPr lang="en-US" sz="1600" dirty="0"/>
          </a:p>
          <a:p>
            <a:pPr lvl="2"/>
            <a:endParaRPr lang="en-US" sz="1333" dirty="0"/>
          </a:p>
          <a:p>
            <a:endParaRPr lang="en-US" dirty="0"/>
          </a:p>
          <a:p>
            <a:endParaRPr lang="en-US" dirty="0"/>
          </a:p>
        </p:txBody>
      </p:sp>
      <p:graphicFrame>
        <p:nvGraphicFramePr>
          <p:cNvPr id="9" name="Table 8">
            <a:extLst>
              <a:ext uri="{FF2B5EF4-FFF2-40B4-BE49-F238E27FC236}">
                <a16:creationId xmlns:a16="http://schemas.microsoft.com/office/drawing/2014/main" id="{F026AA91-32DC-4C5F-9C21-506DC9F6BCDE}"/>
              </a:ext>
            </a:extLst>
          </p:cNvPr>
          <p:cNvGraphicFramePr>
            <a:graphicFrameLocks noGrp="1"/>
          </p:cNvGraphicFramePr>
          <p:nvPr>
            <p:extLst>
              <p:ext uri="{D42A27DB-BD31-4B8C-83A1-F6EECF244321}">
                <p14:modId xmlns:p14="http://schemas.microsoft.com/office/powerpoint/2010/main" val="2005889893"/>
              </p:ext>
            </p:extLst>
          </p:nvPr>
        </p:nvGraphicFramePr>
        <p:xfrm>
          <a:off x="7095995" y="3098104"/>
          <a:ext cx="4133589" cy="1342372"/>
        </p:xfrm>
        <a:graphic>
          <a:graphicData uri="http://schemas.openxmlformats.org/drawingml/2006/table">
            <a:tbl>
              <a:tblPr>
                <a:tableStyleId>{5C22544A-7EE6-4342-B048-85BDC9FD1C3A}</a:tableStyleId>
              </a:tblPr>
              <a:tblGrid>
                <a:gridCol w="770350">
                  <a:extLst>
                    <a:ext uri="{9D8B030D-6E8A-4147-A177-3AD203B41FA5}">
                      <a16:colId xmlns:a16="http://schemas.microsoft.com/office/drawing/2014/main" val="2522518768"/>
                    </a:ext>
                  </a:extLst>
                </a:gridCol>
                <a:gridCol w="1736119">
                  <a:extLst>
                    <a:ext uri="{9D8B030D-6E8A-4147-A177-3AD203B41FA5}">
                      <a16:colId xmlns:a16="http://schemas.microsoft.com/office/drawing/2014/main" val="3651008507"/>
                    </a:ext>
                  </a:extLst>
                </a:gridCol>
                <a:gridCol w="1627120">
                  <a:extLst>
                    <a:ext uri="{9D8B030D-6E8A-4147-A177-3AD203B41FA5}">
                      <a16:colId xmlns:a16="http://schemas.microsoft.com/office/drawing/2014/main" val="51277123"/>
                    </a:ext>
                  </a:extLst>
                </a:gridCol>
              </a:tblGrid>
              <a:tr h="335593">
                <a:tc>
                  <a:txBody>
                    <a:bodyPr/>
                    <a:lstStyle/>
                    <a:p>
                      <a:pPr marL="0" algn="l" defTabSz="1219170" rtl="0" eaLnBrk="1" fontAlgn="b" latinLnBrk="0" hangingPunct="1"/>
                      <a:r>
                        <a:rPr lang="en-US" sz="1400" b="1" u="none" strike="noStrike" kern="1200" dirty="0">
                          <a:solidFill>
                            <a:schemeClr val="dk1"/>
                          </a:solidFill>
                          <a:effectLst/>
                          <a:latin typeface="+mn-lt"/>
                          <a:ea typeface="+mn-ea"/>
                          <a:cs typeface="+mn-cs"/>
                        </a:rPr>
                        <a:t>Variable</a:t>
                      </a:r>
                    </a:p>
                  </a:txBody>
                  <a:tcPr marL="9525" marR="9525" marT="9525" marB="0" anchor="b"/>
                </a:tc>
                <a:tc>
                  <a:txBody>
                    <a:bodyPr/>
                    <a:lstStyle/>
                    <a:p>
                      <a:pPr algn="l" fontAlgn="b"/>
                      <a:r>
                        <a:rPr lang="en-US" sz="1400" b="1" u="none" strike="noStrike" dirty="0">
                          <a:effectLst/>
                        </a:rPr>
                        <a:t>First-Order Index</a:t>
                      </a:r>
                      <a:endParaRPr lang="en-US" sz="14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400" b="1" u="none" strike="noStrike" dirty="0">
                          <a:effectLst/>
                        </a:rPr>
                        <a:t>Total Index</a:t>
                      </a:r>
                      <a:endParaRPr lang="en-US" sz="14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6923687"/>
                  </a:ext>
                </a:extLst>
              </a:tr>
              <a:tr h="335593">
                <a:tc>
                  <a:txBody>
                    <a:bodyPr/>
                    <a:lstStyle/>
                    <a:p>
                      <a:pPr algn="r" fontAlgn="b"/>
                      <a:r>
                        <a:rPr lang="es-ES" sz="1400" b="0" dirty="0"/>
                        <a:t>x</a:t>
                      </a:r>
                      <a:r>
                        <a:rPr lang="es-ES" sz="1400" b="0" baseline="-25000" dirty="0"/>
                        <a:t>1</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0.302316412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0.556692848</a:t>
                      </a:r>
                      <a:endParaRPr lang="en-US" sz="1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67107719"/>
                  </a:ext>
                </a:extLst>
              </a:tr>
              <a:tr h="335593">
                <a:tc>
                  <a:txBody>
                    <a:bodyPr/>
                    <a:lstStyle/>
                    <a:p>
                      <a:pPr algn="r" fontAlgn="b"/>
                      <a:r>
                        <a:rPr lang="es-ES" sz="1400" b="0" dirty="0"/>
                        <a:t>x</a:t>
                      </a:r>
                      <a:r>
                        <a:rPr lang="es-ES" sz="1400" b="0" baseline="-25000" dirty="0"/>
                        <a:t>2</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0.443182792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0.443321341</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88160386"/>
                  </a:ext>
                </a:extLst>
              </a:tr>
              <a:tr h="335593">
                <a:tc>
                  <a:txBody>
                    <a:bodyPr/>
                    <a:lstStyle/>
                    <a:p>
                      <a:pPr algn="r" fontAlgn="b"/>
                      <a:r>
                        <a:rPr lang="es-ES" sz="1400" b="0" dirty="0"/>
                        <a:t>x</a:t>
                      </a:r>
                      <a:r>
                        <a:rPr lang="es-ES" sz="1400" b="0" baseline="-25000" dirty="0"/>
                        <a:t>3</a:t>
                      </a:r>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8.90E-05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0.254420634</a:t>
                      </a:r>
                      <a:endParaRPr lang="en-US" sz="1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4917248"/>
                  </a:ext>
                </a:extLst>
              </a:tr>
            </a:tbl>
          </a:graphicData>
        </a:graphic>
      </p:graphicFrame>
    </p:spTree>
    <p:extLst>
      <p:ext uri="{BB962C8B-B14F-4D97-AF65-F5344CB8AC3E}">
        <p14:creationId xmlns:p14="http://schemas.microsoft.com/office/powerpoint/2010/main" val="1411924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663859F0-A78F-42FA-4D48-1D1F26880698}"/>
              </a:ext>
            </a:extLst>
          </p:cNvPr>
          <p:cNvSpPr/>
          <p:nvPr/>
        </p:nvSpPr>
        <p:spPr>
          <a:xfrm>
            <a:off x="0" y="4158564"/>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Rectangle 8">
            <a:extLst>
              <a:ext uri="{FF2B5EF4-FFF2-40B4-BE49-F238E27FC236}">
                <a16:creationId xmlns:a16="http://schemas.microsoft.com/office/drawing/2014/main" id="{7DDD5F8D-9C6B-E457-929E-A87131A5FD19}"/>
              </a:ext>
            </a:extLst>
          </p:cNvPr>
          <p:cNvSpPr/>
          <p:nvPr/>
        </p:nvSpPr>
        <p:spPr>
          <a:xfrm>
            <a:off x="623329" y="1828919"/>
            <a:ext cx="5364480" cy="2942167"/>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894399EE-6E9C-CCE3-CEC8-148039EADD53}"/>
              </a:ext>
            </a:extLst>
          </p:cNvPr>
          <p:cNvSpPr/>
          <p:nvPr/>
        </p:nvSpPr>
        <p:spPr>
          <a:xfrm>
            <a:off x="6297299" y="1838744"/>
            <a:ext cx="5364480" cy="2942167"/>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Content Placeholder 1">
            <a:extLst>
              <a:ext uri="{FF2B5EF4-FFF2-40B4-BE49-F238E27FC236}">
                <a16:creationId xmlns:a16="http://schemas.microsoft.com/office/drawing/2014/main" id="{ABA759B1-9B9A-E6AD-8240-E8AA74FBB8E7}"/>
              </a:ext>
            </a:extLst>
          </p:cNvPr>
          <p:cNvSpPr>
            <a:spLocks noGrp="1"/>
          </p:cNvSpPr>
          <p:nvPr>
            <p:ph sz="half" idx="10"/>
          </p:nvPr>
        </p:nvSpPr>
        <p:spPr>
          <a:xfrm>
            <a:off x="623329" y="4633868"/>
            <a:ext cx="5364480" cy="1887848"/>
          </a:xfrm>
        </p:spPr>
        <p:txBody>
          <a:bodyPr rIns="822960">
            <a:normAutofit fontScale="77500" lnSpcReduction="20000"/>
          </a:bodyPr>
          <a:lstStyle/>
          <a:p>
            <a:pPr>
              <a:lnSpc>
                <a:spcPct val="120000"/>
              </a:lnSpc>
              <a:spcBef>
                <a:spcPts val="900"/>
              </a:spcBef>
            </a:pPr>
            <a:r>
              <a:rPr lang="en-US" sz="1600" dirty="0"/>
              <a:t>Spectral representation with a basis of polynomial functions with respect to input distributions</a:t>
            </a:r>
          </a:p>
          <a:p>
            <a:pPr>
              <a:lnSpc>
                <a:spcPct val="120000"/>
              </a:lnSpc>
              <a:spcBef>
                <a:spcPts val="900"/>
              </a:spcBef>
            </a:pPr>
            <a:r>
              <a:rPr lang="en-US" sz="1600" dirty="0"/>
              <a:t>Sparse representation makes the model more accurate for new data</a:t>
            </a:r>
          </a:p>
          <a:p>
            <a:pPr>
              <a:lnSpc>
                <a:spcPct val="120000"/>
              </a:lnSpc>
              <a:spcBef>
                <a:spcPts val="900"/>
              </a:spcBef>
            </a:pPr>
            <a:r>
              <a:rPr lang="en-US" sz="1600" dirty="0"/>
              <a:t>Adaptive SPCE covers more input parameters’ space iteratively</a:t>
            </a:r>
          </a:p>
          <a:p>
            <a:pPr>
              <a:lnSpc>
                <a:spcPct val="120000"/>
              </a:lnSpc>
              <a:spcBef>
                <a:spcPts val="900"/>
              </a:spcBef>
            </a:pPr>
            <a:r>
              <a:rPr lang="en-US" sz="1600" dirty="0"/>
              <a:t>A PCE function is created from the UQ study</a:t>
            </a:r>
          </a:p>
        </p:txBody>
      </p:sp>
      <p:sp>
        <p:nvSpPr>
          <p:cNvPr id="4" name="Content Placeholder 3">
            <a:extLst>
              <a:ext uri="{FF2B5EF4-FFF2-40B4-BE49-F238E27FC236}">
                <a16:creationId xmlns:a16="http://schemas.microsoft.com/office/drawing/2014/main" id="{7952FAD4-9EEB-37CD-D5EA-EA54F3D4621C}"/>
              </a:ext>
            </a:extLst>
          </p:cNvPr>
          <p:cNvSpPr>
            <a:spLocks noGrp="1"/>
          </p:cNvSpPr>
          <p:nvPr>
            <p:ph sz="quarter" idx="19"/>
          </p:nvPr>
        </p:nvSpPr>
        <p:spPr>
          <a:xfrm>
            <a:off x="623329" y="4158515"/>
            <a:ext cx="5364480" cy="475353"/>
          </a:xfrm>
        </p:spPr>
        <p:txBody>
          <a:bodyPr anchor="b">
            <a:noAutofit/>
          </a:bodyPr>
          <a:lstStyle/>
          <a:p>
            <a:pPr marL="0" indent="0">
              <a:lnSpc>
                <a:spcPct val="110000"/>
              </a:lnSpc>
              <a:spcBef>
                <a:spcPts val="600"/>
              </a:spcBef>
              <a:buNone/>
            </a:pPr>
            <a:r>
              <a:rPr lang="en-US" sz="1600" b="1" dirty="0">
                <a:solidFill>
                  <a:schemeClr val="accent2"/>
                </a:solidFill>
              </a:rPr>
              <a:t>Sparse Polynomial Chaos Expansion (SPCE)</a:t>
            </a:r>
          </a:p>
        </p:txBody>
      </p:sp>
      <p:sp>
        <p:nvSpPr>
          <p:cNvPr id="5" name="Content Placeholder 4">
            <a:extLst>
              <a:ext uri="{FF2B5EF4-FFF2-40B4-BE49-F238E27FC236}">
                <a16:creationId xmlns:a16="http://schemas.microsoft.com/office/drawing/2014/main" id="{27C96F0F-16DE-DE4C-497F-E4D1A478BECE}"/>
              </a:ext>
            </a:extLst>
          </p:cNvPr>
          <p:cNvSpPr>
            <a:spLocks noGrp="1"/>
          </p:cNvSpPr>
          <p:nvPr>
            <p:ph sz="half" idx="30"/>
          </p:nvPr>
        </p:nvSpPr>
        <p:spPr>
          <a:xfrm>
            <a:off x="6297299" y="4633869"/>
            <a:ext cx="5364480" cy="1919058"/>
          </a:xfrm>
        </p:spPr>
        <p:txBody>
          <a:bodyPr rIns="731520">
            <a:normAutofit/>
          </a:bodyPr>
          <a:lstStyle/>
          <a:p>
            <a:pPr>
              <a:lnSpc>
                <a:spcPct val="120000"/>
              </a:lnSpc>
              <a:spcBef>
                <a:spcPts val="900"/>
              </a:spcBef>
            </a:pPr>
            <a:r>
              <a:rPr lang="en-US" sz="1200" dirty="0"/>
              <a:t>Compute both the prediction and its variance</a:t>
            </a:r>
          </a:p>
          <a:p>
            <a:pPr>
              <a:lnSpc>
                <a:spcPct val="120000"/>
              </a:lnSpc>
              <a:spcBef>
                <a:spcPts val="900"/>
              </a:spcBef>
            </a:pPr>
            <a:r>
              <a:rPr lang="en-US" sz="1200" dirty="0"/>
              <a:t>Adaptive GP uses the current prediction and variance to find out where to add new data points</a:t>
            </a:r>
          </a:p>
          <a:p>
            <a:pPr>
              <a:lnSpc>
                <a:spcPct val="120000"/>
              </a:lnSpc>
              <a:spcBef>
                <a:spcPts val="900"/>
              </a:spcBef>
            </a:pPr>
            <a:r>
              <a:rPr lang="en-US" sz="1200" dirty="0"/>
              <a:t>A GP function is create from the UQ study</a:t>
            </a:r>
          </a:p>
        </p:txBody>
      </p:sp>
      <p:sp>
        <p:nvSpPr>
          <p:cNvPr id="7" name="Content Placeholder 6">
            <a:extLst>
              <a:ext uri="{FF2B5EF4-FFF2-40B4-BE49-F238E27FC236}">
                <a16:creationId xmlns:a16="http://schemas.microsoft.com/office/drawing/2014/main" id="{4CB2A4D2-1627-AD82-232F-1AADDB3820C0}"/>
              </a:ext>
            </a:extLst>
          </p:cNvPr>
          <p:cNvSpPr>
            <a:spLocks noGrp="1"/>
          </p:cNvSpPr>
          <p:nvPr>
            <p:ph sz="quarter" idx="32"/>
          </p:nvPr>
        </p:nvSpPr>
        <p:spPr>
          <a:xfrm>
            <a:off x="6297299" y="4158515"/>
            <a:ext cx="5364480" cy="475353"/>
          </a:xfrm>
        </p:spPr>
        <p:txBody>
          <a:bodyPr anchor="b">
            <a:normAutofit/>
          </a:bodyPr>
          <a:lstStyle/>
          <a:p>
            <a:pPr marL="0" indent="0">
              <a:spcBef>
                <a:spcPts val="600"/>
              </a:spcBef>
              <a:buNone/>
            </a:pPr>
            <a:r>
              <a:rPr lang="en-US" sz="1600" b="1" dirty="0">
                <a:solidFill>
                  <a:schemeClr val="accent2"/>
                </a:solidFill>
              </a:rPr>
              <a:t>Gaussian Process (GP) </a:t>
            </a:r>
          </a:p>
        </p:txBody>
      </p:sp>
      <p:sp>
        <p:nvSpPr>
          <p:cNvPr id="8" name="Title 7">
            <a:extLst>
              <a:ext uri="{FF2B5EF4-FFF2-40B4-BE49-F238E27FC236}">
                <a16:creationId xmlns:a16="http://schemas.microsoft.com/office/drawing/2014/main" id="{C2F2960D-5210-97B6-2F38-1019B0FC7B8F}"/>
              </a:ext>
            </a:extLst>
          </p:cNvPr>
          <p:cNvSpPr>
            <a:spLocks noGrp="1"/>
          </p:cNvSpPr>
          <p:nvPr>
            <p:ph type="title"/>
          </p:nvPr>
        </p:nvSpPr>
        <p:spPr/>
        <p:txBody>
          <a:bodyPr>
            <a:normAutofit/>
          </a:bodyPr>
          <a:lstStyle/>
          <a:p>
            <a:r>
              <a:rPr lang="en-US" noProof="0" dirty="0"/>
              <a:t>Surrogate Models</a:t>
            </a:r>
            <a:br>
              <a:rPr lang="en-US" noProof="0" dirty="0"/>
            </a:br>
            <a:r>
              <a:rPr lang="en-US" sz="1800" b="0" i="1" noProof="0" dirty="0">
                <a:solidFill>
                  <a:schemeClr val="accent3"/>
                </a:solidFill>
              </a:rPr>
              <a:t>The Uncertainty Quantification Module supports two kinds of surrogate models.</a:t>
            </a:r>
            <a:endParaRPr lang="en-US" sz="1800" dirty="0"/>
          </a:p>
        </p:txBody>
      </p:sp>
      <p:pic>
        <p:nvPicPr>
          <p:cNvPr id="3" name="Picture 2">
            <a:extLst>
              <a:ext uri="{FF2B5EF4-FFF2-40B4-BE49-F238E27FC236}">
                <a16:creationId xmlns:a16="http://schemas.microsoft.com/office/drawing/2014/main" id="{F53D461D-5253-5786-78D6-2A4B9DAA1DBC}"/>
              </a:ext>
            </a:extLst>
          </p:cNvPr>
          <p:cNvPicPr>
            <a:picLocks noChangeAspect="1"/>
          </p:cNvPicPr>
          <p:nvPr/>
        </p:nvPicPr>
        <p:blipFill rotWithShape="1">
          <a:blip r:embed="rId2"/>
          <a:srcRect t="7479"/>
          <a:stretch/>
        </p:blipFill>
        <p:spPr>
          <a:xfrm>
            <a:off x="6885648" y="1890333"/>
            <a:ext cx="4320568" cy="2248548"/>
          </a:xfrm>
          <a:prstGeom prst="rect">
            <a:avLst/>
          </a:prstGeom>
        </p:spPr>
      </p:pic>
      <p:pic>
        <p:nvPicPr>
          <p:cNvPr id="6" name="Picture 5">
            <a:extLst>
              <a:ext uri="{FF2B5EF4-FFF2-40B4-BE49-F238E27FC236}">
                <a16:creationId xmlns:a16="http://schemas.microsoft.com/office/drawing/2014/main" id="{23B4D6E1-CFA9-6E8A-DBC7-74BFBDDEC70C}"/>
              </a:ext>
            </a:extLst>
          </p:cNvPr>
          <p:cNvPicPr>
            <a:picLocks noChangeAspect="1"/>
          </p:cNvPicPr>
          <p:nvPr/>
        </p:nvPicPr>
        <p:blipFill rotWithShape="1">
          <a:blip r:embed="rId3"/>
          <a:srcRect t="6655"/>
          <a:stretch/>
        </p:blipFill>
        <p:spPr>
          <a:xfrm>
            <a:off x="1105591" y="1890333"/>
            <a:ext cx="4282448" cy="2248547"/>
          </a:xfrm>
          <a:prstGeom prst="rect">
            <a:avLst/>
          </a:prstGeom>
        </p:spPr>
      </p:pic>
    </p:spTree>
    <p:extLst>
      <p:ext uri="{BB962C8B-B14F-4D97-AF65-F5344CB8AC3E}">
        <p14:creationId xmlns:p14="http://schemas.microsoft.com/office/powerpoint/2010/main" val="2519508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2C71D69-E380-9AB5-F85A-407DC97C438F}"/>
              </a:ext>
            </a:extLst>
          </p:cNvPr>
          <p:cNvSpPr/>
          <p:nvPr/>
        </p:nvSpPr>
        <p:spPr>
          <a:xfrm>
            <a:off x="508029"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EE1B3B55-8E19-F3DA-3AA7-E54DCD05B028}"/>
              </a:ext>
            </a:extLst>
          </p:cNvPr>
          <p:cNvSpPr/>
          <p:nvPr/>
        </p:nvSpPr>
        <p:spPr>
          <a:xfrm>
            <a:off x="2794029"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B57AFDAC-D110-A027-607C-39FC44DD7049}"/>
              </a:ext>
            </a:extLst>
          </p:cNvPr>
          <p:cNvSpPr/>
          <p:nvPr/>
        </p:nvSpPr>
        <p:spPr>
          <a:xfrm>
            <a:off x="5080024"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3B854ECD-3F3D-7D61-8E4C-16D1DC09D86B}"/>
              </a:ext>
            </a:extLst>
          </p:cNvPr>
          <p:cNvSpPr/>
          <p:nvPr/>
        </p:nvSpPr>
        <p:spPr>
          <a:xfrm>
            <a:off x="7366013"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735D2EDF-595E-34C1-E322-3CEE9EF79A91}"/>
              </a:ext>
            </a:extLst>
          </p:cNvPr>
          <p:cNvSpPr/>
          <p:nvPr/>
        </p:nvSpPr>
        <p:spPr>
          <a:xfrm>
            <a:off x="9651997" y="1985620"/>
            <a:ext cx="2133600" cy="2072480"/>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Content Placeholder 1">
            <a:extLst>
              <a:ext uri="{FF2B5EF4-FFF2-40B4-BE49-F238E27FC236}">
                <a16:creationId xmlns:a16="http://schemas.microsoft.com/office/drawing/2014/main" id="{79C16FFB-95F5-5858-6B90-8A88F409AB89}"/>
              </a:ext>
            </a:extLst>
          </p:cNvPr>
          <p:cNvSpPr>
            <a:spLocks noGrp="1"/>
          </p:cNvSpPr>
          <p:nvPr>
            <p:ph sz="half" idx="10"/>
          </p:nvPr>
        </p:nvSpPr>
        <p:spPr>
          <a:xfrm>
            <a:off x="508029" y="4047591"/>
            <a:ext cx="2133600" cy="1586618"/>
          </a:xfrm>
        </p:spPr>
        <p:txBody>
          <a:bodyPr>
            <a:normAutofit/>
          </a:bodyPr>
          <a:lstStyle/>
          <a:p>
            <a:pPr marL="192024" indent="-192024">
              <a:spcBef>
                <a:spcPts val="1067"/>
              </a:spcBef>
            </a:pPr>
            <a:r>
              <a:rPr lang="en-US" sz="1400" dirty="0"/>
              <a:t>Identify the most influential inputs for each </a:t>
            </a:r>
            <a:r>
              <a:rPr lang="en-US" sz="1400" dirty="0" err="1"/>
              <a:t>QoI</a:t>
            </a:r>
            <a:endParaRPr lang="en-US" sz="1400" dirty="0"/>
          </a:p>
          <a:p>
            <a:pPr marL="192024" indent="-192024">
              <a:spcBef>
                <a:spcPts val="1067"/>
              </a:spcBef>
            </a:pPr>
            <a:r>
              <a:rPr lang="en-US" sz="1400" dirty="0"/>
              <a:t>Morris one-at-a-time method</a:t>
            </a:r>
          </a:p>
        </p:txBody>
      </p:sp>
      <p:sp>
        <p:nvSpPr>
          <p:cNvPr id="4" name="Content Placeholder 3">
            <a:extLst>
              <a:ext uri="{FF2B5EF4-FFF2-40B4-BE49-F238E27FC236}">
                <a16:creationId xmlns:a16="http://schemas.microsoft.com/office/drawing/2014/main" id="{BBF80C7F-49B2-6EDD-DCD6-1273478C74D7}"/>
              </a:ext>
            </a:extLst>
          </p:cNvPr>
          <p:cNvSpPr>
            <a:spLocks noGrp="1"/>
          </p:cNvSpPr>
          <p:nvPr>
            <p:ph sz="quarter" idx="19"/>
          </p:nvPr>
        </p:nvSpPr>
        <p:spPr>
          <a:xfrm>
            <a:off x="508029" y="3572238"/>
            <a:ext cx="2133600" cy="475353"/>
          </a:xfrm>
        </p:spPr>
        <p:txBody>
          <a:bodyPr anchor="t">
            <a:normAutofit/>
          </a:bodyPr>
          <a:lstStyle/>
          <a:p>
            <a:r>
              <a:rPr lang="en-US" sz="1600" dirty="0"/>
              <a:t>Screening, MOAT </a:t>
            </a:r>
          </a:p>
        </p:txBody>
      </p:sp>
      <p:sp>
        <p:nvSpPr>
          <p:cNvPr id="5" name="Content Placeholder 4">
            <a:extLst>
              <a:ext uri="{FF2B5EF4-FFF2-40B4-BE49-F238E27FC236}">
                <a16:creationId xmlns:a16="http://schemas.microsoft.com/office/drawing/2014/main" id="{85009BEF-0F0A-8495-60BF-DAE3980B7AA9}"/>
              </a:ext>
            </a:extLst>
          </p:cNvPr>
          <p:cNvSpPr>
            <a:spLocks noGrp="1"/>
          </p:cNvSpPr>
          <p:nvPr>
            <p:ph sz="half" idx="30"/>
          </p:nvPr>
        </p:nvSpPr>
        <p:spPr>
          <a:xfrm>
            <a:off x="2794029" y="4047591"/>
            <a:ext cx="2133600" cy="1586618"/>
          </a:xfrm>
        </p:spPr>
        <p:txBody>
          <a:bodyPr>
            <a:normAutofit/>
          </a:bodyPr>
          <a:lstStyle/>
          <a:p>
            <a:pPr marL="192024" indent="-192024">
              <a:spcBef>
                <a:spcPts val="1067"/>
              </a:spcBef>
            </a:pPr>
            <a:r>
              <a:rPr lang="en-US" sz="1400" dirty="0"/>
              <a:t>Compute the fraction of impact for the inputs for each </a:t>
            </a:r>
            <a:r>
              <a:rPr lang="en-US" sz="1400" dirty="0" err="1"/>
              <a:t>QoI</a:t>
            </a:r>
            <a:endParaRPr lang="en-US" sz="1400" dirty="0"/>
          </a:p>
          <a:p>
            <a:pPr marL="192024" indent="-192024">
              <a:spcBef>
                <a:spcPts val="1067"/>
              </a:spcBef>
            </a:pPr>
            <a:r>
              <a:rPr lang="en-US" sz="1400" dirty="0" err="1"/>
              <a:t>Sobol</a:t>
            </a:r>
            <a:r>
              <a:rPr lang="en-US" sz="1400" dirty="0"/>
              <a:t> indices</a:t>
            </a:r>
          </a:p>
          <a:p>
            <a:pPr marL="192024" indent="-192024"/>
            <a:endParaRPr lang="en-US" sz="1400" dirty="0"/>
          </a:p>
        </p:txBody>
      </p:sp>
      <p:sp>
        <p:nvSpPr>
          <p:cNvPr id="7" name="Content Placeholder 6">
            <a:extLst>
              <a:ext uri="{FF2B5EF4-FFF2-40B4-BE49-F238E27FC236}">
                <a16:creationId xmlns:a16="http://schemas.microsoft.com/office/drawing/2014/main" id="{94CFF9D2-BA36-E9AB-F5AF-384C37024E95}"/>
              </a:ext>
            </a:extLst>
          </p:cNvPr>
          <p:cNvSpPr>
            <a:spLocks noGrp="1"/>
          </p:cNvSpPr>
          <p:nvPr>
            <p:ph sz="quarter" idx="32"/>
          </p:nvPr>
        </p:nvSpPr>
        <p:spPr>
          <a:xfrm>
            <a:off x="2794029" y="3572238"/>
            <a:ext cx="2133600" cy="475353"/>
          </a:xfrm>
        </p:spPr>
        <p:txBody>
          <a:bodyPr anchor="t">
            <a:normAutofit/>
          </a:bodyPr>
          <a:lstStyle/>
          <a:p>
            <a:r>
              <a:rPr lang="en-US" sz="1600" dirty="0"/>
              <a:t>Sensitivity Analysis</a:t>
            </a:r>
          </a:p>
        </p:txBody>
      </p:sp>
      <p:sp>
        <p:nvSpPr>
          <p:cNvPr id="8" name="Content Placeholder 7">
            <a:extLst>
              <a:ext uri="{FF2B5EF4-FFF2-40B4-BE49-F238E27FC236}">
                <a16:creationId xmlns:a16="http://schemas.microsoft.com/office/drawing/2014/main" id="{C59717CC-72A7-88DC-87E1-7B0CD2D26E21}"/>
              </a:ext>
            </a:extLst>
          </p:cNvPr>
          <p:cNvSpPr>
            <a:spLocks noGrp="1"/>
          </p:cNvSpPr>
          <p:nvPr>
            <p:ph sz="half" idx="33"/>
          </p:nvPr>
        </p:nvSpPr>
        <p:spPr>
          <a:xfrm>
            <a:off x="5080024" y="4255211"/>
            <a:ext cx="2133600" cy="1378998"/>
          </a:xfrm>
        </p:spPr>
        <p:txBody>
          <a:bodyPr>
            <a:normAutofit lnSpcReduction="10000"/>
          </a:bodyPr>
          <a:lstStyle/>
          <a:p>
            <a:pPr marL="192024" indent="-192024">
              <a:spcBef>
                <a:spcPts val="1067"/>
              </a:spcBef>
            </a:pPr>
            <a:r>
              <a:rPr lang="en-US" sz="1400" dirty="0"/>
              <a:t>Compute the variation of each </a:t>
            </a:r>
            <a:r>
              <a:rPr lang="en-US" sz="1400" dirty="0" err="1"/>
              <a:t>QoI</a:t>
            </a:r>
            <a:endParaRPr lang="en-US" sz="1400" dirty="0"/>
          </a:p>
          <a:p>
            <a:pPr marL="192024" indent="-192024">
              <a:spcBef>
                <a:spcPts val="1067"/>
              </a:spcBef>
            </a:pPr>
            <a:r>
              <a:rPr lang="en-US" sz="1400" dirty="0"/>
              <a:t>Estimate the probability density function of each </a:t>
            </a:r>
            <a:r>
              <a:rPr lang="en-US" sz="1400" dirty="0" err="1"/>
              <a:t>QoI</a:t>
            </a:r>
            <a:endParaRPr lang="en-US" sz="1400" dirty="0"/>
          </a:p>
          <a:p>
            <a:pPr marL="192024" indent="-192024"/>
            <a:endParaRPr lang="en-US" sz="1400" dirty="0"/>
          </a:p>
        </p:txBody>
      </p:sp>
      <p:sp>
        <p:nvSpPr>
          <p:cNvPr id="10" name="Content Placeholder 9">
            <a:extLst>
              <a:ext uri="{FF2B5EF4-FFF2-40B4-BE49-F238E27FC236}">
                <a16:creationId xmlns:a16="http://schemas.microsoft.com/office/drawing/2014/main" id="{750D909D-E5A7-1D0F-C673-1C3986FC1C87}"/>
              </a:ext>
            </a:extLst>
          </p:cNvPr>
          <p:cNvSpPr>
            <a:spLocks noGrp="1"/>
          </p:cNvSpPr>
          <p:nvPr>
            <p:ph sz="quarter" idx="35"/>
          </p:nvPr>
        </p:nvSpPr>
        <p:spPr>
          <a:xfrm>
            <a:off x="5080024" y="3572238"/>
            <a:ext cx="2133600" cy="682972"/>
          </a:xfrm>
        </p:spPr>
        <p:txBody>
          <a:bodyPr anchor="t">
            <a:noAutofit/>
          </a:bodyPr>
          <a:lstStyle/>
          <a:p>
            <a:r>
              <a:rPr lang="en-US" sz="1600" dirty="0"/>
              <a:t>Uncertainty Propagation</a:t>
            </a:r>
          </a:p>
        </p:txBody>
      </p:sp>
      <p:sp>
        <p:nvSpPr>
          <p:cNvPr id="11" name="Content Placeholder 10">
            <a:extLst>
              <a:ext uri="{FF2B5EF4-FFF2-40B4-BE49-F238E27FC236}">
                <a16:creationId xmlns:a16="http://schemas.microsoft.com/office/drawing/2014/main" id="{5CE4C1EE-EB75-377B-9332-991DEC8EFAF8}"/>
              </a:ext>
            </a:extLst>
          </p:cNvPr>
          <p:cNvSpPr>
            <a:spLocks noGrp="1"/>
          </p:cNvSpPr>
          <p:nvPr>
            <p:ph sz="half" idx="36"/>
          </p:nvPr>
        </p:nvSpPr>
        <p:spPr>
          <a:xfrm>
            <a:off x="7366013" y="4047591"/>
            <a:ext cx="2133600" cy="1597127"/>
          </a:xfrm>
        </p:spPr>
        <p:txBody>
          <a:bodyPr>
            <a:normAutofit/>
          </a:bodyPr>
          <a:lstStyle/>
          <a:p>
            <a:pPr marL="10584" lvl="1" indent="0">
              <a:spcBef>
                <a:spcPts val="1067"/>
              </a:spcBef>
              <a:spcAft>
                <a:spcPts val="1200"/>
              </a:spcAft>
              <a:buNone/>
            </a:pPr>
            <a:r>
              <a:rPr lang="en-US" sz="1400" dirty="0">
                <a:solidFill>
                  <a:schemeClr val="tx1"/>
                </a:solidFill>
              </a:rPr>
              <a:t>What is the probability for a condition based on the </a:t>
            </a:r>
            <a:r>
              <a:rPr lang="en-US" sz="1400" dirty="0" err="1">
                <a:solidFill>
                  <a:schemeClr val="tx1"/>
                </a:solidFill>
                <a:latin typeface="+mn-lt"/>
              </a:rPr>
              <a:t>QoI</a:t>
            </a:r>
            <a:r>
              <a:rPr lang="en-US" sz="1400" dirty="0">
                <a:solidFill>
                  <a:schemeClr val="tx1"/>
                </a:solidFill>
                <a:latin typeface="+mn-lt"/>
              </a:rPr>
              <a:t>?</a:t>
            </a:r>
          </a:p>
        </p:txBody>
      </p:sp>
      <p:sp>
        <p:nvSpPr>
          <p:cNvPr id="13" name="Content Placeholder 12">
            <a:extLst>
              <a:ext uri="{FF2B5EF4-FFF2-40B4-BE49-F238E27FC236}">
                <a16:creationId xmlns:a16="http://schemas.microsoft.com/office/drawing/2014/main" id="{8B31E76F-3C84-63E9-0344-A7F6B8435930}"/>
              </a:ext>
            </a:extLst>
          </p:cNvPr>
          <p:cNvSpPr>
            <a:spLocks noGrp="1"/>
          </p:cNvSpPr>
          <p:nvPr>
            <p:ph sz="quarter" idx="38"/>
          </p:nvPr>
        </p:nvSpPr>
        <p:spPr>
          <a:xfrm>
            <a:off x="7366013" y="3572238"/>
            <a:ext cx="2133600" cy="475353"/>
          </a:xfrm>
        </p:spPr>
        <p:txBody>
          <a:bodyPr anchor="t">
            <a:normAutofit/>
          </a:bodyPr>
          <a:lstStyle/>
          <a:p>
            <a:r>
              <a:rPr lang="en-US" sz="1600" dirty="0"/>
              <a:t>Reliability Analysis</a:t>
            </a:r>
          </a:p>
        </p:txBody>
      </p:sp>
      <p:sp>
        <p:nvSpPr>
          <p:cNvPr id="14" name="Content Placeholder 13">
            <a:extLst>
              <a:ext uri="{FF2B5EF4-FFF2-40B4-BE49-F238E27FC236}">
                <a16:creationId xmlns:a16="http://schemas.microsoft.com/office/drawing/2014/main" id="{AF5FE0A7-B930-8BF8-6F0F-0731A777574D}"/>
              </a:ext>
            </a:extLst>
          </p:cNvPr>
          <p:cNvSpPr>
            <a:spLocks noGrp="1"/>
          </p:cNvSpPr>
          <p:nvPr>
            <p:ph sz="half" idx="39"/>
          </p:nvPr>
        </p:nvSpPr>
        <p:spPr>
          <a:xfrm>
            <a:off x="9651997" y="4047591"/>
            <a:ext cx="2133600" cy="1597127"/>
          </a:xfrm>
        </p:spPr>
        <p:txBody>
          <a:bodyPr>
            <a:normAutofit/>
          </a:bodyPr>
          <a:lstStyle/>
          <a:p>
            <a:pPr marL="0" indent="0">
              <a:buNone/>
            </a:pPr>
            <a:r>
              <a:rPr lang="en-US" sz="1400" dirty="0"/>
              <a:t>What is the calibrated input parameter distribution based on the prior information and the experimental data?</a:t>
            </a:r>
          </a:p>
          <a:p>
            <a:pPr marL="0" indent="0">
              <a:buNone/>
            </a:pPr>
            <a:endParaRPr lang="en-US" sz="1400" dirty="0"/>
          </a:p>
          <a:p>
            <a:pPr marL="0" indent="0">
              <a:buNone/>
            </a:pPr>
            <a:endParaRPr lang="en-US" sz="1400" dirty="0"/>
          </a:p>
        </p:txBody>
      </p:sp>
      <p:sp>
        <p:nvSpPr>
          <p:cNvPr id="16" name="Content Placeholder 15">
            <a:extLst>
              <a:ext uri="{FF2B5EF4-FFF2-40B4-BE49-F238E27FC236}">
                <a16:creationId xmlns:a16="http://schemas.microsoft.com/office/drawing/2014/main" id="{28D85EF7-37FE-8892-E76A-0969868160B7}"/>
              </a:ext>
            </a:extLst>
          </p:cNvPr>
          <p:cNvSpPr>
            <a:spLocks noGrp="1"/>
          </p:cNvSpPr>
          <p:nvPr>
            <p:ph sz="quarter" idx="41"/>
          </p:nvPr>
        </p:nvSpPr>
        <p:spPr>
          <a:xfrm>
            <a:off x="9651997" y="3572238"/>
            <a:ext cx="2133600" cy="475353"/>
          </a:xfrm>
        </p:spPr>
        <p:txBody>
          <a:bodyPr anchor="t">
            <a:normAutofit/>
          </a:bodyPr>
          <a:lstStyle/>
          <a:p>
            <a:r>
              <a:rPr lang="en-US" sz="1600" dirty="0"/>
              <a:t>Inverse UQ</a:t>
            </a:r>
          </a:p>
        </p:txBody>
      </p:sp>
      <p:sp>
        <p:nvSpPr>
          <p:cNvPr id="17" name="Title 16">
            <a:extLst>
              <a:ext uri="{FF2B5EF4-FFF2-40B4-BE49-F238E27FC236}">
                <a16:creationId xmlns:a16="http://schemas.microsoft.com/office/drawing/2014/main" id="{0316C06C-75D1-97D4-988D-DDAE9FBFAD79}"/>
              </a:ext>
            </a:extLst>
          </p:cNvPr>
          <p:cNvSpPr>
            <a:spLocks noGrp="1"/>
          </p:cNvSpPr>
          <p:nvPr>
            <p:ph type="title"/>
          </p:nvPr>
        </p:nvSpPr>
        <p:spPr/>
        <p:txBody>
          <a:bodyPr/>
          <a:lstStyle/>
          <a:p>
            <a:r>
              <a:rPr lang="en-US" dirty="0"/>
              <a:t>Surrogate Model Defaults for Study Types</a:t>
            </a:r>
          </a:p>
        </p:txBody>
      </p:sp>
      <p:pic>
        <p:nvPicPr>
          <p:cNvPr id="24" name="Picture 23">
            <a:extLst>
              <a:ext uri="{FF2B5EF4-FFF2-40B4-BE49-F238E27FC236}">
                <a16:creationId xmlns:a16="http://schemas.microsoft.com/office/drawing/2014/main" id="{39BA3CC3-C7A0-BA9B-7EC4-EB66B4E53E4F}"/>
              </a:ext>
            </a:extLst>
          </p:cNvPr>
          <p:cNvPicPr>
            <a:picLocks noChangeAspect="1"/>
          </p:cNvPicPr>
          <p:nvPr/>
        </p:nvPicPr>
        <p:blipFill rotWithShape="1">
          <a:blip r:embed="rId2"/>
          <a:srcRect l="4402" r="4763"/>
          <a:stretch/>
        </p:blipFill>
        <p:spPr>
          <a:xfrm>
            <a:off x="9660408" y="2151083"/>
            <a:ext cx="2110580" cy="1219860"/>
          </a:xfrm>
          <a:prstGeom prst="rect">
            <a:avLst/>
          </a:prstGeom>
        </p:spPr>
      </p:pic>
      <p:pic>
        <p:nvPicPr>
          <p:cNvPr id="25" name="Picture 24">
            <a:extLst>
              <a:ext uri="{FF2B5EF4-FFF2-40B4-BE49-F238E27FC236}">
                <a16:creationId xmlns:a16="http://schemas.microsoft.com/office/drawing/2014/main" id="{83693984-8703-32B5-DC59-D947A12BBD9C}"/>
              </a:ext>
            </a:extLst>
          </p:cNvPr>
          <p:cNvPicPr>
            <a:picLocks noChangeAspect="1"/>
          </p:cNvPicPr>
          <p:nvPr/>
        </p:nvPicPr>
        <p:blipFill>
          <a:blip r:embed="rId3"/>
          <a:stretch>
            <a:fillRect/>
          </a:stretch>
        </p:blipFill>
        <p:spPr>
          <a:xfrm>
            <a:off x="576549" y="2018619"/>
            <a:ext cx="1980665" cy="1485499"/>
          </a:xfrm>
          <a:prstGeom prst="rect">
            <a:avLst/>
          </a:prstGeom>
        </p:spPr>
      </p:pic>
      <p:pic>
        <p:nvPicPr>
          <p:cNvPr id="26" name="Picture 25">
            <a:extLst>
              <a:ext uri="{FF2B5EF4-FFF2-40B4-BE49-F238E27FC236}">
                <a16:creationId xmlns:a16="http://schemas.microsoft.com/office/drawing/2014/main" id="{13CD9C06-BBF1-831E-9A1B-F8CA21F95524}"/>
              </a:ext>
            </a:extLst>
          </p:cNvPr>
          <p:cNvPicPr>
            <a:picLocks noChangeAspect="1"/>
          </p:cNvPicPr>
          <p:nvPr/>
        </p:nvPicPr>
        <p:blipFill>
          <a:blip r:embed="rId4"/>
          <a:stretch>
            <a:fillRect/>
          </a:stretch>
        </p:blipFill>
        <p:spPr>
          <a:xfrm>
            <a:off x="5156467" y="2012596"/>
            <a:ext cx="1980666" cy="1485500"/>
          </a:xfrm>
          <a:prstGeom prst="rect">
            <a:avLst/>
          </a:prstGeom>
        </p:spPr>
      </p:pic>
      <p:pic>
        <p:nvPicPr>
          <p:cNvPr id="27" name="Picture 26">
            <a:extLst>
              <a:ext uri="{FF2B5EF4-FFF2-40B4-BE49-F238E27FC236}">
                <a16:creationId xmlns:a16="http://schemas.microsoft.com/office/drawing/2014/main" id="{C65B34C5-D35F-63CB-B721-F6337E9950E7}"/>
              </a:ext>
            </a:extLst>
          </p:cNvPr>
          <p:cNvPicPr>
            <a:picLocks noChangeAspect="1"/>
          </p:cNvPicPr>
          <p:nvPr/>
        </p:nvPicPr>
        <p:blipFill>
          <a:blip r:embed="rId5"/>
          <a:stretch>
            <a:fillRect/>
          </a:stretch>
        </p:blipFill>
        <p:spPr>
          <a:xfrm>
            <a:off x="2888543" y="2012597"/>
            <a:ext cx="1980666" cy="1485500"/>
          </a:xfrm>
          <a:prstGeom prst="rect">
            <a:avLst/>
          </a:prstGeom>
        </p:spPr>
      </p:pic>
      <p:pic>
        <p:nvPicPr>
          <p:cNvPr id="28" name="Picture 27">
            <a:extLst>
              <a:ext uri="{FF2B5EF4-FFF2-40B4-BE49-F238E27FC236}">
                <a16:creationId xmlns:a16="http://schemas.microsoft.com/office/drawing/2014/main" id="{3562D1BD-A774-B2E0-04D7-D912D1DCA4CD}"/>
              </a:ext>
            </a:extLst>
          </p:cNvPr>
          <p:cNvPicPr>
            <a:picLocks noChangeAspect="1"/>
          </p:cNvPicPr>
          <p:nvPr/>
        </p:nvPicPr>
        <p:blipFill>
          <a:blip r:embed="rId6"/>
          <a:stretch>
            <a:fillRect/>
          </a:stretch>
        </p:blipFill>
        <p:spPr>
          <a:xfrm>
            <a:off x="7457761" y="2063564"/>
            <a:ext cx="1940210" cy="1345523"/>
          </a:xfrm>
          <a:prstGeom prst="rect">
            <a:avLst/>
          </a:prstGeom>
        </p:spPr>
      </p:pic>
      <p:sp>
        <p:nvSpPr>
          <p:cNvPr id="3" name="Right Brace 2">
            <a:extLst>
              <a:ext uri="{FF2B5EF4-FFF2-40B4-BE49-F238E27FC236}">
                <a16:creationId xmlns:a16="http://schemas.microsoft.com/office/drawing/2014/main" id="{4D3A5A74-5526-4C7A-B65F-877EEBF5EE17}"/>
              </a:ext>
            </a:extLst>
          </p:cNvPr>
          <p:cNvSpPr/>
          <p:nvPr/>
        </p:nvSpPr>
        <p:spPr>
          <a:xfrm rot="5400000">
            <a:off x="1438461" y="4751864"/>
            <a:ext cx="264786" cy="2125651"/>
          </a:xfrm>
          <a:prstGeom prst="rightBrace">
            <a:avLst>
              <a:gd name="adj1" fmla="val 8333"/>
              <a:gd name="adj2" fmla="val 50294"/>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 Placeholder 2">
            <a:extLst>
              <a:ext uri="{FF2B5EF4-FFF2-40B4-BE49-F238E27FC236}">
                <a16:creationId xmlns:a16="http://schemas.microsoft.com/office/drawing/2014/main" id="{84001121-F58B-420F-873E-21A1B823CEFD}"/>
              </a:ext>
            </a:extLst>
          </p:cNvPr>
          <p:cNvSpPr txBox="1">
            <a:spLocks/>
          </p:cNvSpPr>
          <p:nvPr/>
        </p:nvSpPr>
        <p:spPr>
          <a:xfrm>
            <a:off x="957280" y="5977352"/>
            <a:ext cx="1676400" cy="406400"/>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sv-SE" dirty="0">
                <a:solidFill>
                  <a:schemeClr val="bg1"/>
                </a:solidFill>
              </a:rPr>
              <a:t>No surrogate model</a:t>
            </a:r>
            <a:endParaRPr lang="en-US" dirty="0">
              <a:solidFill>
                <a:schemeClr val="bg1"/>
              </a:solidFill>
            </a:endParaRPr>
          </a:p>
        </p:txBody>
      </p:sp>
      <p:sp>
        <p:nvSpPr>
          <p:cNvPr id="30" name="Right Brace 29">
            <a:extLst>
              <a:ext uri="{FF2B5EF4-FFF2-40B4-BE49-F238E27FC236}">
                <a16:creationId xmlns:a16="http://schemas.microsoft.com/office/drawing/2014/main" id="{3F7B4B12-EECE-4394-A3FF-75D51F75E7AB}"/>
              </a:ext>
            </a:extLst>
          </p:cNvPr>
          <p:cNvSpPr/>
          <p:nvPr/>
        </p:nvSpPr>
        <p:spPr>
          <a:xfrm rot="5400000">
            <a:off x="3728436" y="4751865"/>
            <a:ext cx="264786" cy="2125651"/>
          </a:xfrm>
          <a:prstGeom prst="rightBrace">
            <a:avLst>
              <a:gd name="adj1" fmla="val 8333"/>
              <a:gd name="adj2" fmla="val 50294"/>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 Placeholder 2">
            <a:extLst>
              <a:ext uri="{FF2B5EF4-FFF2-40B4-BE49-F238E27FC236}">
                <a16:creationId xmlns:a16="http://schemas.microsoft.com/office/drawing/2014/main" id="{3705554F-F590-46BA-B576-3DF2DDE33D2C}"/>
              </a:ext>
            </a:extLst>
          </p:cNvPr>
          <p:cNvSpPr txBox="1">
            <a:spLocks/>
          </p:cNvSpPr>
          <p:nvPr/>
        </p:nvSpPr>
        <p:spPr>
          <a:xfrm>
            <a:off x="3068877" y="5977352"/>
            <a:ext cx="1854778" cy="406400"/>
          </a:xfrm>
          <a:prstGeom prst="rect">
            <a:avLst/>
          </a:prstGeom>
        </p:spPr>
        <p:txBody>
          <a:bodyPr vert="horz" lIns="0" tIns="45720" rIns="91440" bIns="45720" rtlCol="0">
            <a:normAutofit fontScale="92500"/>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sv-SE" dirty="0">
                <a:solidFill>
                  <a:schemeClr val="bg1"/>
                </a:solidFill>
              </a:rPr>
              <a:t>Polynomial Chaos Expansion</a:t>
            </a:r>
            <a:endParaRPr lang="en-US" dirty="0">
              <a:solidFill>
                <a:schemeClr val="bg1"/>
              </a:solidFill>
            </a:endParaRPr>
          </a:p>
        </p:txBody>
      </p:sp>
      <p:sp>
        <p:nvSpPr>
          <p:cNvPr id="32" name="Right Brace 31">
            <a:extLst>
              <a:ext uri="{FF2B5EF4-FFF2-40B4-BE49-F238E27FC236}">
                <a16:creationId xmlns:a16="http://schemas.microsoft.com/office/drawing/2014/main" id="{D0C18D9E-65A0-4D0D-9B9B-C443EB8AF74E}"/>
              </a:ext>
            </a:extLst>
          </p:cNvPr>
          <p:cNvSpPr/>
          <p:nvPr/>
        </p:nvSpPr>
        <p:spPr>
          <a:xfrm rot="5400000">
            <a:off x="8300417" y="2461903"/>
            <a:ext cx="264786" cy="6705573"/>
          </a:xfrm>
          <a:prstGeom prst="rightBrace">
            <a:avLst>
              <a:gd name="adj1" fmla="val 8333"/>
              <a:gd name="adj2" fmla="val 50294"/>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 Placeholder 2">
            <a:extLst>
              <a:ext uri="{FF2B5EF4-FFF2-40B4-BE49-F238E27FC236}">
                <a16:creationId xmlns:a16="http://schemas.microsoft.com/office/drawing/2014/main" id="{B7F18334-D13D-46CB-B4F7-3D1C09259E45}"/>
              </a:ext>
            </a:extLst>
          </p:cNvPr>
          <p:cNvSpPr txBox="1">
            <a:spLocks/>
          </p:cNvSpPr>
          <p:nvPr/>
        </p:nvSpPr>
        <p:spPr>
          <a:xfrm>
            <a:off x="7845251" y="5977352"/>
            <a:ext cx="1854778" cy="406400"/>
          </a:xfrm>
          <a:prstGeom prst="rect">
            <a:avLst/>
          </a:prstGeom>
        </p:spPr>
        <p:txBody>
          <a:bodyPr vert="horz" lIns="0" tIns="45720" rIns="91440" bIns="45720" rtlCol="0">
            <a:normAutofit/>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sv-SE" dirty="0">
                <a:solidFill>
                  <a:schemeClr val="bg1"/>
                </a:solidFill>
              </a:rPr>
              <a:t>Gaussian Process</a:t>
            </a:r>
            <a:endParaRPr lang="en-US" dirty="0">
              <a:solidFill>
                <a:schemeClr val="bg1"/>
              </a:solidFill>
            </a:endParaRPr>
          </a:p>
        </p:txBody>
      </p:sp>
      <p:sp>
        <p:nvSpPr>
          <p:cNvPr id="34" name="Right Brace 33">
            <a:extLst>
              <a:ext uri="{FF2B5EF4-FFF2-40B4-BE49-F238E27FC236}">
                <a16:creationId xmlns:a16="http://schemas.microsoft.com/office/drawing/2014/main" id="{9E9293A4-ACD6-4AD5-A9E0-8C7822C817BD}"/>
              </a:ext>
            </a:extLst>
          </p:cNvPr>
          <p:cNvSpPr/>
          <p:nvPr/>
        </p:nvSpPr>
        <p:spPr>
          <a:xfrm rot="5400000">
            <a:off x="10590842" y="5045186"/>
            <a:ext cx="264786" cy="2125651"/>
          </a:xfrm>
          <a:prstGeom prst="rightBrace">
            <a:avLst>
              <a:gd name="adj1" fmla="val 8333"/>
              <a:gd name="adj2" fmla="val 50294"/>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 Placeholder 2">
            <a:extLst>
              <a:ext uri="{FF2B5EF4-FFF2-40B4-BE49-F238E27FC236}">
                <a16:creationId xmlns:a16="http://schemas.microsoft.com/office/drawing/2014/main" id="{5683B69B-55E0-4869-852A-2CE059D23100}"/>
              </a:ext>
            </a:extLst>
          </p:cNvPr>
          <p:cNvSpPr txBox="1">
            <a:spLocks/>
          </p:cNvSpPr>
          <p:nvPr/>
        </p:nvSpPr>
        <p:spPr>
          <a:xfrm>
            <a:off x="9946192" y="6268940"/>
            <a:ext cx="1854778" cy="406400"/>
          </a:xfrm>
          <a:prstGeom prst="rect">
            <a:avLst/>
          </a:prstGeom>
        </p:spPr>
        <p:txBody>
          <a:bodyPr vert="horz" lIns="0" tIns="45720" rIns="91440" bIns="45720" rtlCol="0">
            <a:normAutofit fontScale="92500" lnSpcReduction="10000"/>
          </a:bodyPr>
          <a:lstStyle>
            <a:lvl1pPr indent="0" defTabSz="1219170">
              <a:lnSpc>
                <a:spcPct val="100000"/>
              </a:lnSpc>
              <a:spcBef>
                <a:spcPts val="1333"/>
              </a:spcBef>
              <a:buFont typeface="Wingdings" pitchFamily="2" charset="2"/>
              <a:buNone/>
              <a:tabLst/>
              <a:defRPr sz="1200" b="0" i="1">
                <a:solidFill>
                  <a:schemeClr val="accent5"/>
                </a:solidFill>
                <a:latin typeface="Lato" panose="020F0502020204030203" pitchFamily="34" charset="77"/>
              </a:defRPr>
            </a:lvl1pPr>
            <a:lvl2pPr marL="609585" indent="0" defTabSz="1219170">
              <a:lnSpc>
                <a:spcPct val="100000"/>
              </a:lnSpc>
              <a:spcBef>
                <a:spcPts val="667"/>
              </a:spcBef>
              <a:buFontTx/>
              <a:buNone/>
              <a:tabLst/>
              <a:defRPr sz="1867">
                <a:solidFill>
                  <a:srgbClr val="393A39"/>
                </a:solidFill>
                <a:latin typeface="Lato" panose="020F0502020204030203" pitchFamily="34" charset="0"/>
              </a:defRPr>
            </a:lvl2pPr>
            <a:lvl3pPr marL="1219170" indent="0" defTabSz="1075240">
              <a:lnSpc>
                <a:spcPct val="100000"/>
              </a:lnSpc>
              <a:spcBef>
                <a:spcPts val="667"/>
              </a:spcBef>
              <a:buFont typeface="Arial" panose="020B0604020202020204" pitchFamily="34" charset="0"/>
              <a:buNone/>
              <a:tabLst/>
              <a:defRPr sz="1600">
                <a:solidFill>
                  <a:srgbClr val="393A39"/>
                </a:solidFill>
                <a:latin typeface="Lato" panose="020F0502020204030203" pitchFamily="34" charset="0"/>
              </a:defRPr>
            </a:lvl3pPr>
            <a:lvl4pPr marL="1828754" indent="0" defTabSz="1219170">
              <a:lnSpc>
                <a:spcPct val="90000"/>
              </a:lnSpc>
              <a:spcBef>
                <a:spcPts val="667"/>
              </a:spcBef>
              <a:buFont typeface="Arial" panose="020B0604020202020204" pitchFamily="34" charset="0"/>
              <a:buNone/>
              <a:defRPr sz="1467">
                <a:latin typeface="Lato" panose="020F0502020204030203" pitchFamily="34" charset="0"/>
              </a:defRPr>
            </a:lvl4pPr>
            <a:lvl5pPr marL="2438339" indent="0" defTabSz="1219170">
              <a:lnSpc>
                <a:spcPct val="90000"/>
              </a:lnSpc>
              <a:spcBef>
                <a:spcPts val="667"/>
              </a:spcBef>
              <a:buFont typeface="Arial" panose="020B0604020202020204" pitchFamily="34" charset="0"/>
              <a:buNone/>
              <a:defRPr sz="1467">
                <a:latin typeface="Lato" panose="020F0502020204030203" pitchFamily="34" charset="0"/>
              </a:defRPr>
            </a:lvl5pPr>
            <a:lvl6pPr marL="3352716" indent="-304792" defTabSz="1219170">
              <a:lnSpc>
                <a:spcPct val="90000"/>
              </a:lnSpc>
              <a:spcBef>
                <a:spcPts val="667"/>
              </a:spcBef>
              <a:buFont typeface="Arial" panose="020B0604020202020204" pitchFamily="34" charset="0"/>
              <a:buChar char="•"/>
              <a:defRPr sz="2400"/>
            </a:lvl6pPr>
            <a:lvl7pPr marL="3962301" indent="-304792" defTabSz="1219170">
              <a:lnSpc>
                <a:spcPct val="90000"/>
              </a:lnSpc>
              <a:spcBef>
                <a:spcPts val="667"/>
              </a:spcBef>
              <a:buFont typeface="Arial" panose="020B0604020202020204" pitchFamily="34" charset="0"/>
              <a:buChar char="•"/>
              <a:defRPr sz="2400"/>
            </a:lvl7pPr>
            <a:lvl8pPr marL="4571886" indent="-304792" defTabSz="1219170">
              <a:lnSpc>
                <a:spcPct val="90000"/>
              </a:lnSpc>
              <a:spcBef>
                <a:spcPts val="667"/>
              </a:spcBef>
              <a:buFont typeface="Arial" panose="020B0604020202020204" pitchFamily="34" charset="0"/>
              <a:buChar char="•"/>
              <a:defRPr sz="2400"/>
            </a:lvl8pPr>
            <a:lvl9pPr marL="5181470" indent="-304792" defTabSz="1219170">
              <a:lnSpc>
                <a:spcPct val="90000"/>
              </a:lnSpc>
              <a:spcBef>
                <a:spcPts val="667"/>
              </a:spcBef>
              <a:buFont typeface="Arial" panose="020B0604020202020204" pitchFamily="34" charset="0"/>
              <a:buChar char="•"/>
              <a:defRPr sz="2400"/>
            </a:lvl9pPr>
          </a:lstStyle>
          <a:p>
            <a:r>
              <a:rPr lang="sv-SE" dirty="0">
                <a:solidFill>
                  <a:schemeClr val="bg1"/>
                </a:solidFill>
              </a:rPr>
              <a:t>Also Suitable: Polynomial Chaos Expansion</a:t>
            </a:r>
            <a:endParaRPr lang="en-US" dirty="0">
              <a:solidFill>
                <a:schemeClr val="bg1"/>
              </a:solidFill>
            </a:endParaRPr>
          </a:p>
        </p:txBody>
      </p:sp>
    </p:spTree>
    <p:extLst>
      <p:ext uri="{BB962C8B-B14F-4D97-AF65-F5344CB8AC3E}">
        <p14:creationId xmlns:p14="http://schemas.microsoft.com/office/powerpoint/2010/main" val="181519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noProof="0" dirty="0"/>
              <a:t>Overview</a:t>
            </a:r>
          </a:p>
        </p:txBody>
      </p:sp>
      <p:sp>
        <p:nvSpPr>
          <p:cNvPr id="3" name="Platshållare för innehåll 2"/>
          <p:cNvSpPr>
            <a:spLocks noGrp="1"/>
          </p:cNvSpPr>
          <p:nvPr>
            <p:ph sz="half" idx="10"/>
          </p:nvPr>
        </p:nvSpPr>
        <p:spPr>
          <a:xfrm>
            <a:off x="609601" y="2159000"/>
            <a:ext cx="5290158" cy="4216400"/>
          </a:xfrm>
        </p:spPr>
        <p:txBody>
          <a:bodyPr>
            <a:normAutofit/>
          </a:bodyPr>
          <a:lstStyle/>
          <a:p>
            <a:r>
              <a:rPr lang="en-US" noProof="0" dirty="0"/>
              <a:t>This example demonstrates using the Uncertainty Quantification Module by running a series of uncertainty quantification studies for a steel bracket.</a:t>
            </a:r>
          </a:p>
          <a:p>
            <a:r>
              <a:rPr lang="en-US" dirty="0"/>
              <a:t>This type of bracket can be used to install an actuator that is mounted on a pin placed between the two holes in the bracket arms.</a:t>
            </a:r>
          </a:p>
          <a:p>
            <a:r>
              <a:rPr lang="en-US" dirty="0"/>
              <a:t>The design objective is that the actuator’s horizontal misalignment shouldn’t be too large.</a:t>
            </a:r>
          </a:p>
        </p:txBody>
      </p:sp>
      <p:sp>
        <p:nvSpPr>
          <p:cNvPr id="10" name="TextBox 9"/>
          <p:cNvSpPr txBox="1">
            <a:spLocks noChangeArrowheads="1"/>
          </p:cNvSpPr>
          <p:nvPr/>
        </p:nvSpPr>
        <p:spPr bwMode="auto">
          <a:xfrm>
            <a:off x="6705601" y="4403437"/>
            <a:ext cx="3531937" cy="256545"/>
          </a:xfrm>
          <a:prstGeom prst="rect">
            <a:avLst/>
          </a:prstGeom>
          <a:noFill/>
          <a:ln>
            <a:noFill/>
          </a:ln>
          <a:effectLst/>
        </p:spPr>
        <p:txBody>
          <a:bodyPr wrap="square">
            <a:spAutoFit/>
          </a:bodyPr>
          <a:lstStyle>
            <a:defPPr>
              <a:defRPr lang="sv-SE"/>
            </a:defPPr>
            <a:lvl1pPr algn="l">
              <a:spcBef>
                <a:spcPct val="0"/>
              </a:spcBef>
              <a:defRPr sz="1200"/>
            </a:lvl1pPr>
            <a:lvl2pPr algn="l">
              <a:spcBef>
                <a:spcPct val="0"/>
              </a:spcBef>
            </a:lvl2pPr>
            <a:lvl3pPr algn="l">
              <a:spcBef>
                <a:spcPct val="0"/>
              </a:spcBef>
            </a:lvl3pPr>
            <a:lvl4pPr algn="l">
              <a:spcBef>
                <a:spcPct val="0"/>
              </a:spcBef>
            </a:lvl4pPr>
            <a:lvl5pPr algn="l">
              <a:spcBef>
                <a:spcPct val="0"/>
              </a:spcBef>
            </a:lvl5pPr>
          </a:lstStyle>
          <a:p>
            <a:pPr>
              <a:spcBef>
                <a:spcPts val="1333"/>
              </a:spcBef>
            </a:pPr>
            <a:r>
              <a:rPr lang="en-US" sz="1067" b="1" i="1" dirty="0">
                <a:solidFill>
                  <a:srgbClr val="3B81B7"/>
                </a:solidFill>
                <a:latin typeface="Lato" panose="020F0502020204030203" pitchFamily="34" charset="77"/>
              </a:rPr>
              <a:t>LES model of the flow around a sports car</a:t>
            </a:r>
          </a:p>
        </p:txBody>
      </p:sp>
      <p:pic>
        <p:nvPicPr>
          <p:cNvPr id="4" name="Picture 3">
            <a:extLst>
              <a:ext uri="{FF2B5EF4-FFF2-40B4-BE49-F238E27FC236}">
                <a16:creationId xmlns:a16="http://schemas.microsoft.com/office/drawing/2014/main" id="{F9C0E4EC-39C8-47E4-95EC-80F0BC8DE7B1}"/>
              </a:ext>
            </a:extLst>
          </p:cNvPr>
          <p:cNvPicPr>
            <a:picLocks noChangeAspect="1"/>
          </p:cNvPicPr>
          <p:nvPr/>
        </p:nvPicPr>
        <p:blipFill>
          <a:blip r:embed="rId3"/>
          <a:stretch>
            <a:fillRect/>
          </a:stretch>
        </p:blipFill>
        <p:spPr>
          <a:xfrm>
            <a:off x="6096000" y="1714558"/>
            <a:ext cx="5103527" cy="3822700"/>
          </a:xfrm>
          <a:prstGeom prst="rect">
            <a:avLst/>
          </a:prstGeom>
        </p:spPr>
      </p:pic>
    </p:spTree>
    <p:extLst>
      <p:ext uri="{BB962C8B-B14F-4D97-AF65-F5344CB8AC3E}">
        <p14:creationId xmlns:p14="http://schemas.microsoft.com/office/powerpoint/2010/main" val="407135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F3780A-DDF3-4CEB-BC59-3B566ADB4ADB}"/>
              </a:ext>
            </a:extLst>
          </p:cNvPr>
          <p:cNvSpPr>
            <a:spLocks noGrp="1"/>
          </p:cNvSpPr>
          <p:nvPr>
            <p:ph type="title"/>
          </p:nvPr>
        </p:nvSpPr>
        <p:spPr>
          <a:xfrm>
            <a:off x="609601" y="1092200"/>
            <a:ext cx="4250498" cy="1066800"/>
          </a:xfrm>
        </p:spPr>
        <p:txBody>
          <a:bodyPr/>
          <a:lstStyle/>
          <a:p>
            <a:r>
              <a:rPr lang="en-US" dirty="0"/>
              <a:t>Mounting: Constraints</a:t>
            </a:r>
          </a:p>
        </p:txBody>
      </p:sp>
      <p:pic>
        <p:nvPicPr>
          <p:cNvPr id="6" name="Content Placeholder 5">
            <a:extLst>
              <a:ext uri="{FF2B5EF4-FFF2-40B4-BE49-F238E27FC236}">
                <a16:creationId xmlns:a16="http://schemas.microsoft.com/office/drawing/2014/main" id="{F05DEAA1-9159-4EF8-AC9D-5E6E7CD4F0BB}"/>
              </a:ext>
            </a:extLst>
          </p:cNvPr>
          <p:cNvPicPr>
            <a:picLocks noGrp="1" noChangeAspect="1"/>
          </p:cNvPicPr>
          <p:nvPr>
            <p:ph sz="quarter" idx="11"/>
          </p:nvPr>
        </p:nvPicPr>
        <p:blipFill>
          <a:blip r:embed="rId2"/>
          <a:stretch>
            <a:fillRect/>
          </a:stretch>
        </p:blipFill>
        <p:spPr>
          <a:xfrm>
            <a:off x="5486400" y="1055136"/>
            <a:ext cx="6400800" cy="4747727"/>
          </a:xfrm>
          <a:prstGeom prst="rect">
            <a:avLst/>
          </a:prstGeom>
        </p:spPr>
      </p:pic>
      <p:sp>
        <p:nvSpPr>
          <p:cNvPr id="2" name="Content Placeholder 1">
            <a:extLst>
              <a:ext uri="{FF2B5EF4-FFF2-40B4-BE49-F238E27FC236}">
                <a16:creationId xmlns:a16="http://schemas.microsoft.com/office/drawing/2014/main" id="{D7412966-CB42-4134-894D-2625F47CA851}"/>
              </a:ext>
            </a:extLst>
          </p:cNvPr>
          <p:cNvSpPr>
            <a:spLocks noGrp="1"/>
          </p:cNvSpPr>
          <p:nvPr>
            <p:ph sz="half" idx="10"/>
          </p:nvPr>
        </p:nvSpPr>
        <p:spPr>
          <a:xfrm>
            <a:off x="609601" y="2159000"/>
            <a:ext cx="5290158" cy="4216400"/>
          </a:xfrm>
        </p:spPr>
        <p:txBody>
          <a:bodyPr/>
          <a:lstStyle/>
          <a:p>
            <a:r>
              <a:rPr lang="en-US" dirty="0"/>
              <a:t>In this analysis, the mounting bolts are assumed to be fixed and securely bonded to the bracket.</a:t>
            </a:r>
          </a:p>
          <a:p>
            <a:r>
              <a:rPr lang="en-US" dirty="0"/>
              <a:t>This is represented with a Fixed Constraint boundary condition at the mounting holes.</a:t>
            </a:r>
          </a:p>
        </p:txBody>
      </p:sp>
    </p:spTree>
    <p:extLst>
      <p:ext uri="{BB962C8B-B14F-4D97-AF65-F5344CB8AC3E}">
        <p14:creationId xmlns:p14="http://schemas.microsoft.com/office/powerpoint/2010/main" val="3030914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en-US" dirty="0"/>
              <a:t>Force and Materials</a:t>
            </a:r>
            <a:endParaRPr lang="en-US" noProof="0" dirty="0"/>
          </a:p>
        </p:txBody>
      </p:sp>
      <p:sp>
        <p:nvSpPr>
          <p:cNvPr id="3" name="Platshållare för innehåll 2"/>
          <p:cNvSpPr>
            <a:spLocks noGrp="1"/>
          </p:cNvSpPr>
          <p:nvPr>
            <p:ph sz="half" idx="10"/>
          </p:nvPr>
        </p:nvSpPr>
        <p:spPr>
          <a:xfrm>
            <a:off x="609600" y="2159000"/>
            <a:ext cx="5486399" cy="4216400"/>
          </a:xfrm>
        </p:spPr>
        <p:txBody>
          <a:bodyPr>
            <a:normAutofit/>
          </a:bodyPr>
          <a:lstStyle/>
          <a:p>
            <a:r>
              <a:rPr lang="en-US" dirty="0"/>
              <a:t>One of the arms is loaded upward and the other downward.</a:t>
            </a:r>
          </a:p>
          <a:p>
            <a:r>
              <a:rPr lang="en-US" dirty="0"/>
              <a:t>The loads are applied as a pressure on the inner surfaces of the holes, and their intensity is </a:t>
            </a:r>
            <a:r>
              <a:rPr lang="en-US" i="1" dirty="0"/>
              <a:t>P</a:t>
            </a:r>
            <a:r>
              <a:rPr lang="en-US" baseline="-25000" dirty="0"/>
              <a:t>0</a:t>
            </a:r>
            <a:r>
              <a:rPr lang="en-US" dirty="0"/>
              <a:t>cos(</a:t>
            </a:r>
            <a:r>
              <a:rPr lang="en-US" dirty="0">
                <a:latin typeface="Symbol" panose="05050102010706020507" pitchFamily="18" charset="2"/>
              </a:rPr>
              <a:t>a</a:t>
            </a:r>
            <a:r>
              <a:rPr lang="en-US" dirty="0"/>
              <a:t>), where </a:t>
            </a:r>
            <a:r>
              <a:rPr lang="en-US" dirty="0">
                <a:latin typeface="Symbol" panose="05050102010706020507" pitchFamily="18" charset="2"/>
              </a:rPr>
              <a:t>a </a:t>
            </a:r>
            <a:r>
              <a:rPr lang="en-US" dirty="0"/>
              <a:t>is the angle from the direction of the load resultants.</a:t>
            </a:r>
          </a:p>
          <a:p>
            <a:r>
              <a:rPr lang="en-US" dirty="0"/>
              <a:t>The red arrows in the figure illustrates the distributed load.</a:t>
            </a:r>
          </a:p>
          <a:p>
            <a:r>
              <a:rPr lang="en-US" dirty="0"/>
              <a:t>This force is assumed not to vary in the uncertainty quantification study.</a:t>
            </a:r>
          </a:p>
          <a:p>
            <a:r>
              <a:rPr lang="en-US" dirty="0"/>
              <a:t>Similarly, the material properties for a generic structural steel are assumed not to vary.</a:t>
            </a:r>
          </a:p>
        </p:txBody>
      </p:sp>
      <p:pic>
        <p:nvPicPr>
          <p:cNvPr id="42" name="Picture 41">
            <a:extLst>
              <a:ext uri="{FF2B5EF4-FFF2-40B4-BE49-F238E27FC236}">
                <a16:creationId xmlns:a16="http://schemas.microsoft.com/office/drawing/2014/main" id="{E1240B65-85C2-46C5-9C6B-93AB44FF03E6}"/>
              </a:ext>
            </a:extLst>
          </p:cNvPr>
          <p:cNvPicPr>
            <a:picLocks noChangeAspect="1"/>
          </p:cNvPicPr>
          <p:nvPr/>
        </p:nvPicPr>
        <p:blipFill>
          <a:blip r:embed="rId3"/>
          <a:stretch>
            <a:fillRect/>
          </a:stretch>
        </p:blipFill>
        <p:spPr>
          <a:xfrm>
            <a:off x="5994401" y="874938"/>
            <a:ext cx="5588000" cy="4560663"/>
          </a:xfrm>
          <a:prstGeom prst="rect">
            <a:avLst/>
          </a:prstGeom>
        </p:spPr>
      </p:pic>
    </p:spTree>
    <p:extLst>
      <p:ext uri="{BB962C8B-B14F-4D97-AF65-F5344CB8AC3E}">
        <p14:creationId xmlns:p14="http://schemas.microsoft.com/office/powerpoint/2010/main" val="2001348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3BE1AB-C04D-4E86-B9AC-F7E144D7CFA3}"/>
              </a:ext>
            </a:extLst>
          </p:cNvPr>
          <p:cNvSpPr>
            <a:spLocks noGrp="1"/>
          </p:cNvSpPr>
          <p:nvPr>
            <p:ph type="title"/>
          </p:nvPr>
        </p:nvSpPr>
        <p:spPr>
          <a:xfrm>
            <a:off x="609601" y="1092200"/>
            <a:ext cx="4526070" cy="1066800"/>
          </a:xfrm>
        </p:spPr>
        <p:txBody>
          <a:bodyPr>
            <a:normAutofit/>
          </a:bodyPr>
          <a:lstStyle/>
          <a:p>
            <a:r>
              <a:rPr lang="en-US" dirty="0"/>
              <a:t>Geometry and Mesh</a:t>
            </a:r>
            <a:br>
              <a:rPr lang="en-US" dirty="0"/>
            </a:br>
            <a:r>
              <a:rPr lang="en-US" sz="2400" dirty="0"/>
              <a:t>Using the Design Module</a:t>
            </a:r>
          </a:p>
        </p:txBody>
      </p:sp>
      <p:pic>
        <p:nvPicPr>
          <p:cNvPr id="9" name="Content Placeholder 8">
            <a:extLst>
              <a:ext uri="{FF2B5EF4-FFF2-40B4-BE49-F238E27FC236}">
                <a16:creationId xmlns:a16="http://schemas.microsoft.com/office/drawing/2014/main" id="{9205FCA3-E708-4C23-A4AF-7D0D358F2ED8}"/>
              </a:ext>
            </a:extLst>
          </p:cNvPr>
          <p:cNvPicPr>
            <a:picLocks noGrp="1" noChangeAspect="1"/>
          </p:cNvPicPr>
          <p:nvPr>
            <p:ph sz="quarter" idx="11"/>
          </p:nvPr>
        </p:nvPicPr>
        <p:blipFill>
          <a:blip r:embed="rId2"/>
          <a:stretch>
            <a:fillRect/>
          </a:stretch>
        </p:blipFill>
        <p:spPr>
          <a:xfrm>
            <a:off x="5486400" y="1433123"/>
            <a:ext cx="6400800" cy="3991753"/>
          </a:xfrm>
          <a:prstGeom prst="rect">
            <a:avLst/>
          </a:prstGeom>
        </p:spPr>
      </p:pic>
      <p:sp>
        <p:nvSpPr>
          <p:cNvPr id="2" name="Content Placeholder 1">
            <a:extLst>
              <a:ext uri="{FF2B5EF4-FFF2-40B4-BE49-F238E27FC236}">
                <a16:creationId xmlns:a16="http://schemas.microsoft.com/office/drawing/2014/main" id="{499766EE-2855-4005-9081-59ACB5463837}"/>
              </a:ext>
            </a:extLst>
          </p:cNvPr>
          <p:cNvSpPr>
            <a:spLocks noGrp="1"/>
          </p:cNvSpPr>
          <p:nvPr>
            <p:ph sz="half" idx="10"/>
          </p:nvPr>
        </p:nvSpPr>
        <p:spPr>
          <a:xfrm>
            <a:off x="609601" y="2159000"/>
            <a:ext cx="4657594" cy="4216400"/>
          </a:xfrm>
        </p:spPr>
        <p:txBody>
          <a:bodyPr>
            <a:normAutofit/>
          </a:bodyPr>
          <a:lstStyle/>
          <a:p>
            <a:r>
              <a:rPr lang="en-US" dirty="0"/>
              <a:t>The Geometry is created using 3D Fillets which are available in the Design Module.</a:t>
            </a:r>
          </a:p>
          <a:p>
            <a:r>
              <a:rPr lang="en-US" dirty="0"/>
              <a:t>If you do not have access to the Design Module, a version without 3D Fillets is provided. The parameters is slightly changed for this model.</a:t>
            </a:r>
          </a:p>
          <a:p>
            <a:r>
              <a:rPr lang="en-US" dirty="0"/>
              <a:t>For more information see the end of this presentation.</a:t>
            </a:r>
          </a:p>
          <a:p>
            <a:r>
              <a:rPr lang="en-US" dirty="0"/>
              <a:t>The mesh is customized to have about two elements across the thickness of the material.</a:t>
            </a:r>
          </a:p>
        </p:txBody>
      </p:sp>
    </p:spTree>
    <p:extLst>
      <p:ext uri="{BB962C8B-B14F-4D97-AF65-F5344CB8AC3E}">
        <p14:creationId xmlns:p14="http://schemas.microsoft.com/office/powerpoint/2010/main" val="19762557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0.0.x&quot; formatVersion=&quot;2.0.0.0&quot; version=&quot;6.0.0.354&quot;&gt;&#10;  &lt;VersionInformation&gt;&#10;    &lt;Version&gt;1&lt;/Version&gt;&#10;  &lt;/VersionInformation&gt;&#10;  &lt;Entity&gt;/result/feature/pg17&lt;/Entity&gt;&#10;  &lt;Tag&gt;pg17&lt;/Tag&gt;&#10;  &lt;Node&gt;Results &amp;gt; Concentration, Surface (tds2) 1.1.1&lt;/Node&gt;&#10;  &lt;LinkType&gt;Image&lt;/LinkType&gt;&#10;  &lt;ModelLink directoryType=&quot;none&quot;&gt;\\se-filer1\users$\bjorningvar\Documents\presentations\comsol-day-2022-03-10-crem-uq\thermal_decomposition_3d.mph&lt;/ModelLink&gt;&#10;  &lt;LocalPath&gt;thermal_decomposition_3d.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00&quot; /&gt;&#10;    &lt;Property name=&quot;height&quot; type=&quot;real&quot; value=&quot;600&quot; /&gt;&#10;    &lt;Property name=&quot;resolution&quot; type=&quot;integer&quot; value=&quot;145&quot; /&gt;&#10;    &lt;Property name=&quot;sizedesc&quot; type=&quot;string&quot; value=&quot;140 x 105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797 x 605 px&quot; /&gt;&#10;    &lt;Property name=&quot;zoomextents&quot; type=&quot;bool&quot; value=&quot;off&quot; /&gt;&#10;    &lt;Property name=&quot;antialias&quot; type=&quot;bool&quot; value=&quot;on&quot; /&gt;&#10;    &lt;Property name=&quot;screenwidthpx&quot; type=&quot;integer&quot; value=&quot;797&quot; /&gt;&#10;    &lt;Property name=&quot;screenheightpx&quot; type=&quot;integer&quot; value=&quot;605&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Concentration, Surface (tds2) 1.1.1 &amp;gt; Streamline Surface 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n&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2&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rendermesh&quot; type=&quot;bool&quot; value=&quot;on&quot; /&gt;&#10;    &lt;Property name=&quot;showaxisorientation&quot; type=&quot;bool&quot; value=&quot;off&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n&quot; /&gt;&#10;    &lt;Property name=&quot;ssaoradiustype&quot; type=&quot;group&quot; value=&quot;relative&quot; /&gt;&#10;    &lt;Property name=&quot;ssaoradiusrelative&quot; type=&quot;real&quot; value=&quot;0.511&quot; /&gt;&#10;    &lt;Property name=&quot;ssaoradiusexplicit&quot; type=&quot;real&quot; value=&quot;0.4&quot; /&gt;&#10;    &lt;Property name=&quot;ssaomagnitude&quot; type=&quot;real&quot; value=&quot;1.4&quot; /&gt;&#10;    &lt;Property name=&quot;ssaosqueeze&quot; type=&quot;real&quot; value=&quot;1.4&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n&quot; /&gt;&#10;    &lt;Property name=&quot;transparencylevel&quot; type=&quot;real&quot; value=&quot;0.15&quot; /&gt;&#10;    &lt;Property name=&quot;uniformblending&quot; type=&quot;group&quot; value=&quot;on&quot; /&gt;&#10;    &lt;Property name=&quot;uniformblendinglevel&quot; type=&quot;real&quot; value=&quot;0.2&quot; /&gt;&#10;    &lt;Property name=&quot;showselection&quot; type=&quot;bool&quot; value=&quot;on&quot; /&gt;&#10;    &lt;Property name=&quot;showmaterial&quot; type=&quot;bool&quot; value=&quot;off&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14.567351341247559&quot; /&gt;&#10;    &lt;Property name=&quot;zoomanglefull&quot; type=&quot;real&quot; value=&quot;1.7070170640945435&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2.432565450668335, 2.6682567596435547, 4.611248016357422&quot; /&gt;&#10;    &lt;Property name=&quot;target&quot; type=&quot;realarray&quot; value=&quot;-0.05451250076293945, -0.05640840530395508, 0.03741312026977539&quot; /&gt;&#10;    &lt;Property name=&quot;up&quot; type=&quot;realarray&quot; value=&quot;0.015570680610835552, 0.9974223375320435, 0.06980746239423752&quot; /&gt;&#10;    &lt;Property name=&quot;rotationpoint&quot; type=&quot;realarray&quot; value=&quot;0.05999999865889549, 0.004999999888241291, 0.05000000074505806&quot; /&gt;&#10;    &lt;Property name=&quot;viewoffset&quot; type=&quot;realarray&quot; value=&quot;-0.6381698250770569, -0.6380345225334167&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Set&gt;&#10;  &lt;PropSet id=&quot;axis&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Mar 7, 2022, 2:55:48 PM&lt;/UpdateTimeStamp&gt;&#10;&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0.0.x&quot; formatVersion=&quot;2.0.0.0&quot; version=&quot;6.0.0.354&quot;&gt;&#10;  &lt;VersionInformation&gt;&#10;    &lt;Version&gt;1&lt;/Version&gt;&#10;  &lt;/VersionInformation&gt;&#10;  &lt;Entity&gt;/result/feature/pg17&lt;/Entity&gt;&#10;  &lt;Tag&gt;pg17&lt;/Tag&gt;&#10;  &lt;Node&gt;Results &amp;gt; Concentration, Surface (tds2) 1.1.1&lt;/Node&gt;&#10;  &lt;LinkType&gt;Image&lt;/LinkType&gt;&#10;  &lt;ModelLink directoryType=&quot;none&quot;&gt;\\se-filer1\users$\bjorningvar\Documents\presentations\comsol-day-2022-03-10-crem-uq\thermal_decomposition_3d.mph&lt;/ModelLink&gt;&#10;  &lt;LocalPath&gt;thermal_decomposition_3d.mph&lt;/LocalPath&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00&quot; /&gt;&#10;    &lt;Property name=&quot;height&quot; type=&quot;real&quot; value=&quot;600&quot; /&gt;&#10;    &lt;Property name=&quot;resolution&quot; type=&quot;integer&quot; value=&quot;145&quot; /&gt;&#10;    &lt;Property name=&quot;sizedesc&quot; type=&quot;string&quot; value=&quot;140 x 105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797 x 605 px&quot; /&gt;&#10;    &lt;Property name=&quot;zoomextents&quot; type=&quot;bool&quot; value=&quot;off&quot; /&gt;&#10;    &lt;Property name=&quot;antialias&quot; type=&quot;bool&quot; value=&quot;on&quot; /&gt;&#10;    &lt;Property name=&quot;screenwidthpx&quot; type=&quot;integer&quot; value=&quot;797&quot; /&gt;&#10;    &lt;Property name=&quot;screenheightpx&quot; type=&quot;integer&quot; value=&quot;605&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Concentration, Surface (tds2) 1.1.1 &amp;gt; Streamline Surface 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n&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title3d&quot; type=&quot;bool&quot; value=&quot;on&quot; /&gt;&#10;    &lt;Property name=&quot;legend3d&quot; type=&quot;bool&quot; value=&quot;on&quot; /&gt;&#10;    &lt;Property name=&quot;grid&quot; type=&quot;bool&quot; value=&quot;off&quot; /&gt;&#10;    &lt;Property name=&quot;axisorientation&quot; type=&quot;bool&quot; value=&quot;off&quot; /&gt;&#10;    &lt;Property name=&quot;logo3d&quot; type=&quot;bool&quot; value=&quot;off&quot; /&gt;&#10;    &lt;Property name=&quot;fontsize&quot; type=&quot;integer&quot; value=&quot;12&quot; /&gt;&#10;    &lt;Property name=&quot;colortheme&quot; type=&quot;string&quot; value=&quot;globaltheme&quot; /&gt;&#10;    &lt;Property name=&quot;background&quot; type=&quot;group&quot; value=&quot;transparent&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ff&quot; /&gt;&#10;    &lt;Property name=&quot;rendermesh&quot; type=&quot;bool&quot; value=&quot;on&quot; /&gt;&#10;    &lt;Property name=&quot;showaxisorientation&quot; type=&quot;bool&quot; value=&quot;off&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ssao&quot; type=&quot;group&quot; value=&quot;on&quot; /&gt;&#10;    &lt;Property name=&quot;ssaoradiustype&quot; type=&quot;group&quot; value=&quot;relative&quot; /&gt;&#10;    &lt;Property name=&quot;ssaoradiusrelative&quot; type=&quot;real&quot; value=&quot;0.511&quot; /&gt;&#10;    &lt;Property name=&quot;ssaoradiusexplicit&quot; type=&quot;real&quot; value=&quot;0.4&quot; /&gt;&#10;    &lt;Property name=&quot;ssaomagnitude&quot; type=&quot;real&quot; value=&quot;1.4&quot; /&gt;&#10;    &lt;Property name=&quot;ssaosqueeze&quot; type=&quot;real&quot; value=&quot;1.4&quot; /&gt;&#10;    &lt;Property name=&quot;ssaopreset&quot; type=&quot;group&quot; value=&quot;medium&quot; /&gt;&#10;    &lt;Property name=&quot;ssaonsamples&quot; type=&quot;integer&quot; value=&quot;64&quot; /&gt;&#10;    &lt;Property name=&quot;ssaoroughness&quot; type=&quot;real&quot; value=&quot;1.0&quot; /&gt;&#10;    &lt;Property name=&quot;ssaokernelrotationstexturewidth&quot; type=&quot;integer&quot; value=&quot;4&quot; /&gt;&#10;    &lt;Property name=&quot;ssaosmooth&quot; type=&quot;integer&quot; value=&quot;2&quot; /&gt;&#10;    &lt;Property name=&quot;ssaonormalawaresmoothing&quot; type=&quot;bool&quot; value=&quot;off&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n&quot; /&gt;&#10;    &lt;Property name=&quot;transparencylevel&quot; type=&quot;real&quot; value=&quot;0.15&quot; /&gt;&#10;    &lt;Property name=&quot;uniformblending&quot; type=&quot;group&quot; value=&quot;on&quot; /&gt;&#10;    &lt;Property name=&quot;uniformblendinglevel&quot; type=&quot;real&quot; value=&quot;0.2&quot; /&gt;&#10;    &lt;Property name=&quot;showselection&quot; type=&quot;bool&quot; value=&quot;on&quot; /&gt;&#10;    &lt;Property name=&quot;showmaterial&quot; type=&quot;bool&quot; value=&quot;off&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primaryhovereffect&quot; type=&quot;bool&quot; value=&quot;on&quot; /&gt;&#10;    &lt;Property name=&quot;clipsecondaryhovereffect&quot; type=&quot;bool&quot; value=&quot;off&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clipshowcappedfaces&quot; type=&quot;group&quot; value=&quot;off&quot; /&gt;&#10;    &lt;Property name=&quot;clipcappedfacescolorize&quot; type=&quot;group&quot; value=&quot;on&quot; /&gt;&#10;    &lt;Property name=&quot;clipcappedfacescolorizeper&quot; type=&quot;group&quot; value=&quot;domain&quot; /&gt;&#10;    &lt;Property name=&quot;clipcappedfaceshighlightoverlappingdomains&quot; type=&quot;group&quot; value=&quot;on&quot; /&gt;&#10;    &lt;Property name=&quot;clipcappedfaceshighlightoverlappingdomainscolor&quot; type=&quot;group&quot; value=&quot;fromtheme&quot; /&gt;&#10;    &lt;Property name=&quot;customclipcappedfaceshighlightoverlappingdomainscolor&quot; type=&quot;realarray&quot; value=&quot;1, 0, 0&quot; /&gt;&#10;    &lt;Property name=&quot;clipcappedfacestransparencyenabled&quot; type=&quot;group&quot; value=&quot;off&quot; /&gt;&#10;    &lt;Property name=&quot;clipcappedfacestransparency&quot; type=&quot;real&quot; value=&quot;0.2&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14.567351341247559&quot; /&gt;&#10;    &lt;Property name=&quot;zoomanglefull&quot; type=&quot;real&quot; value=&quot;1.7070170640945435&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2.432565450668335, 2.6682567596435547, 4.611248016357422&quot; /&gt;&#10;    &lt;Property name=&quot;target&quot; type=&quot;realarray&quot; value=&quot;-0.05451250076293945, -0.05640840530395508, 0.03741312026977539&quot; /&gt;&#10;    &lt;Property name=&quot;up&quot; type=&quot;realarray&quot; value=&quot;0.015570680610835552, 0.9974223375320435, 0.06980746239423752&quot; /&gt;&#10;    &lt;Property name=&quot;rotationpoint&quot; type=&quot;realarray&quot; value=&quot;0.05999999865889549, 0.004999999888241291, 0.05000000074505806&quot; /&gt;&#10;    &lt;Property name=&quot;viewoffset&quot; type=&quot;realarray&quot; value=&quot;-0.6381698250770569, -0.6380345225334167&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Set&gt;&#10;  &lt;PropSet id=&quot;axis&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Mar 7, 2022, 2:55:48 PM&lt;/UpdateTimeStamp&gt;&#10;&lt;/Root&gt;"/>
</p:tagLst>
</file>

<file path=ppt/theme/theme1.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COMSOL-Jan2023</Template>
  <TotalTime>2550</TotalTime>
  <Words>3282</Words>
  <Application>Microsoft Office PowerPoint</Application>
  <PresentationFormat>Widescreen</PresentationFormat>
  <Paragraphs>259</Paragraphs>
  <Slides>34</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Arial</vt:lpstr>
      <vt:lpstr>Calibri</vt:lpstr>
      <vt:lpstr>Cambria Math</vt:lpstr>
      <vt:lpstr>Lato</vt:lpstr>
      <vt:lpstr>Lato Black</vt:lpstr>
      <vt:lpstr>Lato Light</vt:lpstr>
      <vt:lpstr>Symbol</vt:lpstr>
      <vt:lpstr>Wingdings</vt:lpstr>
      <vt:lpstr>COMSOL-Jan2023</vt:lpstr>
      <vt:lpstr>Uncertainty Quantification</vt:lpstr>
      <vt:lpstr>Uncertainty Quantification (UQ) Study Types</vt:lpstr>
      <vt:lpstr>Monte Carlo Simulations</vt:lpstr>
      <vt:lpstr>Surrogate Models The Uncertainty Quantification Module supports two kinds of surrogate models.</vt:lpstr>
      <vt:lpstr>Surrogate Model Defaults for Study Types</vt:lpstr>
      <vt:lpstr>Overview</vt:lpstr>
      <vt:lpstr>Mounting: Constraints</vt:lpstr>
      <vt:lpstr>Force and Materials</vt:lpstr>
      <vt:lpstr>Geometry and Mesh Using the Design Module</vt:lpstr>
      <vt:lpstr>Quantity of Interest</vt:lpstr>
      <vt:lpstr>Parameters</vt:lpstr>
      <vt:lpstr>Lower and Upper Bounds</vt:lpstr>
      <vt:lpstr>Screening</vt:lpstr>
      <vt:lpstr>The Screening Study</vt:lpstr>
      <vt:lpstr>The MOAT Method</vt:lpstr>
      <vt:lpstr>Screening of the Bracket</vt:lpstr>
      <vt:lpstr>Sensitivity Analysis</vt:lpstr>
      <vt:lpstr>Choosing Parameters for Sensitivity Analysis</vt:lpstr>
      <vt:lpstr>Sensitivity Analysis</vt:lpstr>
      <vt:lpstr>Sensitivity Analysis, Theory, First-Order Sobol Index</vt:lpstr>
      <vt:lpstr>Sensitivity Analysis, Theory, Total Sobol Index</vt:lpstr>
      <vt:lpstr>Sensitivity Analysis of the Bracket</vt:lpstr>
      <vt:lpstr>A Function with Large Total Sobol Indices Ishigami Function: f(x1,x2,x3)=sin(x1)+a (sin(x2))2+b x34 sin(x1)</vt:lpstr>
      <vt:lpstr>Uncertainty Propagation</vt:lpstr>
      <vt:lpstr>Uncertainty Propagation</vt:lpstr>
      <vt:lpstr>Response Surfaces</vt:lpstr>
      <vt:lpstr>Reliability Analysis</vt:lpstr>
      <vt:lpstr>Reliability Analysis</vt:lpstr>
      <vt:lpstr>Uncertainty Propagation Using All Parameters</vt:lpstr>
      <vt:lpstr>Uncertainty Propagation Using All Parameters</vt:lpstr>
      <vt:lpstr>Reliability Analysis Using All Parameters</vt:lpstr>
      <vt:lpstr>Reliability Analysis Using All Parameters</vt:lpstr>
      <vt:lpstr>Geometry and Mesh, Using the Native Geometry Kernel</vt:lpstr>
      <vt:lpstr>Ishigami Function: f(x1,x2,x3)=sin(x1)+a (sin(x2))2+b x34 sin(x1)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Uncertainty Quantification Module</dc:title>
  <dc:creator>Microsoft Office User</dc:creator>
  <cp:lastModifiedBy>Bjorn Sjodin</cp:lastModifiedBy>
  <cp:revision>133</cp:revision>
  <dcterms:created xsi:type="dcterms:W3CDTF">2023-05-02T20:30:17Z</dcterms:created>
  <dcterms:modified xsi:type="dcterms:W3CDTF">2024-06-07T19:57:50Z</dcterms:modified>
</cp:coreProperties>
</file>