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80" r:id="rId3"/>
    <p:sldId id="278" r:id="rId4"/>
    <p:sldId id="282" r:id="rId5"/>
    <p:sldId id="287" r:id="rId6"/>
    <p:sldId id="283" r:id="rId7"/>
    <p:sldId id="284" r:id="rId8"/>
    <p:sldId id="266" r:id="rId9"/>
    <p:sldId id="267" r:id="rId10"/>
    <p:sldId id="271" r:id="rId11"/>
    <p:sldId id="277" r:id="rId12"/>
  </p:sldIdLst>
  <p:sldSz cx="12192000" cy="6858000"/>
  <p:notesSz cx="6400800" cy="117332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0" d="100"/>
          <a:sy n="110" d="100"/>
        </p:scale>
        <p:origin x="492"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7.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8.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2934226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fr-FR"/>
              <a:t>Cliquez pour modifier les styles du texte du masque</a:t>
            </a:r>
          </a:p>
          <a:p>
            <a:pPr lvl="1"/>
            <a:r>
              <a:rPr lang="fr-FR"/>
              <a:t>Deuxième niveau</a:t>
            </a:r>
          </a:p>
          <a:p>
            <a:pPr lvl="2"/>
            <a:r>
              <a:rPr lang="fr-FR"/>
              <a:t>Troisième niveau</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1499805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fr-FR"/>
              <a:t>Cliquez pour modifier les styles du texte du masque</a:t>
            </a:r>
          </a:p>
          <a:p>
            <a:pPr lvl="1"/>
            <a:r>
              <a:rPr lang="fr-FR"/>
              <a:t>Deuxième niveau</a:t>
            </a:r>
          </a:p>
          <a:p>
            <a:pPr lvl="2"/>
            <a:r>
              <a:rPr lang="fr-FR"/>
              <a:t>Troisième niveau</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2205232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6017131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8465890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40298631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203783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fr-FR"/>
              <a:t>Modifiez le style du titre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fr-FR"/>
              <a:t>Cliquez pour modifier les styles du texte du masque</a:t>
            </a:r>
          </a:p>
          <a:p>
            <a:pPr lvl="1"/>
            <a:r>
              <a:rPr lang="fr-FR"/>
              <a:t>Deuxième niveau</a:t>
            </a:r>
          </a:p>
          <a:p>
            <a:pPr lvl="2"/>
            <a:r>
              <a:rPr lang="fr-FR"/>
              <a:t>Troisième niveau</a:t>
            </a:r>
          </a:p>
        </p:txBody>
      </p:sp>
    </p:spTree>
    <p:extLst>
      <p:ext uri="{BB962C8B-B14F-4D97-AF65-F5344CB8AC3E}">
        <p14:creationId xmlns:p14="http://schemas.microsoft.com/office/powerpoint/2010/main" val="41054694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5566"/>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5566"/>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4203845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fr-FR"/>
              <a:t>Modifiez le style du titre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9593422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fr-FR"/>
              <a:t>Modifiez le style du titre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19474806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9562225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5528751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58181"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564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22486038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fr-FR"/>
              <a:t>Modifiez le style du titre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1069626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525363"/>
            <a:ext cx="12192000" cy="38072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6299199" y="1803400"/>
            <a:ext cx="5390519"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fr-FR"/>
              <a:t>Modifiez le style du titre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6299199" y="3175000"/>
            <a:ext cx="5390519"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669848" y="888865"/>
            <a:ext cx="5344383" cy="5374528"/>
          </a:xfrm>
          <a:prstGeom prst="rect">
            <a:avLst/>
          </a:prstGeom>
          <a:solidFill>
            <a:schemeClr val="bg2"/>
          </a:solidFill>
          <a:ln w="6350">
            <a:noFill/>
          </a:ln>
        </p:spPr>
        <p:txBody>
          <a:bodyPr vert="horz" lIns="137160" tIns="45720" rIns="137160" bIns="9144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600"/>
              <a:t> </a:t>
            </a:r>
            <a:endParaRPr lang="en-US" sz="16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669848" y="888867"/>
            <a:ext cx="5344383" cy="5374528"/>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14180356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62732178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94726339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34233960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62870822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318635359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10315618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fr-FR"/>
              <a:t>Cliquez pour modifier les styles du texte du masque</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fr-FR"/>
              <a:t>Cliquez pour modifier les styles du texte du masque</a:t>
            </a:r>
          </a:p>
        </p:txBody>
      </p:sp>
    </p:spTree>
    <p:extLst>
      <p:ext uri="{BB962C8B-B14F-4D97-AF65-F5344CB8AC3E}">
        <p14:creationId xmlns:p14="http://schemas.microsoft.com/office/powerpoint/2010/main" val="49513507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fr-FR"/>
              <a:t>Modifiez le style du titre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195190642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182733493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81141248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23329"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384055580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15110694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623329" y="1909234"/>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7A8A7BBB-02C2-3B25-29B0-C7537CFDB858}"/>
              </a:ext>
            </a:extLst>
          </p:cNvPr>
          <p:cNvSpPr/>
          <p:nvPr/>
        </p:nvSpPr>
        <p:spPr>
          <a:xfrm>
            <a:off x="6297299" y="1919059"/>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224602022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70290557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824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extLst>
              <a:ext uri="{FF2B5EF4-FFF2-40B4-BE49-F238E27FC236}">
                <a16:creationId xmlns:a16="http://schemas.microsoft.com/office/drawing/2014/main" id="{42884564-BF92-DEC3-5831-8633D5487C8B}"/>
              </a:ext>
            </a:extLst>
          </p:cNvPr>
          <p:cNvSpPr/>
          <p:nvPr/>
        </p:nvSpPr>
        <p:spPr>
          <a:xfrm>
            <a:off x="443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extLst>
              <a:ext uri="{FF2B5EF4-FFF2-40B4-BE49-F238E27FC236}">
                <a16:creationId xmlns:a16="http://schemas.microsoft.com/office/drawing/2014/main" id="{79D9CDFF-245F-98BE-4166-91FDB7B98DF8}"/>
              </a:ext>
            </a:extLst>
          </p:cNvPr>
          <p:cNvSpPr/>
          <p:nvPr/>
        </p:nvSpPr>
        <p:spPr>
          <a:xfrm>
            <a:off x="62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62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4433329"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824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406977255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623329"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623330"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4378960" y="2104151"/>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4378961" y="210407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814832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814832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77706106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623329"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 name="Rectangle 2">
            <a:extLst>
              <a:ext uri="{FF2B5EF4-FFF2-40B4-BE49-F238E27FC236}">
                <a16:creationId xmlns:a16="http://schemas.microsoft.com/office/drawing/2014/main" id="{01807E07-0660-B614-DB6B-8DE1577CE6B5}"/>
              </a:ext>
            </a:extLst>
          </p:cNvPr>
          <p:cNvSpPr/>
          <p:nvPr/>
        </p:nvSpPr>
        <p:spPr>
          <a:xfrm>
            <a:off x="4384892"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 name="Rectangle 3">
            <a:extLst>
              <a:ext uri="{FF2B5EF4-FFF2-40B4-BE49-F238E27FC236}">
                <a16:creationId xmlns:a16="http://schemas.microsoft.com/office/drawing/2014/main" id="{EBC81947-00F9-74BB-8D6D-8D99C59D515A}"/>
              </a:ext>
            </a:extLst>
          </p:cNvPr>
          <p:cNvSpPr/>
          <p:nvPr/>
        </p:nvSpPr>
        <p:spPr>
          <a:xfrm>
            <a:off x="8154911"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11431432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227268025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437319"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437319"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216796"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7" y="1092200"/>
            <a:ext cx="2621280" cy="261084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43176" y="3858293"/>
            <a:ext cx="2608283"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443176" y="1092199"/>
            <a:ext cx="2608283" cy="261084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58291"/>
            <a:ext cx="2580083" cy="607908"/>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66201"/>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216796"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82326995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6377078"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a:extLst>
              <a:ext uri="{FF2B5EF4-FFF2-40B4-BE49-F238E27FC236}">
                <a16:creationId xmlns:a16="http://schemas.microsoft.com/office/drawing/2014/main" id="{5B7F8B45-2942-FFC7-D3E1-885DFB4F2996}"/>
              </a:ext>
            </a:extLst>
          </p:cNvPr>
          <p:cNvSpPr/>
          <p:nvPr/>
        </p:nvSpPr>
        <p:spPr>
          <a:xfrm>
            <a:off x="6377078" y="1784074"/>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extLst>
              <a:ext uri="{FF2B5EF4-FFF2-40B4-BE49-F238E27FC236}">
                <a16:creationId xmlns:a16="http://schemas.microsoft.com/office/drawing/2014/main" id="{20A0D4FB-E53C-992F-1223-76C9CEAFB374}"/>
              </a:ext>
            </a:extLst>
          </p:cNvPr>
          <p:cNvSpPr/>
          <p:nvPr/>
        </p:nvSpPr>
        <p:spPr>
          <a:xfrm>
            <a:off x="609601"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a:extLst>
              <a:ext uri="{FF2B5EF4-FFF2-40B4-BE49-F238E27FC236}">
                <a16:creationId xmlns:a16="http://schemas.microsoft.com/office/drawing/2014/main" id="{EE0EDB29-4637-0289-6363-D852B2A703B3}"/>
              </a:ext>
            </a:extLst>
          </p:cNvPr>
          <p:cNvSpPr/>
          <p:nvPr/>
        </p:nvSpPr>
        <p:spPr>
          <a:xfrm>
            <a:off x="599606" y="17896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609599" y="1778001"/>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6380683" y="1781646"/>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6380683" y="4508614"/>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609599" y="4519397"/>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53343173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87665957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197507049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609600"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5B89AB11-3892-56C1-3CDF-F6E297969B8C}"/>
              </a:ext>
            </a:extLst>
          </p:cNvPr>
          <p:cNvSpPr/>
          <p:nvPr/>
        </p:nvSpPr>
        <p:spPr>
          <a:xfrm>
            <a:off x="3441291"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3239923-4C50-0419-C887-C8920B25B7FA}"/>
              </a:ext>
            </a:extLst>
          </p:cNvPr>
          <p:cNvSpPr/>
          <p:nvPr/>
        </p:nvSpPr>
        <p:spPr>
          <a:xfrm>
            <a:off x="629269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DF4186F-023F-128B-56EF-71586D1AEBDD}"/>
              </a:ext>
            </a:extLst>
          </p:cNvPr>
          <p:cNvSpPr/>
          <p:nvPr/>
        </p:nvSpPr>
        <p:spPr>
          <a:xfrm>
            <a:off x="912105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110707178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623329"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3DF75490-FC04-D3A4-D7C4-8E92CF0A3A64}"/>
              </a:ext>
            </a:extLst>
          </p:cNvPr>
          <p:cNvSpPr/>
          <p:nvPr/>
        </p:nvSpPr>
        <p:spPr>
          <a:xfrm>
            <a:off x="345581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2F55CD14-DBA3-8FBF-5247-AC80F83814E1}"/>
              </a:ext>
            </a:extLst>
          </p:cNvPr>
          <p:cNvSpPr/>
          <p:nvPr/>
        </p:nvSpPr>
        <p:spPr>
          <a:xfrm>
            <a:off x="6282987"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20D7B49-B6C1-DC37-3940-A85D84AC3CBE}"/>
              </a:ext>
            </a:extLst>
          </p:cNvPr>
          <p:cNvSpPr/>
          <p:nvPr/>
        </p:nvSpPr>
        <p:spPr>
          <a:xfrm>
            <a:off x="910484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2105537"/>
            <a:ext cx="2618627" cy="14729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108065396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508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0502DE8E-03C4-E9CF-55ED-1D0BFF006CCC}"/>
              </a:ext>
            </a:extLst>
          </p:cNvPr>
          <p:cNvSpPr/>
          <p:nvPr/>
        </p:nvSpPr>
        <p:spPr>
          <a:xfrm>
            <a:off x="2794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768C8A2-3EA9-4494-7B1C-6E0325DF19B0}"/>
              </a:ext>
            </a:extLst>
          </p:cNvPr>
          <p:cNvSpPr/>
          <p:nvPr/>
        </p:nvSpPr>
        <p:spPr>
          <a:xfrm>
            <a:off x="5080024"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65C2A364-C0A0-CF03-BC3C-1C70BB0CDF34}"/>
              </a:ext>
            </a:extLst>
          </p:cNvPr>
          <p:cNvSpPr/>
          <p:nvPr/>
        </p:nvSpPr>
        <p:spPr>
          <a:xfrm>
            <a:off x="7366013"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extLst>
              <a:ext uri="{FF2B5EF4-FFF2-40B4-BE49-F238E27FC236}">
                <a16:creationId xmlns:a16="http://schemas.microsoft.com/office/drawing/2014/main" id="{D59CB0F5-B221-D611-12B7-33483232273F}"/>
              </a:ext>
            </a:extLst>
          </p:cNvPr>
          <p:cNvSpPr/>
          <p:nvPr/>
        </p:nvSpPr>
        <p:spPr>
          <a:xfrm>
            <a:off x="9651997"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91440" anchor="b">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178821641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296305742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239179060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28849367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175039026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4"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25984"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26876464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Tree>
    <p:extLst>
      <p:ext uri="{BB962C8B-B14F-4D97-AF65-F5344CB8AC3E}">
        <p14:creationId xmlns:p14="http://schemas.microsoft.com/office/powerpoint/2010/main" val="190746291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fr-FR"/>
              <a:t>Modifiez le style du titre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287346071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151061916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49181447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412344740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78633692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720851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fr-FR"/>
              <a:t>Cliquez pour modifier les styles du texte du masque</a:t>
            </a:r>
          </a:p>
          <a:p>
            <a:pPr lvl="1"/>
            <a:r>
              <a:rPr lang="fr-FR"/>
              <a:t>Deuxième niveau</a:t>
            </a:r>
          </a:p>
          <a:p>
            <a:pPr lvl="2"/>
            <a:r>
              <a:rPr lang="fr-FR"/>
              <a:t>Troisième niveau</a:t>
            </a:r>
          </a:p>
        </p:txBody>
      </p:sp>
    </p:spTree>
    <p:extLst>
      <p:ext uri="{BB962C8B-B14F-4D97-AF65-F5344CB8AC3E}">
        <p14:creationId xmlns:p14="http://schemas.microsoft.com/office/powerpoint/2010/main" val="15632438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fr-FR"/>
              <a:t>Cliquez pour modifier les styles du texte du masque</a:t>
            </a:r>
          </a:p>
          <a:p>
            <a:pPr lvl="1"/>
            <a:r>
              <a:rPr lang="fr-FR"/>
              <a:t>Deuxième niveau</a:t>
            </a:r>
          </a:p>
          <a:p>
            <a:pPr lvl="2"/>
            <a:r>
              <a:rPr lang="fr-FR"/>
              <a:t>Troisième niveau</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fr-FR"/>
              <a:t>Cliquez pour modifier les styles du texte du masque</a:t>
            </a:r>
          </a:p>
          <a:p>
            <a:pPr lvl="1"/>
            <a:r>
              <a:rPr lang="fr-FR"/>
              <a:t>Deuxième niveau</a:t>
            </a:r>
          </a:p>
          <a:p>
            <a:pPr lvl="2"/>
            <a:r>
              <a:rPr lang="fr-FR"/>
              <a:t>Troisième niveau</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9520042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fr-FR"/>
              <a:t>Cliquez pour modifier les styles du texte du masque</a:t>
            </a:r>
          </a:p>
          <a:p>
            <a:pPr lvl="1"/>
            <a:r>
              <a:rPr lang="fr-FR"/>
              <a:t>Deuxième niveau</a:t>
            </a:r>
          </a:p>
          <a:p>
            <a:pPr lvl="2"/>
            <a:r>
              <a:rPr lang="fr-FR"/>
              <a:t>Troisième niveau</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fr-FR"/>
              <a:t>Cliquez pour modifier les styles du texte du masque</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fr-FR"/>
              <a:t>Cliquez pour modifier les styles du texte du masque</a:t>
            </a:r>
          </a:p>
          <a:p>
            <a:pPr lvl="1"/>
            <a:r>
              <a:rPr lang="fr-FR"/>
              <a:t>Deuxième niveau</a:t>
            </a:r>
          </a:p>
          <a:p>
            <a:pPr lvl="2"/>
            <a:r>
              <a:rPr lang="fr-FR"/>
              <a:t>Troisième niveau</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2163577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533035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image" Target="../media/image3.png"/><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1.emf"/><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9"/>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0"/>
          <a:stretch>
            <a:fillRect/>
          </a:stretch>
        </p:blipFill>
        <p:spPr>
          <a:xfrm>
            <a:off x="154371" y="298551"/>
            <a:ext cx="1003093" cy="92877"/>
          </a:xfrm>
          <a:prstGeom prst="rect">
            <a:avLst/>
          </a:prstGeom>
        </p:spPr>
      </p:pic>
    </p:spTree>
    <p:extLst>
      <p:ext uri="{BB962C8B-B14F-4D97-AF65-F5344CB8AC3E}">
        <p14:creationId xmlns:p14="http://schemas.microsoft.com/office/powerpoint/2010/main" val="23134178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 id="2147483708" r:id="rId48"/>
    <p:sldLayoutId id="2147483709" r:id="rId49"/>
    <p:sldLayoutId id="2147483710" r:id="rId50"/>
    <p:sldLayoutId id="2147483711" r:id="rId51"/>
    <p:sldLayoutId id="2147483712" r:id="rId52"/>
    <p:sldLayoutId id="2147483713" r:id="rId53"/>
    <p:sldLayoutId id="2147483714" r:id="rId54"/>
    <p:sldLayoutId id="2147483715" r:id="rId55"/>
    <p:sldLayoutId id="2147483716" r:id="rId56"/>
    <p:sldLayoutId id="2147483717" r:id="rId57"/>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1"/>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image" Target="../media/image9.png"/><Relationship Id="rId1" Type="http://schemas.openxmlformats.org/officeDocument/2006/relationships/slideLayout" Target="../slideLayouts/slideLayout11.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image" Target="../media/image11.png"/><Relationship Id="rId1" Type="http://schemas.openxmlformats.org/officeDocument/2006/relationships/slideLayout" Target="../slideLayouts/slideLayout10.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C6106AC-6044-4D13-B488-E33A9D9DB5E6}"/>
              </a:ext>
            </a:extLst>
          </p:cNvPr>
          <p:cNvSpPr>
            <a:spLocks noGrp="1"/>
          </p:cNvSpPr>
          <p:nvPr>
            <p:ph type="title"/>
          </p:nvPr>
        </p:nvSpPr>
        <p:spPr/>
        <p:txBody>
          <a:bodyPr/>
          <a:lstStyle/>
          <a:p>
            <a:r>
              <a:rPr lang="en-US" dirty="0"/>
              <a:t>Modeling the 3-𝜔 Method</a:t>
            </a:r>
            <a:br>
              <a:rPr lang="en-US" dirty="0"/>
            </a:br>
            <a:r>
              <a:rPr lang="en-US" dirty="0"/>
              <a:t>with Frequency-Domain Analysis</a:t>
            </a:r>
            <a:br>
              <a:rPr lang="en-US" dirty="0"/>
            </a:br>
            <a:r>
              <a:rPr lang="en-US" dirty="0"/>
              <a:t>of Heat Transfer</a:t>
            </a:r>
            <a:endParaRPr lang="fr-FR" dirty="0"/>
          </a:p>
        </p:txBody>
      </p:sp>
      <p:sp>
        <p:nvSpPr>
          <p:cNvPr id="3" name="Espace réservé du texte 2">
            <a:extLst>
              <a:ext uri="{FF2B5EF4-FFF2-40B4-BE49-F238E27FC236}">
                <a16:creationId xmlns:a16="http://schemas.microsoft.com/office/drawing/2014/main" id="{59BC5CE2-A29B-4D5F-9EBD-C9CF81B90A08}"/>
              </a:ext>
            </a:extLst>
          </p:cNvPr>
          <p:cNvSpPr>
            <a:spLocks noGrp="1"/>
          </p:cNvSpPr>
          <p:nvPr>
            <p:ph type="body" idx="1"/>
          </p:nvPr>
        </p:nvSpPr>
        <p:spPr/>
        <p:txBody>
          <a:bodyPr/>
          <a:lstStyle/>
          <a:p>
            <a:endParaRPr lang="fr-FR" dirty="0"/>
          </a:p>
        </p:txBody>
      </p:sp>
      <p:sp>
        <p:nvSpPr>
          <p:cNvPr id="4" name="Espace réservé du texte 3">
            <a:extLst>
              <a:ext uri="{FF2B5EF4-FFF2-40B4-BE49-F238E27FC236}">
                <a16:creationId xmlns:a16="http://schemas.microsoft.com/office/drawing/2014/main" id="{2A4E20BE-F660-4AC2-A913-D4C726DE48DB}"/>
              </a:ext>
            </a:extLst>
          </p:cNvPr>
          <p:cNvSpPr>
            <a:spLocks noGrp="1"/>
          </p:cNvSpPr>
          <p:nvPr>
            <p:ph type="body" idx="10"/>
          </p:nvPr>
        </p:nvSpPr>
        <p:spPr/>
        <p:txBody>
          <a:bodyPr/>
          <a:lstStyle/>
          <a:p>
            <a:endParaRPr lang="fr-FR" dirty="0"/>
          </a:p>
        </p:txBody>
      </p:sp>
      <p:sp>
        <p:nvSpPr>
          <p:cNvPr id="5" name="Espace réservé du texte 4">
            <a:extLst>
              <a:ext uri="{FF2B5EF4-FFF2-40B4-BE49-F238E27FC236}">
                <a16:creationId xmlns:a16="http://schemas.microsoft.com/office/drawing/2014/main" id="{FD19A9F2-6F7D-4F22-A510-3A52BE31494B}"/>
              </a:ext>
            </a:extLst>
          </p:cNvPr>
          <p:cNvSpPr>
            <a:spLocks noGrp="1"/>
          </p:cNvSpPr>
          <p:nvPr>
            <p:ph type="body" idx="11"/>
          </p:nvPr>
        </p:nvSpPr>
        <p:spPr/>
        <p:txBody>
          <a:bodyPr/>
          <a:lstStyle/>
          <a:p>
            <a:endParaRPr lang="fr-FR" dirty="0"/>
          </a:p>
        </p:txBody>
      </p:sp>
      <p:sp>
        <p:nvSpPr>
          <p:cNvPr id="6" name="Espace réservé du texte 5">
            <a:extLst>
              <a:ext uri="{FF2B5EF4-FFF2-40B4-BE49-F238E27FC236}">
                <a16:creationId xmlns:a16="http://schemas.microsoft.com/office/drawing/2014/main" id="{0691FBAD-E05D-4828-9223-7326C8F8D1FC}"/>
              </a:ext>
            </a:extLst>
          </p:cNvPr>
          <p:cNvSpPr>
            <a:spLocks noGrp="1"/>
          </p:cNvSpPr>
          <p:nvPr>
            <p:ph type="body" idx="12"/>
          </p:nvPr>
        </p:nvSpPr>
        <p:spPr/>
        <p:txBody>
          <a:bodyPr/>
          <a:lstStyle/>
          <a:p>
            <a:endParaRPr lang="fr-FR" dirty="0"/>
          </a:p>
        </p:txBody>
      </p:sp>
    </p:spTree>
    <p:extLst>
      <p:ext uri="{BB962C8B-B14F-4D97-AF65-F5344CB8AC3E}">
        <p14:creationId xmlns:p14="http://schemas.microsoft.com/office/powerpoint/2010/main" val="2281789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a:extLst>
              <a:ext uri="{FF2B5EF4-FFF2-40B4-BE49-F238E27FC236}">
                <a16:creationId xmlns:a16="http://schemas.microsoft.com/office/drawing/2014/main" id="{8E4FE866-89A3-F69D-5A98-E245C2602370}"/>
              </a:ext>
            </a:extLst>
          </p:cNvPr>
          <p:cNvSpPr>
            <a:spLocks noGrp="1"/>
          </p:cNvSpPr>
          <p:nvPr>
            <p:ph sz="half" idx="18"/>
          </p:nvPr>
        </p:nvSpPr>
        <p:spPr/>
        <p:txBody>
          <a:bodyPr>
            <a:normAutofit fontScale="85000" lnSpcReduction="10000"/>
          </a:bodyPr>
          <a:lstStyle/>
          <a:p>
            <a:r>
              <a:rPr lang="en-US" dirty="0"/>
              <a:t>Both approaches give the same results for thermal conductivity, very close to the exact value used in the simulation.</a:t>
            </a:r>
          </a:p>
          <a:p>
            <a:r>
              <a:rPr lang="en-US" dirty="0"/>
              <a:t>The frequency domain approach is more effective because it gives accurate results but requires less time to compute.</a:t>
            </a:r>
            <a:endParaRPr lang="fr-FR" dirty="0"/>
          </a:p>
        </p:txBody>
      </p:sp>
      <p:sp>
        <p:nvSpPr>
          <p:cNvPr id="4" name="Espace réservé du contenu 3">
            <a:extLst>
              <a:ext uri="{FF2B5EF4-FFF2-40B4-BE49-F238E27FC236}">
                <a16:creationId xmlns:a16="http://schemas.microsoft.com/office/drawing/2014/main" id="{9AF73617-1D41-497F-B91A-141766640E5A}"/>
              </a:ext>
            </a:extLst>
          </p:cNvPr>
          <p:cNvSpPr>
            <a:spLocks noGrp="1"/>
          </p:cNvSpPr>
          <p:nvPr>
            <p:ph sz="quarter" idx="17"/>
          </p:nvPr>
        </p:nvSpPr>
        <p:spPr/>
        <p:txBody>
          <a:bodyPr>
            <a:normAutofit/>
          </a:bodyPr>
          <a:lstStyle/>
          <a:p>
            <a:endParaRPr lang="fr-FR" dirty="0"/>
          </a:p>
        </p:txBody>
      </p:sp>
      <p:sp>
        <p:nvSpPr>
          <p:cNvPr id="2" name="Titre 1">
            <a:extLst>
              <a:ext uri="{FF2B5EF4-FFF2-40B4-BE49-F238E27FC236}">
                <a16:creationId xmlns:a16="http://schemas.microsoft.com/office/drawing/2014/main" id="{660E893F-FC28-46D4-ACD1-74424C8B1D03}"/>
              </a:ext>
            </a:extLst>
          </p:cNvPr>
          <p:cNvSpPr>
            <a:spLocks noGrp="1"/>
          </p:cNvSpPr>
          <p:nvPr>
            <p:ph type="title"/>
          </p:nvPr>
        </p:nvSpPr>
        <p:spPr/>
        <p:txBody>
          <a:bodyPr/>
          <a:lstStyle/>
          <a:p>
            <a:r>
              <a:rPr lang="fr-FR" dirty="0"/>
              <a:t>Conclusion</a:t>
            </a:r>
          </a:p>
        </p:txBody>
      </p:sp>
      <p:pic>
        <p:nvPicPr>
          <p:cNvPr id="6" name="Picture 5">
            <a:extLst>
              <a:ext uri="{FF2B5EF4-FFF2-40B4-BE49-F238E27FC236}">
                <a16:creationId xmlns:a16="http://schemas.microsoft.com/office/drawing/2014/main" id="{9C2031DC-C7CC-4B45-2E6E-CBD7320E4E76}"/>
              </a:ext>
            </a:extLst>
          </p:cNvPr>
          <p:cNvPicPr>
            <a:picLocks noChangeAspect="1"/>
          </p:cNvPicPr>
          <p:nvPr/>
        </p:nvPicPr>
        <p:blipFill rotWithShape="1">
          <a:blip r:embed="rId2"/>
          <a:srcRect r="35773" b="4235"/>
          <a:stretch/>
        </p:blipFill>
        <p:spPr>
          <a:xfrm>
            <a:off x="4361411" y="582355"/>
            <a:ext cx="7830588" cy="6275645"/>
          </a:xfrm>
          <a:prstGeom prst="rect">
            <a:avLst/>
          </a:prstGeom>
        </p:spPr>
      </p:pic>
    </p:spTree>
    <p:extLst>
      <p:ext uri="{BB962C8B-B14F-4D97-AF65-F5344CB8AC3E}">
        <p14:creationId xmlns:p14="http://schemas.microsoft.com/office/powerpoint/2010/main" val="37025767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40C7F3-411A-2738-5BE7-71B0F18B7DCC}"/>
              </a:ext>
            </a:extLst>
          </p:cNvPr>
          <p:cNvSpPr>
            <a:spLocks noGrp="1"/>
          </p:cNvSpPr>
          <p:nvPr>
            <p:ph type="title"/>
          </p:nvPr>
        </p:nvSpPr>
        <p:spPr/>
        <p:txBody>
          <a:bodyPr/>
          <a:lstStyle/>
          <a:p>
            <a:r>
              <a:rPr lang="fr-FR" dirty="0" err="1"/>
              <a:t>References</a:t>
            </a:r>
            <a:endParaRPr lang="fr-FR" dirty="0"/>
          </a:p>
        </p:txBody>
      </p:sp>
      <p:sp>
        <p:nvSpPr>
          <p:cNvPr id="6" name="Content Placeholder 5">
            <a:extLst>
              <a:ext uri="{FF2B5EF4-FFF2-40B4-BE49-F238E27FC236}">
                <a16:creationId xmlns:a16="http://schemas.microsoft.com/office/drawing/2014/main" id="{4E33717B-A201-985A-9BE2-03FA4CE5475C}"/>
              </a:ext>
            </a:extLst>
          </p:cNvPr>
          <p:cNvSpPr>
            <a:spLocks noGrp="1"/>
          </p:cNvSpPr>
          <p:nvPr>
            <p:ph idx="1"/>
          </p:nvPr>
        </p:nvSpPr>
        <p:spPr/>
        <p:txBody>
          <a:bodyPr/>
          <a:lstStyle/>
          <a:p>
            <a:pPr marL="714375" indent="-714375">
              <a:buNone/>
              <a:tabLst>
                <a:tab pos="714375" algn="l"/>
              </a:tabLst>
            </a:pPr>
            <a:r>
              <a:rPr lang="fr-FR" dirty="0"/>
              <a:t>[1]	</a:t>
            </a:r>
            <a:r>
              <a:rPr lang="fr-FR" dirty="0" err="1"/>
              <a:t>Cahill</a:t>
            </a:r>
            <a:r>
              <a:rPr lang="fr-FR" dirty="0"/>
              <a:t>, D.G. and Pohl R.O. (1987) Thermal </a:t>
            </a:r>
            <a:r>
              <a:rPr lang="fr-FR" dirty="0" err="1"/>
              <a:t>conductivity</a:t>
            </a:r>
            <a:r>
              <a:rPr lang="fr-FR" dirty="0"/>
              <a:t> of </a:t>
            </a:r>
            <a:r>
              <a:rPr lang="fr-FR" dirty="0" err="1"/>
              <a:t>amorphous</a:t>
            </a:r>
            <a:r>
              <a:rPr lang="fr-FR" dirty="0"/>
              <a:t> </a:t>
            </a:r>
            <a:r>
              <a:rPr lang="fr-FR" dirty="0" err="1"/>
              <a:t>solids</a:t>
            </a:r>
            <a:r>
              <a:rPr lang="fr-FR" dirty="0"/>
              <a:t> </a:t>
            </a:r>
            <a:r>
              <a:rPr lang="fr-FR" dirty="0" err="1"/>
              <a:t>above</a:t>
            </a:r>
            <a:r>
              <a:rPr lang="fr-FR" dirty="0"/>
              <a:t> the plateau. Phys. </a:t>
            </a:r>
            <a:r>
              <a:rPr lang="fr-FR" dirty="0" err="1"/>
              <a:t>Rev</a:t>
            </a:r>
            <a:r>
              <a:rPr lang="fr-FR" dirty="0"/>
              <a:t>. B 35(8), 4067-4073.</a:t>
            </a:r>
          </a:p>
          <a:p>
            <a:pPr marL="714375" indent="-714375">
              <a:buNone/>
              <a:tabLst>
                <a:tab pos="714375" algn="l"/>
              </a:tabLst>
            </a:pPr>
            <a:r>
              <a:rPr lang="fr-FR" dirty="0"/>
              <a:t>[2]	F.P. </a:t>
            </a:r>
            <a:r>
              <a:rPr lang="fr-FR" dirty="0" err="1"/>
              <a:t>Incropera</a:t>
            </a:r>
            <a:r>
              <a:rPr lang="fr-FR" dirty="0"/>
              <a:t>, D.P. </a:t>
            </a:r>
            <a:r>
              <a:rPr lang="fr-FR" dirty="0" err="1"/>
              <a:t>DeWitt</a:t>
            </a:r>
            <a:r>
              <a:rPr lang="fr-FR" dirty="0"/>
              <a:t>, T.L. Bergman, and A.S. </a:t>
            </a:r>
            <a:r>
              <a:rPr lang="fr-FR" dirty="0" err="1"/>
              <a:t>Lavine</a:t>
            </a:r>
            <a:r>
              <a:rPr lang="fr-FR" dirty="0"/>
              <a:t>, Fundamentals of Heat and Mass Transfer, 6th </a:t>
            </a:r>
            <a:r>
              <a:rPr lang="fr-FR" dirty="0" err="1"/>
              <a:t>ed</a:t>
            </a:r>
            <a:r>
              <a:rPr lang="fr-FR" dirty="0"/>
              <a:t>., John </a:t>
            </a:r>
            <a:r>
              <a:rPr lang="fr-FR" dirty="0" err="1"/>
              <a:t>Wiley</a:t>
            </a:r>
            <a:r>
              <a:rPr lang="fr-FR" dirty="0"/>
              <a:t> &amp; Sons, 2006.</a:t>
            </a:r>
          </a:p>
          <a:p>
            <a:endParaRPr lang="fr-FR" dirty="0"/>
          </a:p>
        </p:txBody>
      </p:sp>
    </p:spTree>
    <p:extLst>
      <p:ext uri="{BB962C8B-B14F-4D97-AF65-F5344CB8AC3E}">
        <p14:creationId xmlns:p14="http://schemas.microsoft.com/office/powerpoint/2010/main" val="14246443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Content Placeholder 10">
            <a:extLst>
              <a:ext uri="{FF2B5EF4-FFF2-40B4-BE49-F238E27FC236}">
                <a16:creationId xmlns:a16="http://schemas.microsoft.com/office/drawing/2014/main" id="{7B069DF4-CBB7-4265-9BDE-89A28E08CBC6}"/>
              </a:ext>
            </a:extLst>
          </p:cNvPr>
          <p:cNvPicPr>
            <a:picLocks noGrp="1" noChangeAspect="1"/>
          </p:cNvPicPr>
          <p:nvPr>
            <p:ph sz="quarter" idx="11"/>
          </p:nvPr>
        </p:nvPicPr>
        <p:blipFill rotWithShape="1">
          <a:blip r:embed="rId2"/>
          <a:stretch/>
        </p:blipFill>
        <p:spPr>
          <a:xfrm>
            <a:off x="5476875" y="1543964"/>
            <a:ext cx="6400800" cy="3739081"/>
          </a:xfrm>
        </p:spPr>
      </p:pic>
      <p:sp>
        <p:nvSpPr>
          <p:cNvPr id="2" name="Titre 1">
            <a:extLst>
              <a:ext uri="{FF2B5EF4-FFF2-40B4-BE49-F238E27FC236}">
                <a16:creationId xmlns:a16="http://schemas.microsoft.com/office/drawing/2014/main" id="{D9A3FDE0-DB72-4975-886E-72EECFC04627}"/>
              </a:ext>
            </a:extLst>
          </p:cNvPr>
          <p:cNvSpPr>
            <a:spLocks noGrp="1"/>
          </p:cNvSpPr>
          <p:nvPr>
            <p:ph type="title"/>
          </p:nvPr>
        </p:nvSpPr>
        <p:spPr/>
        <p:txBody>
          <a:bodyPr/>
          <a:lstStyle/>
          <a:p>
            <a:r>
              <a:rPr lang="fr-FR" dirty="0"/>
              <a:t>Background</a:t>
            </a:r>
          </a:p>
        </p:txBody>
      </p:sp>
      <mc:AlternateContent xmlns:mc="http://schemas.openxmlformats.org/markup-compatibility/2006" xmlns:a14="http://schemas.microsoft.com/office/drawing/2010/main">
        <mc:Choice Requires="a14">
          <p:sp>
            <p:nvSpPr>
              <p:cNvPr id="4" name="Espace réservé du contenu 3">
                <a:extLst>
                  <a:ext uri="{FF2B5EF4-FFF2-40B4-BE49-F238E27FC236}">
                    <a16:creationId xmlns:a16="http://schemas.microsoft.com/office/drawing/2014/main" id="{67A578B3-26F0-4A63-821B-3FF4DB6A306F}"/>
                  </a:ext>
                </a:extLst>
              </p:cNvPr>
              <p:cNvSpPr>
                <a:spLocks noGrp="1"/>
              </p:cNvSpPr>
              <p:nvPr>
                <p:ph sz="half" idx="10"/>
              </p:nvPr>
            </p:nvSpPr>
            <p:spPr>
              <a:xfrm>
                <a:off x="609601" y="2159000"/>
                <a:ext cx="4276164" cy="4216400"/>
              </a:xfrm>
            </p:spPr>
            <p:txBody>
              <a:bodyPr>
                <a:normAutofit/>
              </a:bodyPr>
              <a:lstStyle/>
              <a:p>
                <a:r>
                  <a:rPr lang="fr-FR" sz="1800" dirty="0"/>
                  <a:t>The 3-𝜔 </a:t>
                </a:r>
                <a:r>
                  <a:rPr lang="fr-FR" sz="1800" dirty="0" err="1"/>
                  <a:t>method</a:t>
                </a:r>
                <a:r>
                  <a:rPr lang="fr-FR" sz="1800" dirty="0"/>
                  <a:t> </a:t>
                </a:r>
                <a:r>
                  <a:rPr lang="fr-FR" sz="1800" dirty="0" err="1"/>
                  <a:t>is</a:t>
                </a:r>
                <a:r>
                  <a:rPr lang="fr-FR" sz="1800" dirty="0"/>
                  <a:t> an e</a:t>
                </a:r>
                <a:r>
                  <a:rPr lang="en-US" sz="1800" dirty="0" err="1"/>
                  <a:t>xperimental</a:t>
                </a:r>
                <a:r>
                  <a:rPr lang="en-US" sz="1800" dirty="0"/>
                  <a:t> technique to estimate the thermal conductivity </a:t>
                </a:r>
                <a:r>
                  <a:rPr lang="en-US" sz="1800" i="1" dirty="0"/>
                  <a:t>k</a:t>
                </a:r>
                <a:r>
                  <a:rPr lang="en-US" sz="1800" dirty="0"/>
                  <a:t> of nanostructured material sample </a:t>
                </a:r>
                <a:r>
                  <a:rPr lang="en-US" sz="1800" dirty="0">
                    <a:hlinkClick r:id="rId3" action="ppaction://hlinksldjump"/>
                  </a:rPr>
                  <a:t>[1]</a:t>
                </a:r>
                <a:r>
                  <a:rPr lang="en-US" sz="1800" dirty="0"/>
                  <a:t>.</a:t>
                </a:r>
              </a:p>
              <a:p>
                <a:r>
                  <a:rPr lang="fr-FR" sz="1800" dirty="0"/>
                  <a:t>An AC </a:t>
                </a:r>
                <a:r>
                  <a:rPr lang="fr-FR" sz="1800" dirty="0" err="1"/>
                  <a:t>current</a:t>
                </a:r>
                <a:r>
                  <a:rPr lang="fr-FR" sz="1800" dirty="0"/>
                  <a:t> at </a:t>
                </a:r>
                <a:r>
                  <a:rPr lang="fr-FR" sz="1800" dirty="0" err="1"/>
                  <a:t>frequency</a:t>
                </a:r>
                <a:r>
                  <a:rPr lang="fr-FR" sz="1800" dirty="0"/>
                  <a:t> </a:t>
                </a:r>
                <a:r>
                  <a:rPr lang="fr-FR" sz="1800" i="1" dirty="0"/>
                  <a:t>f</a:t>
                </a:r>
                <a:r>
                  <a:rPr lang="en-US" sz="1800" dirty="0"/>
                  <a:t> is applied in a narrow metal strip of length </a:t>
                </a:r>
                <a:r>
                  <a:rPr lang="en-US" sz="1800" i="1" dirty="0"/>
                  <a:t>L</a:t>
                </a:r>
                <a:r>
                  <a:rPr lang="en-US" sz="1800" dirty="0"/>
                  <a:t> and width </a:t>
                </a:r>
                <a:r>
                  <a:rPr lang="en-US" sz="1800" i="1" dirty="0"/>
                  <a:t>w</a:t>
                </a:r>
                <a:r>
                  <a:rPr lang="en-US" sz="1800" dirty="0"/>
                  <a:t> deposited onto the sample. </a:t>
                </a:r>
              </a:p>
              <a:p>
                <a:r>
                  <a:rPr lang="en-US" sz="1800" dirty="0"/>
                  <a:t>It induces a periodic Joule heating with an amplitude </a:t>
                </a:r>
                <a14:m>
                  <m:oMath xmlns:m="http://schemas.openxmlformats.org/officeDocument/2006/math">
                    <m:r>
                      <a:rPr lang="en-US" sz="1800">
                        <a:latin typeface="Cambria Math" panose="02040503050406030204" pitchFamily="18" charset="0"/>
                      </a:rPr>
                      <m:t>∆</m:t>
                    </m:r>
                    <m:r>
                      <a:rPr lang="fr-FR" sz="1800" i="1">
                        <a:latin typeface="Cambria Math" panose="02040503050406030204" pitchFamily="18" charset="0"/>
                      </a:rPr>
                      <m:t>𝑄</m:t>
                    </m:r>
                  </m:oMath>
                </a14:m>
                <a:r>
                  <a:rPr lang="en-US" sz="1800" dirty="0"/>
                  <a:t> as well as temperature oscillations </a:t>
                </a:r>
                <a14:m>
                  <m:oMath xmlns:m="http://schemas.openxmlformats.org/officeDocument/2006/math">
                    <m:r>
                      <a:rPr lang="en-US" sz="1800">
                        <a:latin typeface="Cambria Math" panose="02040503050406030204" pitchFamily="18" charset="0"/>
                      </a:rPr>
                      <m:t>∆</m:t>
                    </m:r>
                    <m:r>
                      <a:rPr lang="en-US" sz="1800">
                        <a:latin typeface="Cambria Math" panose="02040503050406030204" pitchFamily="18" charset="0"/>
                      </a:rPr>
                      <m:t>𝑇</m:t>
                    </m:r>
                  </m:oMath>
                </a14:m>
                <a:r>
                  <a:rPr lang="en-US" sz="1800" dirty="0"/>
                  <a:t>. </a:t>
                </a:r>
              </a:p>
              <a:p>
                <a:endParaRPr lang="en-US" sz="1800" dirty="0"/>
              </a:p>
            </p:txBody>
          </p:sp>
        </mc:Choice>
        <mc:Fallback xmlns="">
          <p:sp>
            <p:nvSpPr>
              <p:cNvPr id="4" name="Espace réservé du contenu 3">
                <a:extLst>
                  <a:ext uri="{FF2B5EF4-FFF2-40B4-BE49-F238E27FC236}">
                    <a16:creationId xmlns:a16="http://schemas.microsoft.com/office/drawing/2014/main" id="{67A578B3-26F0-4A63-821B-3FF4DB6A306F}"/>
                  </a:ext>
                </a:extLst>
              </p:cNvPr>
              <p:cNvSpPr>
                <a:spLocks noGrp="1" noRot="1" noChangeAspect="1" noMove="1" noResize="1" noEditPoints="1" noAdjustHandles="1" noChangeArrowheads="1" noChangeShapeType="1" noTextEdit="1"/>
              </p:cNvSpPr>
              <p:nvPr>
                <p:ph sz="half" idx="10"/>
              </p:nvPr>
            </p:nvSpPr>
            <p:spPr>
              <a:xfrm>
                <a:off x="609601" y="2159000"/>
                <a:ext cx="4276164" cy="4216400"/>
              </a:xfrm>
              <a:blipFill>
                <a:blip r:embed="rId4"/>
                <a:stretch>
                  <a:fillRect l="-2996" t="-723" r="-1712"/>
                </a:stretch>
              </a:blipFill>
            </p:spPr>
            <p:txBody>
              <a:bodyPr/>
              <a:lstStyle/>
              <a:p>
                <a:r>
                  <a:rPr lang="en-US">
                    <a:noFill/>
                  </a:rPr>
                  <a:t> </a:t>
                </a:r>
              </a:p>
            </p:txBody>
          </p:sp>
        </mc:Fallback>
      </mc:AlternateContent>
      <p:sp>
        <p:nvSpPr>
          <p:cNvPr id="3" name="Text Placeholder 2">
            <a:extLst>
              <a:ext uri="{FF2B5EF4-FFF2-40B4-BE49-F238E27FC236}">
                <a16:creationId xmlns:a16="http://schemas.microsoft.com/office/drawing/2014/main" id="{5EDA645F-93DC-45FE-A547-5F8F948FE0F3}"/>
              </a:ext>
            </a:extLst>
          </p:cNvPr>
          <p:cNvSpPr>
            <a:spLocks noGrp="1"/>
          </p:cNvSpPr>
          <p:nvPr>
            <p:ph type="body" sz="quarter" idx="12"/>
          </p:nvPr>
        </p:nvSpPr>
        <p:spPr/>
        <p:txBody>
          <a:bodyPr/>
          <a:lstStyle/>
          <a:p>
            <a:r>
              <a:rPr lang="en-US" dirty="0"/>
              <a:t>Schematic image of the sample and the heater.</a:t>
            </a:r>
            <a:endParaRPr lang="fr-FR" dirty="0"/>
          </a:p>
        </p:txBody>
      </p:sp>
      <p:sp>
        <p:nvSpPr>
          <p:cNvPr id="12" name="ZoneTexte 40">
            <a:extLst>
              <a:ext uri="{FF2B5EF4-FFF2-40B4-BE49-F238E27FC236}">
                <a16:creationId xmlns:a16="http://schemas.microsoft.com/office/drawing/2014/main" id="{FEE0ED74-0D62-7869-C54B-CB1CD3AC206B}"/>
              </a:ext>
            </a:extLst>
          </p:cNvPr>
          <p:cNvSpPr txBox="1"/>
          <p:nvPr/>
        </p:nvSpPr>
        <p:spPr>
          <a:xfrm>
            <a:off x="7915214" y="1353880"/>
            <a:ext cx="2087908" cy="276999"/>
          </a:xfrm>
          <a:prstGeom prst="rect">
            <a:avLst/>
          </a:prstGeom>
          <a:noFill/>
        </p:spPr>
        <p:txBody>
          <a:bodyPr wrap="square" rtlCol="0">
            <a:spAutoFit/>
          </a:bodyPr>
          <a:lstStyle/>
          <a:p>
            <a:pPr algn="ctr"/>
            <a:r>
              <a:rPr lang="fr-FR" sz="1200" dirty="0"/>
              <a:t>Narrow </a:t>
            </a:r>
            <a:r>
              <a:rPr lang="fr-FR" sz="1200" dirty="0" err="1"/>
              <a:t>heater</a:t>
            </a:r>
            <a:r>
              <a:rPr lang="fr-FR" sz="1200" dirty="0"/>
              <a:t> </a:t>
            </a:r>
            <a:r>
              <a:rPr lang="fr-FR" sz="1200" dirty="0" err="1"/>
              <a:t>strip</a:t>
            </a:r>
            <a:endParaRPr lang="fr-FR" sz="1200" dirty="0"/>
          </a:p>
        </p:txBody>
      </p:sp>
      <p:sp>
        <p:nvSpPr>
          <p:cNvPr id="13" name="ZoneTexte 40">
            <a:extLst>
              <a:ext uri="{FF2B5EF4-FFF2-40B4-BE49-F238E27FC236}">
                <a16:creationId xmlns:a16="http://schemas.microsoft.com/office/drawing/2014/main" id="{32C12468-CE01-1065-DCD2-E5B1959F2933}"/>
              </a:ext>
            </a:extLst>
          </p:cNvPr>
          <p:cNvSpPr txBox="1"/>
          <p:nvPr/>
        </p:nvSpPr>
        <p:spPr>
          <a:xfrm>
            <a:off x="10854816" y="2801539"/>
            <a:ext cx="1115562" cy="261610"/>
          </a:xfrm>
          <a:prstGeom prst="rect">
            <a:avLst/>
          </a:prstGeom>
          <a:noFill/>
        </p:spPr>
        <p:txBody>
          <a:bodyPr wrap="square" rtlCol="0">
            <a:spAutoFit/>
          </a:bodyPr>
          <a:lstStyle/>
          <a:p>
            <a:r>
              <a:rPr lang="fr-FR" sz="1100" dirty="0" err="1"/>
              <a:t>Sample</a:t>
            </a:r>
            <a:endParaRPr lang="fr-FR" sz="1100" dirty="0"/>
          </a:p>
        </p:txBody>
      </p:sp>
      <p:sp>
        <p:nvSpPr>
          <p:cNvPr id="14" name="ZoneTexte 40">
            <a:extLst>
              <a:ext uri="{FF2B5EF4-FFF2-40B4-BE49-F238E27FC236}">
                <a16:creationId xmlns:a16="http://schemas.microsoft.com/office/drawing/2014/main" id="{50DDC3E0-7951-776E-184B-A05FFBEE7B54}"/>
              </a:ext>
            </a:extLst>
          </p:cNvPr>
          <p:cNvSpPr txBox="1"/>
          <p:nvPr/>
        </p:nvSpPr>
        <p:spPr>
          <a:xfrm>
            <a:off x="6690641" y="1353880"/>
            <a:ext cx="1523716" cy="276999"/>
          </a:xfrm>
          <a:prstGeom prst="rect">
            <a:avLst/>
          </a:prstGeom>
          <a:noFill/>
        </p:spPr>
        <p:txBody>
          <a:bodyPr wrap="square" rtlCol="0">
            <a:spAutoFit/>
          </a:bodyPr>
          <a:lstStyle/>
          <a:p>
            <a:pPr algn="ctr"/>
            <a:r>
              <a:rPr lang="fr-FR" sz="1200" dirty="0" err="1"/>
              <a:t>Connector</a:t>
            </a:r>
            <a:r>
              <a:rPr lang="fr-FR" sz="1200" dirty="0"/>
              <a:t> pads</a:t>
            </a:r>
          </a:p>
        </p:txBody>
      </p:sp>
      <p:cxnSp>
        <p:nvCxnSpPr>
          <p:cNvPr id="16" name="Straight Connector 15">
            <a:extLst>
              <a:ext uri="{FF2B5EF4-FFF2-40B4-BE49-F238E27FC236}">
                <a16:creationId xmlns:a16="http://schemas.microsoft.com/office/drawing/2014/main" id="{C7FA2F60-7407-C14C-7CCC-ED20166D7257}"/>
              </a:ext>
            </a:extLst>
          </p:cNvPr>
          <p:cNvCxnSpPr>
            <a:cxnSpLocks/>
            <a:stCxn id="12" idx="2"/>
          </p:cNvCxnSpPr>
          <p:nvPr/>
        </p:nvCxnSpPr>
        <p:spPr>
          <a:xfrm>
            <a:off x="8959168" y="1630879"/>
            <a:ext cx="0" cy="135997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59B17C3-E2A7-5EF9-6E84-AF00E941A3BF}"/>
              </a:ext>
            </a:extLst>
          </p:cNvPr>
          <p:cNvCxnSpPr>
            <a:cxnSpLocks/>
            <a:stCxn id="14" idx="2"/>
          </p:cNvCxnSpPr>
          <p:nvPr/>
        </p:nvCxnSpPr>
        <p:spPr>
          <a:xfrm>
            <a:off x="7452499" y="1630879"/>
            <a:ext cx="562" cy="79085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D0D5CC28-6988-60F2-2F05-A7F5F4807FCC}"/>
              </a:ext>
            </a:extLst>
          </p:cNvPr>
          <p:cNvCxnSpPr>
            <a:cxnSpLocks/>
            <a:stCxn id="13" idx="1"/>
          </p:cNvCxnSpPr>
          <p:nvPr/>
        </p:nvCxnSpPr>
        <p:spPr>
          <a:xfrm flipH="1" flipV="1">
            <a:off x="10108528" y="2924651"/>
            <a:ext cx="746288" cy="7693"/>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B8E27636-B75F-4B34-B431-094A350C7118}"/>
              </a:ext>
            </a:extLst>
          </p:cNvPr>
          <p:cNvCxnSpPr>
            <a:cxnSpLocks/>
          </p:cNvCxnSpPr>
          <p:nvPr/>
        </p:nvCxnSpPr>
        <p:spPr>
          <a:xfrm>
            <a:off x="7915214" y="2421730"/>
            <a:ext cx="1464807" cy="992981"/>
          </a:xfrm>
          <a:prstGeom prst="straightConnector1">
            <a:avLst/>
          </a:prstGeom>
          <a:ln w="19050">
            <a:headEnd type="triangle"/>
            <a:tailEnd type="triangle"/>
          </a:ln>
        </p:spPr>
        <p:style>
          <a:lnRef idx="1">
            <a:schemeClr val="accent1"/>
          </a:lnRef>
          <a:fillRef idx="0">
            <a:schemeClr val="accent1"/>
          </a:fillRef>
          <a:effectRef idx="0">
            <a:schemeClr val="accent1"/>
          </a:effectRef>
          <a:fontRef idx="minor">
            <a:schemeClr val="tx1"/>
          </a:fontRef>
        </p:style>
      </p:cxnSp>
      <p:sp>
        <p:nvSpPr>
          <p:cNvPr id="27" name="ZoneTexte 40">
            <a:extLst>
              <a:ext uri="{FF2B5EF4-FFF2-40B4-BE49-F238E27FC236}">
                <a16:creationId xmlns:a16="http://schemas.microsoft.com/office/drawing/2014/main" id="{1418ED7C-A371-448B-AB9C-1143641443D3}"/>
              </a:ext>
            </a:extLst>
          </p:cNvPr>
          <p:cNvSpPr txBox="1"/>
          <p:nvPr/>
        </p:nvSpPr>
        <p:spPr>
          <a:xfrm>
            <a:off x="8362095" y="2815872"/>
            <a:ext cx="187710" cy="307777"/>
          </a:xfrm>
          <a:prstGeom prst="rect">
            <a:avLst/>
          </a:prstGeom>
          <a:noFill/>
        </p:spPr>
        <p:txBody>
          <a:bodyPr wrap="square" rtlCol="0">
            <a:spAutoFit/>
          </a:bodyPr>
          <a:lstStyle/>
          <a:p>
            <a:pPr algn="ctr"/>
            <a:r>
              <a:rPr lang="fr-FR" sz="1400" b="1" i="1" dirty="0">
                <a:solidFill>
                  <a:schemeClr val="accent1"/>
                </a:solidFill>
              </a:rPr>
              <a:t>L</a:t>
            </a:r>
          </a:p>
        </p:txBody>
      </p:sp>
      <p:sp>
        <p:nvSpPr>
          <p:cNvPr id="53" name="ZoneTexte 40">
            <a:extLst>
              <a:ext uri="{FF2B5EF4-FFF2-40B4-BE49-F238E27FC236}">
                <a16:creationId xmlns:a16="http://schemas.microsoft.com/office/drawing/2014/main" id="{04D1E9C1-192D-4BF3-A182-158B435A0C9A}"/>
              </a:ext>
            </a:extLst>
          </p:cNvPr>
          <p:cNvSpPr txBox="1"/>
          <p:nvPr/>
        </p:nvSpPr>
        <p:spPr>
          <a:xfrm>
            <a:off x="9764413" y="3547283"/>
            <a:ext cx="187710" cy="307777"/>
          </a:xfrm>
          <a:prstGeom prst="rect">
            <a:avLst/>
          </a:prstGeom>
          <a:noFill/>
        </p:spPr>
        <p:txBody>
          <a:bodyPr wrap="square" rtlCol="0">
            <a:spAutoFit/>
          </a:bodyPr>
          <a:lstStyle/>
          <a:p>
            <a:pPr algn="ctr"/>
            <a:r>
              <a:rPr lang="fr-FR" sz="1400" b="1" i="1" dirty="0">
                <a:solidFill>
                  <a:schemeClr val="accent1"/>
                </a:solidFill>
              </a:rPr>
              <a:t>w</a:t>
            </a:r>
          </a:p>
        </p:txBody>
      </p:sp>
      <p:cxnSp>
        <p:nvCxnSpPr>
          <p:cNvPr id="55" name="Straight Connector 54">
            <a:extLst>
              <a:ext uri="{FF2B5EF4-FFF2-40B4-BE49-F238E27FC236}">
                <a16:creationId xmlns:a16="http://schemas.microsoft.com/office/drawing/2014/main" id="{1DA0FBED-9C72-4851-AA11-677233700D56}"/>
              </a:ext>
            </a:extLst>
          </p:cNvPr>
          <p:cNvCxnSpPr>
            <a:cxnSpLocks noChangeAspect="1"/>
          </p:cNvCxnSpPr>
          <p:nvPr/>
        </p:nvCxnSpPr>
        <p:spPr>
          <a:xfrm>
            <a:off x="9562592" y="3439538"/>
            <a:ext cx="208359" cy="145531"/>
          </a:xfrm>
          <a:prstGeom prst="line">
            <a:avLst/>
          </a:prstGeom>
          <a:ln w="9525">
            <a:prstDash val="dash"/>
          </a:ln>
        </p:spPr>
        <p:style>
          <a:lnRef idx="1">
            <a:schemeClr val="dk1"/>
          </a:lnRef>
          <a:fillRef idx="0">
            <a:schemeClr val="dk1"/>
          </a:fillRef>
          <a:effectRef idx="0">
            <a:schemeClr val="dk1"/>
          </a:effectRef>
          <a:fontRef idx="minor">
            <a:schemeClr val="tx1"/>
          </a:fontRef>
        </p:style>
      </p:cxnSp>
      <p:cxnSp>
        <p:nvCxnSpPr>
          <p:cNvPr id="61" name="Straight Connector 60">
            <a:extLst>
              <a:ext uri="{FF2B5EF4-FFF2-40B4-BE49-F238E27FC236}">
                <a16:creationId xmlns:a16="http://schemas.microsoft.com/office/drawing/2014/main" id="{1729147A-199B-48A5-8701-4F56E3B38358}"/>
              </a:ext>
            </a:extLst>
          </p:cNvPr>
          <p:cNvCxnSpPr>
            <a:cxnSpLocks noChangeAspect="1"/>
          </p:cNvCxnSpPr>
          <p:nvPr/>
        </p:nvCxnSpPr>
        <p:spPr>
          <a:xfrm>
            <a:off x="9690623" y="3422758"/>
            <a:ext cx="202750" cy="141613"/>
          </a:xfrm>
          <a:prstGeom prst="line">
            <a:avLst/>
          </a:prstGeom>
          <a:ln w="9525">
            <a:prstDash val="dash"/>
          </a:ln>
        </p:spPr>
        <p:style>
          <a:lnRef idx="1">
            <a:schemeClr val="dk1"/>
          </a:lnRef>
          <a:fillRef idx="0">
            <a:schemeClr val="dk1"/>
          </a:fillRef>
          <a:effectRef idx="0">
            <a:schemeClr val="dk1"/>
          </a:effectRef>
          <a:fontRef idx="minor">
            <a:schemeClr val="tx1"/>
          </a:fontRef>
        </p:style>
      </p:cxnSp>
      <p:cxnSp>
        <p:nvCxnSpPr>
          <p:cNvPr id="67" name="Straight Arrow Connector 66">
            <a:extLst>
              <a:ext uri="{FF2B5EF4-FFF2-40B4-BE49-F238E27FC236}">
                <a16:creationId xmlns:a16="http://schemas.microsoft.com/office/drawing/2014/main" id="{8D159D39-3EBD-4B80-97B5-D4870EABE482}"/>
              </a:ext>
            </a:extLst>
          </p:cNvPr>
          <p:cNvCxnSpPr>
            <a:cxnSpLocks noChangeAspect="1"/>
          </p:cNvCxnSpPr>
          <p:nvPr/>
        </p:nvCxnSpPr>
        <p:spPr>
          <a:xfrm flipV="1">
            <a:off x="9749373" y="3557103"/>
            <a:ext cx="144000" cy="28811"/>
          </a:xfrm>
          <a:prstGeom prst="straightConnector1">
            <a:avLst/>
          </a:prstGeom>
          <a:ln w="19050">
            <a:headEnd type="triangle" w="med" len="sm"/>
            <a:tailEnd type="triangle" w="med"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531986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043C0E0B-5BF4-D8D1-5F9E-5C3E44199A5A}"/>
              </a:ext>
            </a:extLst>
          </p:cNvPr>
          <p:cNvSpPr txBox="1"/>
          <p:nvPr/>
        </p:nvSpPr>
        <p:spPr>
          <a:xfrm>
            <a:off x="9852088" y="5115162"/>
            <a:ext cx="1199367" cy="261610"/>
          </a:xfrm>
          <a:prstGeom prst="rect">
            <a:avLst/>
          </a:prstGeom>
          <a:noFill/>
        </p:spPr>
        <p:txBody>
          <a:bodyPr wrap="none" rtlCol="0">
            <a:spAutoFit/>
          </a:bodyPr>
          <a:lstStyle/>
          <a:p>
            <a:r>
              <a:rPr lang="fr-FR" sz="1050" dirty="0"/>
              <a:t>log-</a:t>
            </a:r>
            <a:r>
              <a:rPr lang="fr-FR" sz="1050" dirty="0" err="1"/>
              <a:t>linear</a:t>
            </a:r>
            <a:r>
              <a:rPr lang="fr-FR" sz="1050" dirty="0"/>
              <a:t> </a:t>
            </a:r>
            <a:r>
              <a:rPr lang="fr-FR" sz="1050" dirty="0" err="1"/>
              <a:t>region</a:t>
            </a:r>
            <a:endParaRPr lang="fr-FR" sz="1050" dirty="0"/>
          </a:p>
        </p:txBody>
      </p:sp>
      <p:pic>
        <p:nvPicPr>
          <p:cNvPr id="11" name="Content Placeholder 10">
            <a:extLst>
              <a:ext uri="{FF2B5EF4-FFF2-40B4-BE49-F238E27FC236}">
                <a16:creationId xmlns:a16="http://schemas.microsoft.com/office/drawing/2014/main" id="{4EB7B6ED-29F0-E0CD-D2B3-FFC23014E0A9}"/>
              </a:ext>
            </a:extLst>
          </p:cNvPr>
          <p:cNvPicPr>
            <a:picLocks noGrp="1" noChangeAspect="1"/>
          </p:cNvPicPr>
          <p:nvPr>
            <p:ph sz="quarter" idx="11"/>
          </p:nvPr>
        </p:nvPicPr>
        <p:blipFill>
          <a:blip r:embed="rId2"/>
          <a:stretch>
            <a:fillRect/>
          </a:stretch>
        </p:blipFill>
        <p:spPr>
          <a:xfrm>
            <a:off x="8229600" y="1890788"/>
            <a:ext cx="3962400" cy="3076424"/>
          </a:xfrm>
        </p:spPr>
      </p:pic>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7C9601C5-AB82-62B4-D7C0-73C4AA7B432A}"/>
                  </a:ext>
                </a:extLst>
              </p:cNvPr>
              <p:cNvSpPr>
                <a:spLocks noGrp="1"/>
              </p:cNvSpPr>
              <p:nvPr>
                <p:ph sz="half" idx="10"/>
              </p:nvPr>
            </p:nvSpPr>
            <p:spPr>
              <a:xfrm>
                <a:off x="609600" y="2159000"/>
                <a:ext cx="7084483" cy="4216400"/>
              </a:xfrm>
            </p:spPr>
            <p:txBody>
              <a:bodyPr>
                <a:noAutofit/>
              </a:bodyPr>
              <a:lstStyle/>
              <a:p>
                <a:r>
                  <a:rPr lang="en-US" sz="1600" dirty="0"/>
                  <a:t>The equation relating the thermal conductivity to the temperature oscillations amplitude </a:t>
                </a:r>
                <a14:m>
                  <m:oMath xmlns:m="http://schemas.openxmlformats.org/officeDocument/2006/math">
                    <m:r>
                      <a:rPr lang="en-US" sz="1600">
                        <a:latin typeface="Cambria Math" panose="02040503050406030204" pitchFamily="18" charset="0"/>
                      </a:rPr>
                      <m:t>∆</m:t>
                    </m:r>
                    <m:sSub>
                      <m:sSubPr>
                        <m:ctrlPr>
                          <a:rPr lang="en-US" sz="1600" i="1" smtClean="0">
                            <a:latin typeface="Cambria Math" panose="02040503050406030204" pitchFamily="18" charset="0"/>
                          </a:rPr>
                        </m:ctrlPr>
                      </m:sSubPr>
                      <m:e>
                        <m:r>
                          <a:rPr lang="fr-FR" sz="1600" b="0" i="1" smtClean="0">
                            <a:latin typeface="Cambria Math" panose="02040503050406030204" pitchFamily="18" charset="0"/>
                          </a:rPr>
                          <m:t>𝑇</m:t>
                        </m:r>
                      </m:e>
                      <m:sub>
                        <m:r>
                          <a:rPr lang="fr-FR" sz="1600" b="0" i="1" smtClean="0">
                            <a:latin typeface="Cambria Math" panose="02040503050406030204" pitchFamily="18" charset="0"/>
                          </a:rPr>
                          <m:t>𝑚𝑎𝑥</m:t>
                        </m:r>
                      </m:sub>
                    </m:sSub>
                  </m:oMath>
                </a14:m>
                <a:r>
                  <a:rPr lang="en-US" sz="1600" dirty="0"/>
                  <a:t> of the narrow heater strip in a semi-infinite solid can be approximated as </a:t>
                </a:r>
                <a:r>
                  <a:rPr lang="en-US" sz="1600" dirty="0">
                    <a:hlinkClick r:id="rId3" action="ppaction://hlinksldjump"/>
                  </a:rPr>
                  <a:t>[2]</a:t>
                </a:r>
                <a:r>
                  <a:rPr lang="en-US" sz="1600" dirty="0"/>
                  <a:t>:</a:t>
                </a:r>
                <a:br>
                  <a:rPr lang="en-US" sz="1600" dirty="0"/>
                </a:br>
                <a:br>
                  <a:rPr lang="en-US" sz="1600" dirty="0"/>
                </a:br>
                <a:br>
                  <a:rPr lang="en-US" sz="1600" dirty="0"/>
                </a:br>
                <a:endParaRPr lang="en-US" sz="1600" dirty="0"/>
              </a:p>
              <a:p>
                <a:r>
                  <a:rPr lang="en-US" sz="1600" dirty="0"/>
                  <a:t>If the width of the heater strip,</a:t>
                </a:r>
                <a:r>
                  <a:rPr lang="en-US" sz="1600" i="1" dirty="0"/>
                  <a:t> w</a:t>
                </a:r>
                <a:r>
                  <a:rPr lang="en-US" sz="1600" dirty="0"/>
                  <a:t>, is much lesser than the thermal penetration depth,  </a:t>
                </a:r>
                <a14:m>
                  <m:oMath xmlns:m="http://schemas.openxmlformats.org/officeDocument/2006/math">
                    <m:f>
                      <m:fPr>
                        <m:ctrlPr>
                          <a:rPr lang="en-US" sz="1600" i="1">
                            <a:latin typeface="Cambria Math" panose="02040503050406030204" pitchFamily="18" charset="0"/>
                          </a:rPr>
                        </m:ctrlPr>
                      </m:fPr>
                      <m:num>
                        <m:r>
                          <a:rPr lang="en-US" sz="1600" i="1">
                            <a:latin typeface="Cambria Math" panose="02040503050406030204" pitchFamily="18" charset="0"/>
                            <a:ea typeface="Cambria Math" panose="02040503050406030204" pitchFamily="18" charset="0"/>
                          </a:rPr>
                          <m:t>𝜕</m:t>
                        </m:r>
                        <m:d>
                          <m:dPr>
                            <m:ctrlPr>
                              <a:rPr lang="en-US" sz="1600" i="1">
                                <a:latin typeface="Cambria Math" panose="02040503050406030204" pitchFamily="18" charset="0"/>
                                <a:ea typeface="Cambria Math" panose="02040503050406030204" pitchFamily="18" charset="0"/>
                              </a:rPr>
                            </m:ctrlPr>
                          </m:dPr>
                          <m:e>
                            <m:r>
                              <a:rPr lang="en-US" sz="1600">
                                <a:latin typeface="Cambria Math" panose="02040503050406030204" pitchFamily="18" charset="0"/>
                              </a:rPr>
                              <m:t>∆</m:t>
                            </m:r>
                            <m:sSub>
                              <m:sSubPr>
                                <m:ctrlPr>
                                  <a:rPr lang="en-US" sz="1600" i="1" smtClean="0">
                                    <a:latin typeface="Cambria Math" panose="02040503050406030204" pitchFamily="18" charset="0"/>
                                  </a:rPr>
                                </m:ctrlPr>
                              </m:sSubPr>
                              <m:e>
                                <m:r>
                                  <a:rPr lang="fr-FR" sz="1600" b="0" i="1" smtClean="0">
                                    <a:latin typeface="Cambria Math" panose="02040503050406030204" pitchFamily="18" charset="0"/>
                                  </a:rPr>
                                  <m:t>𝑇</m:t>
                                </m:r>
                              </m:e>
                              <m:sub>
                                <m:r>
                                  <a:rPr lang="fr-FR" sz="1600" b="0" i="1" smtClean="0">
                                    <a:latin typeface="Cambria Math" panose="02040503050406030204" pitchFamily="18" charset="0"/>
                                  </a:rPr>
                                  <m:t>𝑚𝑎𝑥</m:t>
                                </m:r>
                              </m:sub>
                            </m:sSub>
                          </m:e>
                        </m:d>
                      </m:num>
                      <m:den>
                        <m:r>
                          <a:rPr lang="en-US" sz="1600" i="1">
                            <a:latin typeface="Cambria Math" panose="02040503050406030204" pitchFamily="18" charset="0"/>
                            <a:ea typeface="Cambria Math" panose="02040503050406030204" pitchFamily="18" charset="0"/>
                          </a:rPr>
                          <m:t>𝜕</m:t>
                        </m:r>
                        <m:d>
                          <m:dPr>
                            <m:ctrlPr>
                              <a:rPr lang="en-US" sz="1600" i="1">
                                <a:latin typeface="Cambria Math" panose="02040503050406030204" pitchFamily="18" charset="0"/>
                                <a:ea typeface="Cambria Math" panose="02040503050406030204" pitchFamily="18" charset="0"/>
                              </a:rPr>
                            </m:ctrlPr>
                          </m:dPr>
                          <m:e>
                            <m:r>
                              <m:rPr>
                                <m:sty m:val="p"/>
                              </m:rPr>
                              <a:rPr lang="fr-FR" sz="1600">
                                <a:latin typeface="Cambria Math" panose="02040503050406030204" pitchFamily="18" charset="0"/>
                                <a:ea typeface="Cambria Math" panose="02040503050406030204" pitchFamily="18" charset="0"/>
                              </a:rPr>
                              <m:t>ln</m:t>
                            </m:r>
                            <m:r>
                              <a:rPr lang="fr-FR" sz="1600" i="1">
                                <a:latin typeface="Cambria Math" panose="02040503050406030204" pitchFamily="18" charset="0"/>
                                <a:ea typeface="Cambria Math" panose="02040503050406030204" pitchFamily="18" charset="0"/>
                              </a:rPr>
                              <m:t>⁡</m:t>
                            </m:r>
                            <m:r>
                              <a:rPr lang="fr-FR" sz="1600" b="0" i="1" smtClean="0">
                                <a:latin typeface="Cambria Math" panose="02040503050406030204" pitchFamily="18" charset="0"/>
                                <a:ea typeface="Cambria Math" panose="02040503050406030204" pitchFamily="18" charset="0"/>
                              </a:rPr>
                              <m:t>𝑓</m:t>
                            </m:r>
                          </m:e>
                        </m:d>
                      </m:den>
                    </m:f>
                  </m:oMath>
                </a14:m>
                <a:r>
                  <a:rPr lang="el-GR" sz="1600" dirty="0"/>
                  <a:t> </a:t>
                </a:r>
                <a:r>
                  <a:rPr lang="fr-FR" sz="1600" dirty="0"/>
                  <a:t> becomes constant and the </a:t>
                </a:r>
                <a:r>
                  <a:rPr lang="en-US" sz="1600" dirty="0"/>
                  <a:t>thermal conductivity of the sample can be estimated using the Cahill’s equation:</a:t>
                </a:r>
                <a:br>
                  <a:rPr lang="en-US" sz="1600" dirty="0"/>
                </a:br>
                <a:br>
                  <a:rPr lang="en-US" sz="1600" dirty="0"/>
                </a:br>
                <a:br>
                  <a:rPr lang="en-US" sz="1600" dirty="0"/>
                </a:br>
                <a:endParaRPr lang="fr-FR" sz="1600" kern="100" dirty="0">
                  <a:effectLst/>
                  <a:latin typeface="+mj-lt"/>
                  <a:ea typeface="Calibri" panose="020F0502020204030204" pitchFamily="34" charset="0"/>
                  <a:cs typeface="Times New Roman" panose="02020603050405020304" pitchFamily="18" charset="0"/>
                </a:endParaRPr>
              </a:p>
              <a:p>
                <a:r>
                  <a:rPr lang="en-US" sz="1600" dirty="0"/>
                  <a:t>To ensure the chosen frequencies correspond to the log-linear approximation range, we sweep through wide range of frequencies to find out such a log-linear region for any given conditions.</a:t>
                </a:r>
                <a:endParaRPr lang="fr-FR" sz="1600" dirty="0"/>
              </a:p>
            </p:txBody>
          </p:sp>
        </mc:Choice>
        <mc:Fallback xmlns="">
          <p:sp>
            <p:nvSpPr>
              <p:cNvPr id="3" name="Content Placeholder 2">
                <a:extLst>
                  <a:ext uri="{FF2B5EF4-FFF2-40B4-BE49-F238E27FC236}">
                    <a16:creationId xmlns:a16="http://schemas.microsoft.com/office/drawing/2014/main" id="{7C9601C5-AB82-62B4-D7C0-73C4AA7B432A}"/>
                  </a:ext>
                </a:extLst>
              </p:cNvPr>
              <p:cNvSpPr>
                <a:spLocks noGrp="1" noRot="1" noChangeAspect="1" noMove="1" noResize="1" noEditPoints="1" noAdjustHandles="1" noChangeArrowheads="1" noChangeShapeType="1" noTextEdit="1"/>
              </p:cNvSpPr>
              <p:nvPr>
                <p:ph sz="half" idx="10"/>
              </p:nvPr>
            </p:nvSpPr>
            <p:spPr>
              <a:xfrm>
                <a:off x="609600" y="2159000"/>
                <a:ext cx="7084483" cy="4216400"/>
              </a:xfrm>
              <a:blipFill>
                <a:blip r:embed="rId4"/>
                <a:stretch>
                  <a:fillRect l="-1635" t="-434" b="-2023"/>
                </a:stretch>
              </a:blipFill>
            </p:spPr>
            <p:txBody>
              <a:bodyPr/>
              <a:lstStyle/>
              <a:p>
                <a:r>
                  <a:rPr lang="en-US">
                    <a:noFill/>
                  </a:rPr>
                  <a:t> </a:t>
                </a:r>
              </a:p>
            </p:txBody>
          </p:sp>
        </mc:Fallback>
      </mc:AlternateContent>
      <p:sp>
        <p:nvSpPr>
          <p:cNvPr id="2" name="Title 1">
            <a:extLst>
              <a:ext uri="{FF2B5EF4-FFF2-40B4-BE49-F238E27FC236}">
                <a16:creationId xmlns:a16="http://schemas.microsoft.com/office/drawing/2014/main" id="{A8DFD414-A4A9-425D-80D6-6BF8D615A13C}"/>
              </a:ext>
            </a:extLst>
          </p:cNvPr>
          <p:cNvSpPr>
            <a:spLocks noGrp="1"/>
          </p:cNvSpPr>
          <p:nvPr>
            <p:ph type="title"/>
          </p:nvPr>
        </p:nvSpPr>
        <p:spPr/>
        <p:txBody>
          <a:bodyPr/>
          <a:lstStyle/>
          <a:p>
            <a:r>
              <a:rPr lang="fr-FR" dirty="0"/>
              <a:t>Background</a:t>
            </a:r>
          </a:p>
        </p:txBody>
      </p:sp>
      <p:sp>
        <p:nvSpPr>
          <p:cNvPr id="5" name="Text Placeholder 4">
            <a:extLst>
              <a:ext uri="{FF2B5EF4-FFF2-40B4-BE49-F238E27FC236}">
                <a16:creationId xmlns:a16="http://schemas.microsoft.com/office/drawing/2014/main" id="{FBB5247E-2F60-CC89-35E9-8E70277F2995}"/>
              </a:ext>
            </a:extLst>
          </p:cNvPr>
          <p:cNvSpPr>
            <a:spLocks noGrp="1"/>
          </p:cNvSpPr>
          <p:nvPr>
            <p:ph type="body" sz="quarter" idx="12"/>
          </p:nvPr>
        </p:nvSpPr>
        <p:spPr/>
        <p:txBody>
          <a:bodyPr>
            <a:normAutofit fontScale="92500"/>
          </a:bodyPr>
          <a:lstStyle/>
          <a:p>
            <a:r>
              <a:rPr lang="fr-FR" dirty="0" err="1"/>
              <a:t>Average</a:t>
            </a:r>
            <a:r>
              <a:rPr lang="fr-FR" dirty="0"/>
              <a:t> </a:t>
            </a:r>
            <a:r>
              <a:rPr lang="fr-FR" dirty="0" err="1"/>
              <a:t>temperature</a:t>
            </a:r>
            <a:r>
              <a:rPr lang="fr-FR" dirty="0"/>
              <a:t> oscillation amplitude vs </a:t>
            </a:r>
            <a:r>
              <a:rPr lang="fr-FR" dirty="0" err="1"/>
              <a:t>frequency</a:t>
            </a:r>
            <a:r>
              <a:rPr lang="fr-FR" dirty="0"/>
              <a:t>.</a:t>
            </a:r>
          </a:p>
        </p:txBody>
      </p:sp>
      <p:cxnSp>
        <p:nvCxnSpPr>
          <p:cNvPr id="7" name="Straight Connector 6">
            <a:extLst>
              <a:ext uri="{FF2B5EF4-FFF2-40B4-BE49-F238E27FC236}">
                <a16:creationId xmlns:a16="http://schemas.microsoft.com/office/drawing/2014/main" id="{7AA37DE1-40AD-53C3-8F77-078FFA4FA217}"/>
              </a:ext>
            </a:extLst>
          </p:cNvPr>
          <p:cNvCxnSpPr>
            <a:cxnSpLocks/>
          </p:cNvCxnSpPr>
          <p:nvPr/>
        </p:nvCxnSpPr>
        <p:spPr>
          <a:xfrm>
            <a:off x="9829097" y="2751672"/>
            <a:ext cx="0" cy="24384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A1B52EB2-1B88-65BE-4C55-F582FC2A4F7D}"/>
              </a:ext>
            </a:extLst>
          </p:cNvPr>
          <p:cNvCxnSpPr>
            <a:cxnSpLocks/>
          </p:cNvCxnSpPr>
          <p:nvPr/>
        </p:nvCxnSpPr>
        <p:spPr>
          <a:xfrm>
            <a:off x="11074445" y="2751672"/>
            <a:ext cx="0" cy="24384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C6B1202E-814B-6950-1FD3-944F87B6277D}"/>
              </a:ext>
            </a:extLst>
          </p:cNvPr>
          <p:cNvCxnSpPr>
            <a:cxnSpLocks/>
          </p:cNvCxnSpPr>
          <p:nvPr/>
        </p:nvCxnSpPr>
        <p:spPr>
          <a:xfrm>
            <a:off x="9829097" y="5096939"/>
            <a:ext cx="1245348"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3917E7F9-6967-41DF-9A7B-36F2F0B2F63F}"/>
                  </a:ext>
                </a:extLst>
              </p:cNvPr>
              <p:cNvSpPr txBox="1"/>
              <p:nvPr/>
            </p:nvSpPr>
            <p:spPr>
              <a:xfrm>
                <a:off x="836171" y="3073836"/>
                <a:ext cx="6857912" cy="619850"/>
              </a:xfrm>
              <a:prstGeom prst="rect">
                <a:avLst/>
              </a:prstGeom>
              <a:solidFill>
                <a:srgbClr val="ECF3F9"/>
              </a:solidFill>
            </p:spPr>
            <p:txBody>
              <a:bodyPr wrap="square" rtlCol="0">
                <a:spAutoFit/>
              </a:bodyPr>
              <a:lstStyle/>
              <a:p>
                <a:pPr/>
                <a14:m>
                  <m:oMathPara xmlns:m="http://schemas.openxmlformats.org/officeDocument/2006/math">
                    <m:oMathParaPr>
                      <m:jc m:val="center"/>
                    </m:oMathParaPr>
                    <m:oMath xmlns:m="http://schemas.openxmlformats.org/officeDocument/2006/math">
                      <m:f>
                        <m:fPr>
                          <m:ctrlPr>
                            <a:rPr lang="en-US" sz="1600" i="1" smtClean="0">
                              <a:latin typeface="Cambria Math" panose="02040503050406030204" pitchFamily="18" charset="0"/>
                            </a:rPr>
                          </m:ctrlPr>
                        </m:fPr>
                        <m:num>
                          <m:r>
                            <a:rPr lang="en-US" sz="1600" i="1">
                              <a:latin typeface="Cambria Math" panose="02040503050406030204" pitchFamily="18" charset="0"/>
                              <a:ea typeface="Cambria Math" panose="02040503050406030204" pitchFamily="18" charset="0"/>
                            </a:rPr>
                            <m:t>𝜕</m:t>
                          </m:r>
                          <m:d>
                            <m:dPr>
                              <m:ctrlPr>
                                <a:rPr lang="en-US" sz="1600" i="1">
                                  <a:latin typeface="Cambria Math" panose="02040503050406030204" pitchFamily="18" charset="0"/>
                                  <a:ea typeface="Cambria Math" panose="02040503050406030204" pitchFamily="18" charset="0"/>
                                </a:rPr>
                              </m:ctrlPr>
                            </m:dPr>
                            <m:e>
                              <m:r>
                                <a:rPr lang="en-US" sz="1600">
                                  <a:latin typeface="Cambria Math" panose="02040503050406030204" pitchFamily="18" charset="0"/>
                                </a:rPr>
                                <m:t>∆</m:t>
                              </m:r>
                              <m:sSub>
                                <m:sSubPr>
                                  <m:ctrlPr>
                                    <a:rPr lang="en-US" sz="1600" i="1" smtClean="0">
                                      <a:latin typeface="Cambria Math" panose="02040503050406030204" pitchFamily="18" charset="0"/>
                                    </a:rPr>
                                  </m:ctrlPr>
                                </m:sSubPr>
                                <m:e>
                                  <m:r>
                                    <a:rPr lang="fr-FR" sz="1600" b="0" i="1" smtClean="0">
                                      <a:latin typeface="Cambria Math" panose="02040503050406030204" pitchFamily="18" charset="0"/>
                                    </a:rPr>
                                    <m:t>𝑇</m:t>
                                  </m:r>
                                </m:e>
                                <m:sub>
                                  <m:r>
                                    <a:rPr lang="fr-FR" sz="1600" b="0" i="1" smtClean="0">
                                      <a:latin typeface="Cambria Math" panose="02040503050406030204" pitchFamily="18" charset="0"/>
                                    </a:rPr>
                                    <m:t>𝑚𝑎𝑥</m:t>
                                  </m:r>
                                </m:sub>
                              </m:sSub>
                            </m:e>
                          </m:d>
                        </m:num>
                        <m:den>
                          <m:r>
                            <a:rPr lang="en-US" sz="1600" i="1">
                              <a:latin typeface="Cambria Math" panose="02040503050406030204" pitchFamily="18" charset="0"/>
                              <a:ea typeface="Cambria Math" panose="02040503050406030204" pitchFamily="18" charset="0"/>
                            </a:rPr>
                            <m:t>𝜕</m:t>
                          </m:r>
                          <m:d>
                            <m:dPr>
                              <m:ctrlPr>
                                <a:rPr lang="en-US" sz="1600" i="1">
                                  <a:latin typeface="Cambria Math" panose="02040503050406030204" pitchFamily="18" charset="0"/>
                                  <a:ea typeface="Cambria Math" panose="02040503050406030204" pitchFamily="18" charset="0"/>
                                </a:rPr>
                              </m:ctrlPr>
                            </m:dPr>
                            <m:e>
                              <m:r>
                                <m:rPr>
                                  <m:sty m:val="p"/>
                                </m:rPr>
                                <a:rPr lang="fr-FR" sz="1600">
                                  <a:latin typeface="Cambria Math" panose="02040503050406030204" pitchFamily="18" charset="0"/>
                                  <a:ea typeface="Cambria Math" panose="02040503050406030204" pitchFamily="18" charset="0"/>
                                </a:rPr>
                                <m:t>ln</m:t>
                              </m:r>
                              <m:r>
                                <a:rPr lang="fr-FR" sz="1600" i="1">
                                  <a:latin typeface="Cambria Math" panose="02040503050406030204" pitchFamily="18" charset="0"/>
                                  <a:ea typeface="Cambria Math" panose="02040503050406030204" pitchFamily="18" charset="0"/>
                                </a:rPr>
                                <m:t>⁡</m:t>
                              </m:r>
                              <m:r>
                                <a:rPr lang="fr-FR" sz="1600" b="0" i="1" smtClean="0">
                                  <a:latin typeface="Cambria Math" panose="02040503050406030204" pitchFamily="18" charset="0"/>
                                  <a:ea typeface="Cambria Math" panose="02040503050406030204" pitchFamily="18" charset="0"/>
                                </a:rPr>
                                <m:t>𝑓</m:t>
                              </m:r>
                            </m:e>
                          </m:d>
                        </m:den>
                      </m:f>
                      <m:r>
                        <a:rPr lang="en-US" sz="1600">
                          <a:latin typeface="Cambria Math" panose="02040503050406030204" pitchFamily="18" charset="0"/>
                        </a:rPr>
                        <m:t>=</m:t>
                      </m:r>
                      <m:r>
                        <a:rPr lang="fr-FR" sz="1600">
                          <a:latin typeface="Cambria Math" panose="02040503050406030204" pitchFamily="18" charset="0"/>
                        </a:rPr>
                        <m:t>−</m:t>
                      </m:r>
                      <m:f>
                        <m:fPr>
                          <m:ctrlPr>
                            <a:rPr lang="en-US" sz="1600" i="1">
                              <a:latin typeface="Cambria Math" panose="02040503050406030204" pitchFamily="18" charset="0"/>
                            </a:rPr>
                          </m:ctrlPr>
                        </m:fPr>
                        <m:num>
                          <m:r>
                            <a:rPr lang="en-US" sz="1600">
                              <a:latin typeface="Cambria Math" panose="02040503050406030204" pitchFamily="18" charset="0"/>
                            </a:rPr>
                            <m:t>∆</m:t>
                          </m:r>
                          <m:r>
                            <a:rPr lang="fr-FR" sz="1600" i="1">
                              <a:latin typeface="Cambria Math" panose="02040503050406030204" pitchFamily="18" charset="0"/>
                            </a:rPr>
                            <m:t>𝑄</m:t>
                          </m:r>
                        </m:num>
                        <m:den>
                          <m:r>
                            <a:rPr lang="fr-FR" sz="1600">
                              <a:latin typeface="Cambria Math" panose="02040503050406030204" pitchFamily="18" charset="0"/>
                            </a:rPr>
                            <m:t>2</m:t>
                          </m:r>
                          <m:r>
                            <a:rPr lang="en-US" sz="1600">
                              <a:latin typeface="Cambria Math" panose="02040503050406030204" pitchFamily="18" charset="0"/>
                            </a:rPr>
                            <m:t>𝜋</m:t>
                          </m:r>
                          <m:r>
                            <a:rPr lang="en-US" sz="1600">
                              <a:latin typeface="Cambria Math" panose="02040503050406030204" pitchFamily="18" charset="0"/>
                            </a:rPr>
                            <m:t>𝑘</m:t>
                          </m:r>
                          <m:r>
                            <m:rPr>
                              <m:sty m:val="p"/>
                            </m:rPr>
                            <a:rPr lang="fr-FR" sz="1600">
                              <a:latin typeface="Cambria Math" panose="02040503050406030204" pitchFamily="18" charset="0"/>
                            </a:rPr>
                            <m:t>L</m:t>
                          </m:r>
                        </m:den>
                      </m:f>
                    </m:oMath>
                  </m:oMathPara>
                </a14:m>
                <a:endParaRPr lang="fr-FR" sz="1600" dirty="0"/>
              </a:p>
            </p:txBody>
          </p:sp>
        </mc:Choice>
        <mc:Fallback xmlns="">
          <p:sp>
            <p:nvSpPr>
              <p:cNvPr id="13" name="TextBox 12">
                <a:extLst>
                  <a:ext uri="{FF2B5EF4-FFF2-40B4-BE49-F238E27FC236}">
                    <a16:creationId xmlns:a16="http://schemas.microsoft.com/office/drawing/2014/main" id="{3917E7F9-6967-41DF-9A7B-36F2F0B2F63F}"/>
                  </a:ext>
                </a:extLst>
              </p:cNvPr>
              <p:cNvSpPr txBox="1">
                <a:spLocks noRot="1" noChangeAspect="1" noMove="1" noResize="1" noEditPoints="1" noAdjustHandles="1" noChangeArrowheads="1" noChangeShapeType="1" noTextEdit="1"/>
              </p:cNvSpPr>
              <p:nvPr/>
            </p:nvSpPr>
            <p:spPr>
              <a:xfrm>
                <a:off x="836171" y="3073836"/>
                <a:ext cx="6857912" cy="619850"/>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EE1FAFC1-E9E2-488D-9058-02A76E070430}"/>
                  </a:ext>
                </a:extLst>
              </p:cNvPr>
              <p:cNvSpPr txBox="1"/>
              <p:nvPr/>
            </p:nvSpPr>
            <p:spPr>
              <a:xfrm>
                <a:off x="836171" y="4826796"/>
                <a:ext cx="6857912" cy="619850"/>
              </a:xfrm>
              <a:prstGeom prst="rect">
                <a:avLst/>
              </a:prstGeom>
              <a:solidFill>
                <a:srgbClr val="ECF3F9"/>
              </a:solidFill>
            </p:spPr>
            <p:txBody>
              <a:bodyPr wrap="square" rtlCol="0">
                <a:spAutoFit/>
              </a:bodyPr>
              <a:lstStyle/>
              <a:p>
                <a:pPr/>
                <a14:m>
                  <m:oMathPara xmlns:m="http://schemas.openxmlformats.org/officeDocument/2006/math">
                    <m:oMathParaPr>
                      <m:jc m:val="center"/>
                    </m:oMathParaPr>
                    <m:oMath xmlns:m="http://schemas.openxmlformats.org/officeDocument/2006/math">
                      <m:r>
                        <a:rPr lang="en-US" sz="1600" i="1" kern="100" smtClean="0">
                          <a:latin typeface="Cambria Math" panose="02040503050406030204" pitchFamily="18" charset="0"/>
                          <a:ea typeface="Calibri" panose="020F0502020204030204" pitchFamily="34" charset="0"/>
                          <a:cs typeface="Times New Roman" panose="02020603050405020304" pitchFamily="18" charset="0"/>
                        </a:rPr>
                        <m:t>𝑘</m:t>
                      </m:r>
                      <m:r>
                        <a:rPr lang="en-US" sz="1600" i="1" kern="100" smtClean="0">
                          <a:latin typeface="Cambria Math" panose="02040503050406030204" pitchFamily="18" charset="0"/>
                          <a:ea typeface="Calibri" panose="020F0502020204030204" pitchFamily="34" charset="0"/>
                          <a:cs typeface="Times New Roman" panose="02020603050405020304" pitchFamily="18" charset="0"/>
                        </a:rPr>
                        <m:t>=−</m:t>
                      </m:r>
                      <m:f>
                        <m:fPr>
                          <m:ctrlPr>
                            <a:rPr lang="fr-FR" sz="1600" i="1" kern="100">
                              <a:latin typeface="Cambria Math" panose="02040503050406030204" pitchFamily="18" charset="0"/>
                              <a:ea typeface="Calibri" panose="020F0502020204030204" pitchFamily="34" charset="0"/>
                              <a:cs typeface="Times New Roman" panose="02020603050405020304" pitchFamily="18" charset="0"/>
                            </a:rPr>
                          </m:ctrlPr>
                        </m:fPr>
                        <m:num>
                          <m:r>
                            <m:rPr>
                              <m:sty m:val="p"/>
                            </m:rPr>
                            <a:rPr lang="en-US" sz="1600" kern="100">
                              <a:latin typeface="Cambria Math" panose="02040503050406030204" pitchFamily="18" charset="0"/>
                              <a:ea typeface="Calibri" panose="020F0502020204030204" pitchFamily="34" charset="0"/>
                              <a:cs typeface="Times New Roman" panose="02020603050405020304" pitchFamily="18" charset="0"/>
                            </a:rPr>
                            <m:t>Δ</m:t>
                          </m:r>
                          <m:r>
                            <a:rPr lang="en-US" sz="1600" i="1" kern="100">
                              <a:latin typeface="Cambria Math" panose="02040503050406030204" pitchFamily="18" charset="0"/>
                              <a:ea typeface="Calibri" panose="020F0502020204030204" pitchFamily="34" charset="0"/>
                              <a:cs typeface="Times New Roman" panose="02020603050405020304" pitchFamily="18" charset="0"/>
                            </a:rPr>
                            <m:t>𝑄</m:t>
                          </m:r>
                        </m:num>
                        <m:den>
                          <m:r>
                            <a:rPr lang="en-US" sz="1600" i="1" kern="100">
                              <a:latin typeface="Cambria Math" panose="02040503050406030204" pitchFamily="18" charset="0"/>
                              <a:ea typeface="Calibri" panose="020F0502020204030204" pitchFamily="34" charset="0"/>
                              <a:cs typeface="Times New Roman" panose="02020603050405020304" pitchFamily="18" charset="0"/>
                            </a:rPr>
                            <m:t>2</m:t>
                          </m:r>
                          <m:r>
                            <a:rPr lang="en-US" sz="1600" i="1" kern="100">
                              <a:latin typeface="Cambria Math" panose="02040503050406030204" pitchFamily="18" charset="0"/>
                              <a:ea typeface="Calibri" panose="020F0502020204030204" pitchFamily="34" charset="0"/>
                              <a:cs typeface="Times New Roman" panose="02020603050405020304" pitchFamily="18" charset="0"/>
                            </a:rPr>
                            <m:t>𝜋</m:t>
                          </m:r>
                          <m:r>
                            <a:rPr lang="en-US" sz="1600" i="1" kern="100">
                              <a:latin typeface="Cambria Math" panose="02040503050406030204" pitchFamily="18" charset="0"/>
                              <a:ea typeface="Calibri" panose="020F0502020204030204" pitchFamily="34" charset="0"/>
                              <a:cs typeface="Times New Roman" panose="02020603050405020304" pitchFamily="18" charset="0"/>
                            </a:rPr>
                            <m:t>𝐿</m:t>
                          </m:r>
                        </m:den>
                      </m:f>
                      <m:f>
                        <m:fPr>
                          <m:ctrlPr>
                            <a:rPr lang="fr-FR" sz="1600" i="1" kern="100">
                              <a:latin typeface="Cambria Math" panose="02040503050406030204" pitchFamily="18" charset="0"/>
                              <a:ea typeface="Calibri" panose="020F0502020204030204" pitchFamily="34" charset="0"/>
                              <a:cs typeface="Times New Roman" panose="02020603050405020304" pitchFamily="18" charset="0"/>
                            </a:rPr>
                          </m:ctrlPr>
                        </m:fPr>
                        <m:num>
                          <m:r>
                            <m:rPr>
                              <m:sty m:val="p"/>
                            </m:rPr>
                            <a:rPr lang="en-US" sz="1600" kern="100">
                              <a:latin typeface="Cambria Math" panose="02040503050406030204" pitchFamily="18" charset="0"/>
                              <a:ea typeface="Calibri" panose="020F0502020204030204" pitchFamily="34" charset="0"/>
                              <a:cs typeface="Times New Roman" panose="02020603050405020304" pitchFamily="18" charset="0"/>
                            </a:rPr>
                            <m:t>ln</m:t>
                          </m:r>
                          <m:sSub>
                            <m:sSubPr>
                              <m:ctrlPr>
                                <a:rPr lang="fr-FR" sz="1600" i="1" kern="100">
                                  <a:latin typeface="Cambria Math" panose="02040503050406030204" pitchFamily="18" charset="0"/>
                                  <a:ea typeface="Calibri" panose="020F0502020204030204" pitchFamily="34" charset="0"/>
                                  <a:cs typeface="Times New Roman" panose="02020603050405020304" pitchFamily="18" charset="0"/>
                                </a:rPr>
                              </m:ctrlPr>
                            </m:sSubPr>
                            <m:e>
                              <m:r>
                                <a:rPr lang="fr-FR" sz="1600" b="0" i="1" kern="100" smtClean="0">
                                  <a:latin typeface="Cambria Math" panose="02040503050406030204" pitchFamily="18" charset="0"/>
                                  <a:ea typeface="Calibri" panose="020F0502020204030204" pitchFamily="34" charset="0"/>
                                  <a:cs typeface="Times New Roman" panose="02020603050405020304" pitchFamily="18" charset="0"/>
                                </a:rPr>
                                <m:t>𝑓</m:t>
                              </m:r>
                            </m:e>
                            <m:sub>
                              <m:r>
                                <a:rPr lang="en-US" sz="1600" i="1" kern="100">
                                  <a:latin typeface="Cambria Math" panose="02040503050406030204" pitchFamily="18" charset="0"/>
                                  <a:ea typeface="Calibri" panose="020F0502020204030204" pitchFamily="34" charset="0"/>
                                  <a:cs typeface="Times New Roman" panose="02020603050405020304" pitchFamily="18" charset="0"/>
                                </a:rPr>
                                <m:t>2</m:t>
                              </m:r>
                            </m:sub>
                          </m:sSub>
                          <m:r>
                            <a:rPr lang="en-US" sz="1600" i="1" kern="100">
                              <a:latin typeface="Cambria Math" panose="02040503050406030204" pitchFamily="18" charset="0"/>
                              <a:ea typeface="Calibri" panose="020F0502020204030204" pitchFamily="34" charset="0"/>
                              <a:cs typeface="Times New Roman" panose="02020603050405020304" pitchFamily="18" charset="0"/>
                            </a:rPr>
                            <m:t>−</m:t>
                          </m:r>
                          <m:r>
                            <m:rPr>
                              <m:sty m:val="p"/>
                            </m:rPr>
                            <a:rPr lang="en-US" sz="1600" kern="100">
                              <a:latin typeface="Cambria Math" panose="02040503050406030204" pitchFamily="18" charset="0"/>
                              <a:ea typeface="Calibri" panose="020F0502020204030204" pitchFamily="34" charset="0"/>
                              <a:cs typeface="Times New Roman" panose="02020603050405020304" pitchFamily="18" charset="0"/>
                            </a:rPr>
                            <m:t>ln</m:t>
                          </m:r>
                          <m:sSub>
                            <m:sSubPr>
                              <m:ctrlPr>
                                <a:rPr lang="fr-FR" sz="1600" i="1" kern="100">
                                  <a:latin typeface="Cambria Math" panose="02040503050406030204" pitchFamily="18" charset="0"/>
                                  <a:ea typeface="Calibri" panose="020F0502020204030204" pitchFamily="34" charset="0"/>
                                  <a:cs typeface="Times New Roman" panose="02020603050405020304" pitchFamily="18" charset="0"/>
                                </a:rPr>
                              </m:ctrlPr>
                            </m:sSubPr>
                            <m:e>
                              <m:r>
                                <a:rPr lang="fr-FR" sz="1600" b="0" i="1" kern="100" smtClean="0">
                                  <a:latin typeface="Cambria Math" panose="02040503050406030204" pitchFamily="18" charset="0"/>
                                  <a:ea typeface="Calibri" panose="020F0502020204030204" pitchFamily="34" charset="0"/>
                                  <a:cs typeface="Times New Roman" panose="02020603050405020304" pitchFamily="18" charset="0"/>
                                </a:rPr>
                                <m:t>𝑓</m:t>
                              </m:r>
                            </m:e>
                            <m:sub>
                              <m:r>
                                <a:rPr lang="en-US" sz="1600" i="1" kern="100">
                                  <a:latin typeface="Cambria Math" panose="02040503050406030204" pitchFamily="18" charset="0"/>
                                  <a:ea typeface="Calibri" panose="020F0502020204030204" pitchFamily="34" charset="0"/>
                                  <a:cs typeface="Times New Roman" panose="02020603050405020304" pitchFamily="18" charset="0"/>
                                </a:rPr>
                                <m:t>1</m:t>
                              </m:r>
                            </m:sub>
                          </m:sSub>
                        </m:num>
                        <m:den>
                          <m:r>
                            <m:rPr>
                              <m:sty m:val="p"/>
                            </m:rPr>
                            <a:rPr lang="en-US" sz="1600" kern="100">
                              <a:latin typeface="Cambria Math" panose="02040503050406030204" pitchFamily="18" charset="0"/>
                              <a:ea typeface="Calibri" panose="020F0502020204030204" pitchFamily="34" charset="0"/>
                              <a:cs typeface="Times New Roman" panose="02020603050405020304" pitchFamily="18" charset="0"/>
                            </a:rPr>
                            <m:t>Δ</m:t>
                          </m:r>
                          <m:sSub>
                            <m:sSubPr>
                              <m:ctrlPr>
                                <a:rPr lang="en-US" sz="1600" i="1" kern="100" smtClean="0">
                                  <a:latin typeface="Cambria Math" panose="02040503050406030204" pitchFamily="18" charset="0"/>
                                  <a:ea typeface="Calibri" panose="020F0502020204030204" pitchFamily="34" charset="0"/>
                                  <a:cs typeface="Times New Roman" panose="02020603050405020304" pitchFamily="18" charset="0"/>
                                </a:rPr>
                              </m:ctrlPr>
                            </m:sSubPr>
                            <m:e>
                              <m:r>
                                <a:rPr lang="fr-FR" sz="1600" b="0" i="1" kern="100" smtClean="0">
                                  <a:latin typeface="Cambria Math" panose="02040503050406030204" pitchFamily="18" charset="0"/>
                                  <a:ea typeface="Calibri" panose="020F0502020204030204" pitchFamily="34" charset="0"/>
                                  <a:cs typeface="Times New Roman" panose="02020603050405020304" pitchFamily="18" charset="0"/>
                                </a:rPr>
                                <m:t>𝑇</m:t>
                              </m:r>
                            </m:e>
                            <m:sub>
                              <m:r>
                                <a:rPr lang="fr-FR" sz="1600" b="0" i="1" kern="100" smtClean="0">
                                  <a:latin typeface="Cambria Math" panose="02040503050406030204" pitchFamily="18" charset="0"/>
                                  <a:ea typeface="Calibri" panose="020F0502020204030204" pitchFamily="34" charset="0"/>
                                  <a:cs typeface="Times New Roman" panose="02020603050405020304" pitchFamily="18" charset="0"/>
                                </a:rPr>
                                <m:t>𝑚𝑎𝑥</m:t>
                              </m:r>
                            </m:sub>
                          </m:sSub>
                          <m:r>
                            <a:rPr lang="fr-FR" sz="1600" i="1" kern="100">
                              <a:latin typeface="Cambria Math" panose="02040503050406030204" pitchFamily="18" charset="0"/>
                              <a:ea typeface="Calibri" panose="020F0502020204030204" pitchFamily="34" charset="0"/>
                              <a:cs typeface="Times New Roman" panose="02020603050405020304" pitchFamily="18" charset="0"/>
                            </a:rPr>
                            <m:t>(</m:t>
                          </m:r>
                          <m:sSub>
                            <m:sSubPr>
                              <m:ctrlPr>
                                <a:rPr lang="fr-FR" sz="1600" i="1" kern="100">
                                  <a:latin typeface="Cambria Math" panose="02040503050406030204" pitchFamily="18" charset="0"/>
                                  <a:ea typeface="Calibri" panose="020F0502020204030204" pitchFamily="34" charset="0"/>
                                  <a:cs typeface="Times New Roman" panose="02020603050405020304" pitchFamily="18" charset="0"/>
                                </a:rPr>
                              </m:ctrlPr>
                            </m:sSubPr>
                            <m:e>
                              <m:r>
                                <a:rPr lang="fr-FR" sz="1600" b="0" i="1" kern="100" smtClean="0">
                                  <a:latin typeface="Cambria Math" panose="02040503050406030204" pitchFamily="18" charset="0"/>
                                  <a:ea typeface="Calibri" panose="020F0502020204030204" pitchFamily="34" charset="0"/>
                                  <a:cs typeface="Times New Roman" panose="02020603050405020304" pitchFamily="18" charset="0"/>
                                </a:rPr>
                                <m:t>𝑓</m:t>
                              </m:r>
                            </m:e>
                            <m:sub>
                              <m:r>
                                <a:rPr lang="en-US" sz="1600" i="1" kern="100">
                                  <a:latin typeface="Cambria Math" panose="02040503050406030204" pitchFamily="18" charset="0"/>
                                  <a:ea typeface="Calibri" panose="020F0502020204030204" pitchFamily="34" charset="0"/>
                                  <a:cs typeface="Times New Roman" panose="02020603050405020304" pitchFamily="18" charset="0"/>
                                </a:rPr>
                                <m:t>2</m:t>
                              </m:r>
                            </m:sub>
                          </m:sSub>
                          <m:r>
                            <a:rPr lang="fr-FR" sz="1600" i="1" kern="100">
                              <a:latin typeface="Cambria Math" panose="02040503050406030204" pitchFamily="18" charset="0"/>
                              <a:ea typeface="Calibri" panose="020F0502020204030204" pitchFamily="34" charset="0"/>
                              <a:cs typeface="Times New Roman" panose="02020603050405020304" pitchFamily="18" charset="0"/>
                            </a:rPr>
                            <m:t>)</m:t>
                          </m:r>
                          <m:r>
                            <a:rPr lang="en-US" sz="1600" i="1" kern="100">
                              <a:latin typeface="Cambria Math" panose="02040503050406030204" pitchFamily="18" charset="0"/>
                              <a:ea typeface="Calibri" panose="020F0502020204030204" pitchFamily="34" charset="0"/>
                              <a:cs typeface="Times New Roman" panose="02020603050405020304" pitchFamily="18" charset="0"/>
                            </a:rPr>
                            <m:t>−</m:t>
                          </m:r>
                          <m:r>
                            <m:rPr>
                              <m:sty m:val="p"/>
                            </m:rPr>
                            <a:rPr lang="en-US" sz="1600" kern="100">
                              <a:latin typeface="Cambria Math" panose="02040503050406030204" pitchFamily="18" charset="0"/>
                              <a:ea typeface="Calibri" panose="020F0502020204030204" pitchFamily="34" charset="0"/>
                              <a:cs typeface="Times New Roman" panose="02020603050405020304" pitchFamily="18" charset="0"/>
                            </a:rPr>
                            <m:t>Δ</m:t>
                          </m:r>
                          <m:sSub>
                            <m:sSubPr>
                              <m:ctrlPr>
                                <a:rPr lang="en-US" sz="1600" i="1" kern="100" smtClean="0">
                                  <a:latin typeface="Cambria Math" panose="02040503050406030204" pitchFamily="18" charset="0"/>
                                  <a:ea typeface="Calibri" panose="020F0502020204030204" pitchFamily="34" charset="0"/>
                                  <a:cs typeface="Times New Roman" panose="02020603050405020304" pitchFamily="18" charset="0"/>
                                </a:rPr>
                              </m:ctrlPr>
                            </m:sSubPr>
                            <m:e>
                              <m:r>
                                <a:rPr lang="fr-FR" sz="1600" b="0" i="1" kern="100" smtClean="0">
                                  <a:latin typeface="Cambria Math" panose="02040503050406030204" pitchFamily="18" charset="0"/>
                                  <a:ea typeface="Calibri" panose="020F0502020204030204" pitchFamily="34" charset="0"/>
                                  <a:cs typeface="Times New Roman" panose="02020603050405020304" pitchFamily="18" charset="0"/>
                                </a:rPr>
                                <m:t>𝑇</m:t>
                              </m:r>
                            </m:e>
                            <m:sub>
                              <m:r>
                                <a:rPr lang="fr-FR" sz="1600" b="0" i="1" kern="100" smtClean="0">
                                  <a:latin typeface="Cambria Math" panose="02040503050406030204" pitchFamily="18" charset="0"/>
                                  <a:ea typeface="Calibri" panose="020F0502020204030204" pitchFamily="34" charset="0"/>
                                  <a:cs typeface="Times New Roman" panose="02020603050405020304" pitchFamily="18" charset="0"/>
                                </a:rPr>
                                <m:t>𝑚𝑎𝑥</m:t>
                              </m:r>
                            </m:sub>
                          </m:sSub>
                          <m:r>
                            <a:rPr lang="fr-FR" sz="1600" i="1" kern="100">
                              <a:latin typeface="Cambria Math" panose="02040503050406030204" pitchFamily="18" charset="0"/>
                              <a:ea typeface="Calibri" panose="020F0502020204030204" pitchFamily="34" charset="0"/>
                              <a:cs typeface="Times New Roman" panose="02020603050405020304" pitchFamily="18" charset="0"/>
                            </a:rPr>
                            <m:t>(</m:t>
                          </m:r>
                          <m:sSub>
                            <m:sSubPr>
                              <m:ctrlPr>
                                <a:rPr lang="fr-FR" sz="1600" i="1" kern="100">
                                  <a:latin typeface="Cambria Math" panose="02040503050406030204" pitchFamily="18" charset="0"/>
                                  <a:ea typeface="Calibri" panose="020F0502020204030204" pitchFamily="34" charset="0"/>
                                  <a:cs typeface="Times New Roman" panose="02020603050405020304" pitchFamily="18" charset="0"/>
                                </a:rPr>
                              </m:ctrlPr>
                            </m:sSubPr>
                            <m:e>
                              <m:r>
                                <a:rPr lang="fr-FR" sz="1600" b="0" i="1" kern="100" smtClean="0">
                                  <a:latin typeface="Cambria Math" panose="02040503050406030204" pitchFamily="18" charset="0"/>
                                  <a:ea typeface="Calibri" panose="020F0502020204030204" pitchFamily="34" charset="0"/>
                                  <a:cs typeface="Times New Roman" panose="02020603050405020304" pitchFamily="18" charset="0"/>
                                </a:rPr>
                                <m:t>𝑓</m:t>
                              </m:r>
                            </m:e>
                            <m:sub>
                              <m:r>
                                <a:rPr lang="fr-FR" sz="1600" i="1" kern="100">
                                  <a:latin typeface="Cambria Math" panose="02040503050406030204" pitchFamily="18" charset="0"/>
                                  <a:ea typeface="Calibri" panose="020F0502020204030204" pitchFamily="34" charset="0"/>
                                  <a:cs typeface="Times New Roman" panose="02020603050405020304" pitchFamily="18" charset="0"/>
                                </a:rPr>
                                <m:t>1</m:t>
                              </m:r>
                            </m:sub>
                          </m:sSub>
                          <m:r>
                            <a:rPr lang="fr-FR" sz="1600" i="1" kern="100">
                              <a:latin typeface="Cambria Math" panose="02040503050406030204" pitchFamily="18" charset="0"/>
                              <a:ea typeface="Calibri" panose="020F0502020204030204" pitchFamily="34" charset="0"/>
                              <a:cs typeface="Times New Roman" panose="02020603050405020304" pitchFamily="18" charset="0"/>
                            </a:rPr>
                            <m:t>)</m:t>
                          </m:r>
                        </m:den>
                      </m:f>
                    </m:oMath>
                  </m:oMathPara>
                </a14:m>
                <a:endParaRPr lang="fr-FR" sz="1600" dirty="0"/>
              </a:p>
            </p:txBody>
          </p:sp>
        </mc:Choice>
        <mc:Fallback xmlns="">
          <p:sp>
            <p:nvSpPr>
              <p:cNvPr id="14" name="TextBox 13">
                <a:extLst>
                  <a:ext uri="{FF2B5EF4-FFF2-40B4-BE49-F238E27FC236}">
                    <a16:creationId xmlns:a16="http://schemas.microsoft.com/office/drawing/2014/main" id="{EE1FAFC1-E9E2-488D-9058-02A76E070430}"/>
                  </a:ext>
                </a:extLst>
              </p:cNvPr>
              <p:cNvSpPr txBox="1">
                <a:spLocks noRot="1" noChangeAspect="1" noMove="1" noResize="1" noEditPoints="1" noAdjustHandles="1" noChangeArrowheads="1" noChangeShapeType="1" noTextEdit="1"/>
              </p:cNvSpPr>
              <p:nvPr/>
            </p:nvSpPr>
            <p:spPr>
              <a:xfrm>
                <a:off x="836171" y="4826796"/>
                <a:ext cx="6857912" cy="619850"/>
              </a:xfrm>
              <a:prstGeom prst="rect">
                <a:avLst/>
              </a:prstGeom>
              <a:blipFill>
                <a:blip r:embed="rId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6449671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B9A3DA7E-FC67-9718-1C47-578F1F47D9C3}"/>
              </a:ext>
            </a:extLst>
          </p:cNvPr>
          <p:cNvSpPr>
            <a:spLocks noGrp="1"/>
          </p:cNvSpPr>
          <p:nvPr>
            <p:ph sz="half" idx="1"/>
          </p:nvPr>
        </p:nvSpPr>
        <p:spPr>
          <a:xfrm>
            <a:off x="609600" y="1778018"/>
            <a:ext cx="5483315" cy="5003783"/>
          </a:xfrm>
        </p:spPr>
        <p:txBody>
          <a:bodyPr>
            <a:normAutofit/>
          </a:bodyPr>
          <a:lstStyle/>
          <a:p>
            <a:r>
              <a:rPr lang="en-US" sz="2000" dirty="0"/>
              <a:t>2D</a:t>
            </a:r>
            <a:r>
              <a:rPr lang="fr-FR" sz="2000" dirty="0"/>
              <a:t> </a:t>
            </a:r>
            <a:r>
              <a:rPr lang="en-US" sz="2000" dirty="0"/>
              <a:t>symmetrical</a:t>
            </a:r>
            <a:r>
              <a:rPr lang="fr-FR" sz="2000" dirty="0"/>
              <a:t> cross section of the </a:t>
            </a:r>
            <a:r>
              <a:rPr lang="fr-FR" sz="2000" dirty="0" err="1"/>
              <a:t>sample</a:t>
            </a:r>
            <a:endParaRPr lang="fr-FR" sz="2000" dirty="0"/>
          </a:p>
          <a:p>
            <a:pPr lvl="1"/>
            <a:r>
              <a:rPr lang="en-US" sz="1800" dirty="0"/>
              <a:t>Only one half of the section is modeled</a:t>
            </a:r>
          </a:p>
          <a:p>
            <a:pPr lvl="1"/>
            <a:r>
              <a:rPr lang="en-US" sz="1800" i="1" dirty="0"/>
              <a:t>w</a:t>
            </a:r>
            <a:r>
              <a:rPr lang="en-US" sz="1800" dirty="0"/>
              <a:t> = 0.1 mm, </a:t>
            </a:r>
            <a:r>
              <a:rPr lang="en-US" sz="1800" i="1" dirty="0"/>
              <a:t>d</a:t>
            </a:r>
            <a:r>
              <a:rPr lang="en-US" sz="1800" dirty="0"/>
              <a:t> = 0.3 mm</a:t>
            </a:r>
            <a:endParaRPr lang="fr-FR" sz="1800" dirty="0"/>
          </a:p>
          <a:p>
            <a:r>
              <a:rPr lang="fr-FR" sz="2000" dirty="0"/>
              <a:t>Physical </a:t>
            </a:r>
            <a:r>
              <a:rPr lang="fr-FR" sz="2000" dirty="0" err="1"/>
              <a:t>properties</a:t>
            </a:r>
            <a:r>
              <a:rPr lang="fr-FR" sz="2000" dirty="0"/>
              <a:t> of the </a:t>
            </a:r>
            <a:r>
              <a:rPr lang="fr-FR" sz="2000" dirty="0" err="1"/>
              <a:t>sample</a:t>
            </a:r>
            <a:r>
              <a:rPr lang="fr-FR" sz="2000" dirty="0"/>
              <a:t> are constant</a:t>
            </a:r>
          </a:p>
          <a:p>
            <a:r>
              <a:rPr lang="fr-FR" sz="2000" dirty="0"/>
              <a:t>The radiation and convection </a:t>
            </a:r>
            <a:r>
              <a:rPr lang="fr-FR" sz="2000" dirty="0" err="1"/>
              <a:t>losses</a:t>
            </a:r>
            <a:r>
              <a:rPr lang="fr-FR" sz="2000" dirty="0"/>
              <a:t> are </a:t>
            </a:r>
            <a:r>
              <a:rPr lang="fr-FR" sz="2000" dirty="0" err="1"/>
              <a:t>negligable</a:t>
            </a:r>
            <a:endParaRPr lang="fr-FR" sz="2000" dirty="0"/>
          </a:p>
          <a:p>
            <a:r>
              <a:rPr lang="fr-FR" sz="2000" dirty="0" err="1"/>
              <a:t>Sample</a:t>
            </a:r>
            <a:r>
              <a:rPr lang="fr-FR" sz="2000" dirty="0"/>
              <a:t> </a:t>
            </a:r>
            <a:r>
              <a:rPr lang="fr-FR" sz="2000" dirty="0" err="1"/>
              <a:t>is</a:t>
            </a:r>
            <a:r>
              <a:rPr lang="fr-FR" sz="2000" dirty="0"/>
              <a:t> semi-</a:t>
            </a:r>
            <a:r>
              <a:rPr lang="fr-FR" sz="2000" dirty="0" err="1"/>
              <a:t>infinite</a:t>
            </a:r>
            <a:r>
              <a:rPr lang="fr-FR" sz="2000" dirty="0"/>
              <a:t> </a:t>
            </a:r>
            <a:r>
              <a:rPr lang="fr-FR" sz="2000" dirty="0" err="1"/>
              <a:t>solid</a:t>
            </a:r>
            <a:endParaRPr lang="fr-FR" sz="2000" dirty="0"/>
          </a:p>
          <a:p>
            <a:pPr lvl="1"/>
            <a:r>
              <a:rPr lang="en-US" sz="1800" dirty="0"/>
              <a:t>The “infinite domains” (shown in blue color) are used</a:t>
            </a:r>
            <a:endParaRPr lang="fr-FR" sz="1800" dirty="0"/>
          </a:p>
          <a:p>
            <a:r>
              <a:rPr lang="fr-FR" sz="2000" dirty="0"/>
              <a:t>The </a:t>
            </a:r>
            <a:r>
              <a:rPr lang="fr-FR" sz="2000" dirty="0" err="1"/>
              <a:t>heat</a:t>
            </a:r>
            <a:r>
              <a:rPr lang="fr-FR" sz="2000" dirty="0"/>
              <a:t> flux </a:t>
            </a:r>
            <a:r>
              <a:rPr lang="fr-FR" sz="2000" i="1" dirty="0"/>
              <a:t>q</a:t>
            </a:r>
            <a:r>
              <a:rPr lang="fr-FR" sz="2000" dirty="0"/>
              <a:t> at the interface </a:t>
            </a:r>
            <a:r>
              <a:rPr lang="fr-FR" sz="2000" dirty="0" err="1"/>
              <a:t>between</a:t>
            </a:r>
            <a:r>
              <a:rPr lang="fr-FR" sz="2000" dirty="0"/>
              <a:t> the </a:t>
            </a:r>
            <a:r>
              <a:rPr lang="fr-FR" sz="2000" dirty="0" err="1"/>
              <a:t>metal</a:t>
            </a:r>
            <a:r>
              <a:rPr lang="fr-FR" sz="2000" dirty="0"/>
              <a:t> </a:t>
            </a:r>
            <a:r>
              <a:rPr lang="fr-FR" sz="2000" dirty="0" err="1"/>
              <a:t>strip</a:t>
            </a:r>
            <a:r>
              <a:rPr lang="fr-FR" sz="2000" dirty="0"/>
              <a:t> and the </a:t>
            </a:r>
            <a:r>
              <a:rPr lang="fr-FR" sz="2000" dirty="0" err="1"/>
              <a:t>sample</a:t>
            </a:r>
            <a:r>
              <a:rPr lang="fr-FR" sz="2000" dirty="0"/>
              <a:t> </a:t>
            </a:r>
            <a:r>
              <a:rPr lang="fr-FR" sz="2000" dirty="0" err="1"/>
              <a:t>is</a:t>
            </a:r>
            <a:r>
              <a:rPr lang="fr-FR" sz="2000" dirty="0"/>
              <a:t> </a:t>
            </a:r>
            <a:r>
              <a:rPr lang="fr-FR" sz="2000" dirty="0" err="1"/>
              <a:t>uniform</a:t>
            </a:r>
            <a:endParaRPr lang="fr-FR" sz="2000" dirty="0"/>
          </a:p>
          <a:p>
            <a:endParaRPr lang="fr-FR" sz="2000" dirty="0"/>
          </a:p>
        </p:txBody>
      </p:sp>
      <p:sp>
        <p:nvSpPr>
          <p:cNvPr id="7" name="Title 6">
            <a:extLst>
              <a:ext uri="{FF2B5EF4-FFF2-40B4-BE49-F238E27FC236}">
                <a16:creationId xmlns:a16="http://schemas.microsoft.com/office/drawing/2014/main" id="{708A7835-778B-7122-91C8-3C199FB32444}"/>
              </a:ext>
            </a:extLst>
          </p:cNvPr>
          <p:cNvSpPr>
            <a:spLocks noGrp="1"/>
          </p:cNvSpPr>
          <p:nvPr>
            <p:ph type="title"/>
          </p:nvPr>
        </p:nvSpPr>
        <p:spPr>
          <a:xfrm>
            <a:off x="609600" y="787417"/>
            <a:ext cx="11074401" cy="990600"/>
          </a:xfrm>
        </p:spPr>
        <p:txBody>
          <a:bodyPr/>
          <a:lstStyle/>
          <a:p>
            <a:r>
              <a:rPr lang="fr-FR" dirty="0"/>
              <a:t>Model </a:t>
            </a:r>
            <a:r>
              <a:rPr lang="fr-FR" dirty="0" err="1"/>
              <a:t>Definition</a:t>
            </a:r>
            <a:br>
              <a:rPr lang="fr-FR" dirty="0"/>
            </a:br>
            <a:r>
              <a:rPr lang="fr-FR" sz="2400" b="0" i="1" dirty="0" err="1">
                <a:solidFill>
                  <a:schemeClr val="accent3"/>
                </a:solidFill>
              </a:rPr>
              <a:t>Geometry</a:t>
            </a:r>
            <a:r>
              <a:rPr lang="fr-FR" sz="2400" b="0" i="1" dirty="0">
                <a:solidFill>
                  <a:schemeClr val="accent3"/>
                </a:solidFill>
              </a:rPr>
              <a:t> &amp; Model Assumptions</a:t>
            </a:r>
            <a:endParaRPr lang="fr-FR" b="0" i="1" dirty="0">
              <a:solidFill>
                <a:schemeClr val="accent3"/>
              </a:solidFill>
            </a:endParaRPr>
          </a:p>
        </p:txBody>
      </p:sp>
      <p:sp>
        <p:nvSpPr>
          <p:cNvPr id="12" name="Espace réservé du texte 4">
            <a:extLst>
              <a:ext uri="{FF2B5EF4-FFF2-40B4-BE49-F238E27FC236}">
                <a16:creationId xmlns:a16="http://schemas.microsoft.com/office/drawing/2014/main" id="{7A43383E-42E2-E99A-511A-27E78DC11A3E}"/>
              </a:ext>
            </a:extLst>
          </p:cNvPr>
          <p:cNvSpPr txBox="1">
            <a:spLocks/>
          </p:cNvSpPr>
          <p:nvPr/>
        </p:nvSpPr>
        <p:spPr>
          <a:xfrm>
            <a:off x="7244859" y="5973098"/>
            <a:ext cx="4137837" cy="406400"/>
          </a:xfrm>
          <a:prstGeom prst="rect">
            <a:avLst/>
          </a:prstGeom>
        </p:spPr>
        <p:txBody>
          <a:bodyPr vert="horz" lIns="0" tIns="45720" rIns="91440" bIns="45720" rtlCol="0">
            <a:normAutofit/>
          </a:bodyPr>
          <a:lstStyle>
            <a:lvl1pPr marL="0" indent="0" algn="l" defTabSz="1219170" rtl="0" eaLnBrk="1" latinLnBrk="0" hangingPunct="1">
              <a:lnSpc>
                <a:spcPct val="100000"/>
              </a:lnSpc>
              <a:spcBef>
                <a:spcPts val="1333"/>
              </a:spcBef>
              <a:buFont typeface="Wingdings" pitchFamily="2" charset="2"/>
              <a:buNone/>
              <a:tabLst/>
              <a:defRPr sz="1200" b="0" i="1" kern="1200">
                <a:solidFill>
                  <a:schemeClr val="accent5"/>
                </a:solidFill>
                <a:latin typeface="Lato" panose="020F0502020204030203" pitchFamily="34" charset="77"/>
                <a:ea typeface="+mn-ea"/>
                <a:cs typeface="+mn-cs"/>
              </a:defRPr>
            </a:lvl1pPr>
            <a:lvl2pPr marL="609585" indent="0" algn="l" defTabSz="1219170" rtl="0" eaLnBrk="1" latinLnBrk="0" hangingPunct="1">
              <a:lnSpc>
                <a:spcPct val="100000"/>
              </a:lnSpc>
              <a:spcBef>
                <a:spcPts val="667"/>
              </a:spcBef>
              <a:buFontTx/>
              <a:buNone/>
              <a:tabLst/>
              <a:defRPr sz="1867" kern="1200">
                <a:solidFill>
                  <a:srgbClr val="393A39"/>
                </a:solidFill>
                <a:latin typeface="Lato" panose="020F0502020204030203" pitchFamily="34" charset="0"/>
                <a:ea typeface="+mn-ea"/>
                <a:cs typeface="+mn-cs"/>
              </a:defRPr>
            </a:lvl2pPr>
            <a:lvl3pPr marL="1219170" indent="0" algn="l" defTabSz="1075240" rtl="0" eaLnBrk="1" latinLnBrk="0" hangingPunct="1">
              <a:lnSpc>
                <a:spcPct val="100000"/>
              </a:lnSpc>
              <a:spcBef>
                <a:spcPts val="667"/>
              </a:spcBef>
              <a:buFont typeface="Arial" panose="020B0604020202020204" pitchFamily="34" charset="0"/>
              <a:buNone/>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dirty="0"/>
              <a:t> 2D model geometry.</a:t>
            </a:r>
            <a:endParaRPr lang="fr-FR" dirty="0"/>
          </a:p>
        </p:txBody>
      </p:sp>
      <p:pic>
        <p:nvPicPr>
          <p:cNvPr id="5" name="Content Placeholder 4">
            <a:extLst>
              <a:ext uri="{FF2B5EF4-FFF2-40B4-BE49-F238E27FC236}">
                <a16:creationId xmlns:a16="http://schemas.microsoft.com/office/drawing/2014/main" id="{3420F5C3-4AEF-4762-AD24-63D1F84E54FD}"/>
              </a:ext>
            </a:extLst>
          </p:cNvPr>
          <p:cNvPicPr>
            <a:picLocks noGrp="1" noChangeAspect="1"/>
          </p:cNvPicPr>
          <p:nvPr>
            <p:ph sz="half" idx="2"/>
          </p:nvPr>
        </p:nvPicPr>
        <p:blipFill rotWithShape="1">
          <a:blip r:embed="rId2">
            <a:extLst>
              <a:ext uri="{28A0092B-C50C-407E-A947-70E740481C1C}">
                <a14:useLocalDpi xmlns:a14="http://schemas.microsoft.com/office/drawing/2010/main" val="0"/>
              </a:ext>
            </a:extLst>
          </a:blip>
          <a:srcRect l="16069" t="4959" r="16689" b="5243"/>
          <a:stretch/>
        </p:blipFill>
        <p:spPr>
          <a:xfrm>
            <a:off x="7172329" y="2091375"/>
            <a:ext cx="3618685" cy="3523757"/>
          </a:xfrm>
        </p:spPr>
      </p:pic>
      <p:cxnSp>
        <p:nvCxnSpPr>
          <p:cNvPr id="10" name="Straight Arrow Connector 9">
            <a:extLst>
              <a:ext uri="{FF2B5EF4-FFF2-40B4-BE49-F238E27FC236}">
                <a16:creationId xmlns:a16="http://schemas.microsoft.com/office/drawing/2014/main" id="{263530A5-167D-436C-84BC-32A93C47AF17}"/>
              </a:ext>
            </a:extLst>
          </p:cNvPr>
          <p:cNvCxnSpPr>
            <a:cxnSpLocks/>
          </p:cNvCxnSpPr>
          <p:nvPr/>
        </p:nvCxnSpPr>
        <p:spPr>
          <a:xfrm>
            <a:off x="11176000" y="2135982"/>
            <a:ext cx="0" cy="3445663"/>
          </a:xfrm>
          <a:prstGeom prst="straightConnector1">
            <a:avLst/>
          </a:prstGeom>
          <a:ln w="127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FD887D3-D8D8-42F0-8AAB-19268C7C2092}"/>
              </a:ext>
            </a:extLst>
          </p:cNvPr>
          <p:cNvCxnSpPr>
            <a:cxnSpLocks/>
          </p:cNvCxnSpPr>
          <p:nvPr/>
        </p:nvCxnSpPr>
        <p:spPr>
          <a:xfrm>
            <a:off x="10714830" y="2142332"/>
            <a:ext cx="461170" cy="0"/>
          </a:xfrm>
          <a:prstGeom prst="line">
            <a:avLst/>
          </a:prstGeom>
          <a:ln w="12700">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63C5424-70D6-4B9F-B16B-B2DB9DCC00B5}"/>
              </a:ext>
            </a:extLst>
          </p:cNvPr>
          <p:cNvCxnSpPr>
            <a:cxnSpLocks/>
          </p:cNvCxnSpPr>
          <p:nvPr/>
        </p:nvCxnSpPr>
        <p:spPr>
          <a:xfrm>
            <a:off x="10714830" y="5581645"/>
            <a:ext cx="461170" cy="0"/>
          </a:xfrm>
          <a:prstGeom prst="line">
            <a:avLst/>
          </a:prstGeom>
          <a:ln w="12700">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28F7FF75-3D0B-4FE3-A4EA-57A265FE82D7}"/>
              </a:ext>
            </a:extLst>
          </p:cNvPr>
          <p:cNvCxnSpPr>
            <a:cxnSpLocks/>
          </p:cNvCxnSpPr>
          <p:nvPr/>
        </p:nvCxnSpPr>
        <p:spPr>
          <a:xfrm rot="5400000">
            <a:off x="8998348" y="-402014"/>
            <a:ext cx="0" cy="3445663"/>
          </a:xfrm>
          <a:prstGeom prst="straightConnector1">
            <a:avLst/>
          </a:prstGeom>
          <a:ln w="127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E156B70E-7047-4FEE-B27B-40EF6083E507}"/>
              </a:ext>
            </a:extLst>
          </p:cNvPr>
          <p:cNvCxnSpPr>
            <a:cxnSpLocks/>
          </p:cNvCxnSpPr>
          <p:nvPr/>
        </p:nvCxnSpPr>
        <p:spPr>
          <a:xfrm flipH="1">
            <a:off x="7272259" y="1320817"/>
            <a:ext cx="3257" cy="815164"/>
          </a:xfrm>
          <a:prstGeom prst="line">
            <a:avLst/>
          </a:prstGeom>
          <a:ln w="12700">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AA4B30DC-B7E1-4183-B8C8-F5E6C88C5FF5}"/>
              </a:ext>
            </a:extLst>
          </p:cNvPr>
          <p:cNvCxnSpPr>
            <a:cxnSpLocks/>
          </p:cNvCxnSpPr>
          <p:nvPr/>
        </p:nvCxnSpPr>
        <p:spPr>
          <a:xfrm>
            <a:off x="10721180" y="1328066"/>
            <a:ext cx="0" cy="807915"/>
          </a:xfrm>
          <a:prstGeom prst="line">
            <a:avLst/>
          </a:prstGeom>
          <a:ln w="12700">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BE7BCA98-814C-4874-8845-0AC3AB453458}"/>
              </a:ext>
            </a:extLst>
          </p:cNvPr>
          <p:cNvSpPr txBox="1"/>
          <p:nvPr/>
        </p:nvSpPr>
        <p:spPr>
          <a:xfrm>
            <a:off x="11245839" y="3704925"/>
            <a:ext cx="292068" cy="338554"/>
          </a:xfrm>
          <a:prstGeom prst="rect">
            <a:avLst/>
          </a:prstGeom>
          <a:noFill/>
        </p:spPr>
        <p:txBody>
          <a:bodyPr wrap="none" rtlCol="0">
            <a:spAutoFit/>
          </a:bodyPr>
          <a:lstStyle/>
          <a:p>
            <a:r>
              <a:rPr lang="fr-FR" sz="1600" i="1" dirty="0">
                <a:solidFill>
                  <a:schemeClr val="accent1"/>
                </a:solidFill>
              </a:rPr>
              <a:t>d</a:t>
            </a:r>
          </a:p>
        </p:txBody>
      </p:sp>
      <p:sp>
        <p:nvSpPr>
          <p:cNvPr id="25" name="TextBox 24">
            <a:extLst>
              <a:ext uri="{FF2B5EF4-FFF2-40B4-BE49-F238E27FC236}">
                <a16:creationId xmlns:a16="http://schemas.microsoft.com/office/drawing/2014/main" id="{E37260CB-76A6-48E7-88FE-96B87A11541F}"/>
              </a:ext>
            </a:extLst>
          </p:cNvPr>
          <p:cNvSpPr txBox="1"/>
          <p:nvPr/>
        </p:nvSpPr>
        <p:spPr>
          <a:xfrm>
            <a:off x="8773767" y="989512"/>
            <a:ext cx="449162" cy="338554"/>
          </a:xfrm>
          <a:prstGeom prst="rect">
            <a:avLst/>
          </a:prstGeom>
          <a:noFill/>
        </p:spPr>
        <p:txBody>
          <a:bodyPr wrap="none" rtlCol="0">
            <a:spAutoFit/>
          </a:bodyPr>
          <a:lstStyle/>
          <a:p>
            <a:r>
              <a:rPr lang="fr-FR" sz="1600" i="1" dirty="0">
                <a:solidFill>
                  <a:schemeClr val="accent1"/>
                </a:solidFill>
              </a:rPr>
              <a:t>3w</a:t>
            </a:r>
          </a:p>
        </p:txBody>
      </p:sp>
      <p:cxnSp>
        <p:nvCxnSpPr>
          <p:cNvPr id="28" name="Straight Connector 27">
            <a:extLst>
              <a:ext uri="{FF2B5EF4-FFF2-40B4-BE49-F238E27FC236}">
                <a16:creationId xmlns:a16="http://schemas.microsoft.com/office/drawing/2014/main" id="{158071D4-408D-4F99-8CCF-60C8897D4F86}"/>
              </a:ext>
            </a:extLst>
          </p:cNvPr>
          <p:cNvCxnSpPr>
            <a:cxnSpLocks/>
          </p:cNvCxnSpPr>
          <p:nvPr/>
        </p:nvCxnSpPr>
        <p:spPr>
          <a:xfrm>
            <a:off x="7848521" y="1672883"/>
            <a:ext cx="0" cy="463098"/>
          </a:xfrm>
          <a:prstGeom prst="line">
            <a:avLst/>
          </a:prstGeom>
          <a:ln w="12700">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2503A7AD-27D0-4208-826E-E12DB6F05647}"/>
              </a:ext>
            </a:extLst>
          </p:cNvPr>
          <p:cNvCxnSpPr>
            <a:cxnSpLocks/>
          </p:cNvCxnSpPr>
          <p:nvPr/>
        </p:nvCxnSpPr>
        <p:spPr>
          <a:xfrm flipH="1" flipV="1">
            <a:off x="7266260" y="1672883"/>
            <a:ext cx="582261" cy="2"/>
          </a:xfrm>
          <a:prstGeom prst="straightConnector1">
            <a:avLst/>
          </a:prstGeom>
          <a:ln w="12700">
            <a:headEnd type="triangle"/>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89A7A6CB-F312-481F-B7A8-4C40538C91B1}"/>
              </a:ext>
            </a:extLst>
          </p:cNvPr>
          <p:cNvSpPr txBox="1"/>
          <p:nvPr/>
        </p:nvSpPr>
        <p:spPr>
          <a:xfrm>
            <a:off x="7349270" y="1326313"/>
            <a:ext cx="519694" cy="338554"/>
          </a:xfrm>
          <a:prstGeom prst="rect">
            <a:avLst/>
          </a:prstGeom>
          <a:noFill/>
        </p:spPr>
        <p:txBody>
          <a:bodyPr wrap="none" rtlCol="0">
            <a:spAutoFit/>
          </a:bodyPr>
          <a:lstStyle/>
          <a:p>
            <a:r>
              <a:rPr lang="fr-FR" sz="1600" i="1" dirty="0">
                <a:solidFill>
                  <a:schemeClr val="accent1"/>
                </a:solidFill>
              </a:rPr>
              <a:t>w/2</a:t>
            </a:r>
          </a:p>
        </p:txBody>
      </p:sp>
      <p:cxnSp>
        <p:nvCxnSpPr>
          <p:cNvPr id="37" name="Straight Arrow Connector 36">
            <a:extLst>
              <a:ext uri="{FF2B5EF4-FFF2-40B4-BE49-F238E27FC236}">
                <a16:creationId xmlns:a16="http://schemas.microsoft.com/office/drawing/2014/main" id="{DA71A633-3785-44A0-955B-BEB27F22AAB9}"/>
              </a:ext>
            </a:extLst>
          </p:cNvPr>
          <p:cNvCxnSpPr>
            <a:cxnSpLocks/>
          </p:cNvCxnSpPr>
          <p:nvPr/>
        </p:nvCxnSpPr>
        <p:spPr>
          <a:xfrm flipH="1" flipV="1">
            <a:off x="7271021" y="2130460"/>
            <a:ext cx="582261" cy="2"/>
          </a:xfrm>
          <a:prstGeom prst="straightConnector1">
            <a:avLst/>
          </a:prstGeom>
          <a:ln w="28575">
            <a:solidFill>
              <a:schemeClr val="accent4"/>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45" name="Group 44">
            <a:extLst>
              <a:ext uri="{FF2B5EF4-FFF2-40B4-BE49-F238E27FC236}">
                <a16:creationId xmlns:a16="http://schemas.microsoft.com/office/drawing/2014/main" id="{2EFB0A56-EF68-4600-A1D2-75E8282FDAFA}"/>
              </a:ext>
            </a:extLst>
          </p:cNvPr>
          <p:cNvGrpSpPr/>
          <p:nvPr/>
        </p:nvGrpSpPr>
        <p:grpSpPr>
          <a:xfrm>
            <a:off x="7345458" y="1963422"/>
            <a:ext cx="433387" cy="152267"/>
            <a:chOff x="7337285" y="1963422"/>
            <a:chExt cx="433387" cy="152267"/>
          </a:xfrm>
        </p:grpSpPr>
        <p:cxnSp>
          <p:nvCxnSpPr>
            <p:cNvPr id="38" name="Straight Arrow Connector 37">
              <a:extLst>
                <a:ext uri="{FF2B5EF4-FFF2-40B4-BE49-F238E27FC236}">
                  <a16:creationId xmlns:a16="http://schemas.microsoft.com/office/drawing/2014/main" id="{AB524C61-7737-4A7C-A309-DBA1DFFBCFF2}"/>
                </a:ext>
              </a:extLst>
            </p:cNvPr>
            <p:cNvCxnSpPr>
              <a:cxnSpLocks/>
            </p:cNvCxnSpPr>
            <p:nvPr/>
          </p:nvCxnSpPr>
          <p:spPr>
            <a:xfrm>
              <a:off x="7337285" y="1963422"/>
              <a:ext cx="0" cy="152267"/>
            </a:xfrm>
            <a:prstGeom prst="straightConnector1">
              <a:avLst/>
            </a:prstGeom>
            <a:ln w="12700">
              <a:headEnd type="none"/>
              <a:tailEnd type="triangle"/>
            </a:ln>
          </p:spPr>
          <p:style>
            <a:lnRef idx="1">
              <a:schemeClr val="accent4"/>
            </a:lnRef>
            <a:fillRef idx="0">
              <a:schemeClr val="accent4"/>
            </a:fillRef>
            <a:effectRef idx="0">
              <a:schemeClr val="accent4"/>
            </a:effectRef>
            <a:fontRef idx="minor">
              <a:schemeClr val="tx1"/>
            </a:fontRef>
          </p:style>
        </p:cxnSp>
        <p:cxnSp>
          <p:nvCxnSpPr>
            <p:cNvPr id="41" name="Straight Arrow Connector 40">
              <a:extLst>
                <a:ext uri="{FF2B5EF4-FFF2-40B4-BE49-F238E27FC236}">
                  <a16:creationId xmlns:a16="http://schemas.microsoft.com/office/drawing/2014/main" id="{84C84AEE-A0BE-4229-98D3-A71280B67E2B}"/>
                </a:ext>
              </a:extLst>
            </p:cNvPr>
            <p:cNvCxnSpPr>
              <a:cxnSpLocks/>
            </p:cNvCxnSpPr>
            <p:nvPr/>
          </p:nvCxnSpPr>
          <p:spPr>
            <a:xfrm>
              <a:off x="7445632" y="1963422"/>
              <a:ext cx="0" cy="152267"/>
            </a:xfrm>
            <a:prstGeom prst="straightConnector1">
              <a:avLst/>
            </a:prstGeom>
            <a:ln w="12700">
              <a:headEnd type="none"/>
              <a:tailEnd type="triangle"/>
            </a:ln>
          </p:spPr>
          <p:style>
            <a:lnRef idx="1">
              <a:schemeClr val="accent4"/>
            </a:lnRef>
            <a:fillRef idx="0">
              <a:schemeClr val="accent4"/>
            </a:fillRef>
            <a:effectRef idx="0">
              <a:schemeClr val="accent4"/>
            </a:effectRef>
            <a:fontRef idx="minor">
              <a:schemeClr val="tx1"/>
            </a:fontRef>
          </p:style>
        </p:cxnSp>
        <p:cxnSp>
          <p:nvCxnSpPr>
            <p:cNvPr id="42" name="Straight Arrow Connector 41">
              <a:extLst>
                <a:ext uri="{FF2B5EF4-FFF2-40B4-BE49-F238E27FC236}">
                  <a16:creationId xmlns:a16="http://schemas.microsoft.com/office/drawing/2014/main" id="{26D4A43E-6FE5-4383-8B3F-FF599F650BA1}"/>
                </a:ext>
              </a:extLst>
            </p:cNvPr>
            <p:cNvCxnSpPr>
              <a:cxnSpLocks/>
            </p:cNvCxnSpPr>
            <p:nvPr/>
          </p:nvCxnSpPr>
          <p:spPr>
            <a:xfrm>
              <a:off x="7553979" y="1963422"/>
              <a:ext cx="0" cy="152267"/>
            </a:xfrm>
            <a:prstGeom prst="straightConnector1">
              <a:avLst/>
            </a:prstGeom>
            <a:ln w="12700">
              <a:headEnd type="none"/>
              <a:tailEnd type="triangle"/>
            </a:ln>
          </p:spPr>
          <p:style>
            <a:lnRef idx="1">
              <a:schemeClr val="accent4"/>
            </a:lnRef>
            <a:fillRef idx="0">
              <a:schemeClr val="accent4"/>
            </a:fillRef>
            <a:effectRef idx="0">
              <a:schemeClr val="accent4"/>
            </a:effectRef>
            <a:fontRef idx="minor">
              <a:schemeClr val="tx1"/>
            </a:fontRef>
          </p:style>
        </p:cxnSp>
        <p:cxnSp>
          <p:nvCxnSpPr>
            <p:cNvPr id="43" name="Straight Arrow Connector 42">
              <a:extLst>
                <a:ext uri="{FF2B5EF4-FFF2-40B4-BE49-F238E27FC236}">
                  <a16:creationId xmlns:a16="http://schemas.microsoft.com/office/drawing/2014/main" id="{E42E7833-5576-4C46-9432-690718FBB54D}"/>
                </a:ext>
              </a:extLst>
            </p:cNvPr>
            <p:cNvCxnSpPr>
              <a:cxnSpLocks/>
            </p:cNvCxnSpPr>
            <p:nvPr/>
          </p:nvCxnSpPr>
          <p:spPr>
            <a:xfrm>
              <a:off x="7770672" y="1963422"/>
              <a:ext cx="0" cy="152267"/>
            </a:xfrm>
            <a:prstGeom prst="straightConnector1">
              <a:avLst/>
            </a:prstGeom>
            <a:ln w="12700">
              <a:headEnd type="none"/>
              <a:tailEnd type="triangle"/>
            </a:ln>
          </p:spPr>
          <p:style>
            <a:lnRef idx="1">
              <a:schemeClr val="accent4"/>
            </a:lnRef>
            <a:fillRef idx="0">
              <a:schemeClr val="accent4"/>
            </a:fillRef>
            <a:effectRef idx="0">
              <a:schemeClr val="accent4"/>
            </a:effectRef>
            <a:fontRef idx="minor">
              <a:schemeClr val="tx1"/>
            </a:fontRef>
          </p:style>
        </p:cxnSp>
        <p:cxnSp>
          <p:nvCxnSpPr>
            <p:cNvPr id="44" name="Straight Arrow Connector 43">
              <a:extLst>
                <a:ext uri="{FF2B5EF4-FFF2-40B4-BE49-F238E27FC236}">
                  <a16:creationId xmlns:a16="http://schemas.microsoft.com/office/drawing/2014/main" id="{115351E1-CA6F-4A07-B228-09406FE283D5}"/>
                </a:ext>
              </a:extLst>
            </p:cNvPr>
            <p:cNvCxnSpPr>
              <a:cxnSpLocks/>
            </p:cNvCxnSpPr>
            <p:nvPr/>
          </p:nvCxnSpPr>
          <p:spPr>
            <a:xfrm>
              <a:off x="7662326" y="1963422"/>
              <a:ext cx="0" cy="152267"/>
            </a:xfrm>
            <a:prstGeom prst="straightConnector1">
              <a:avLst/>
            </a:prstGeom>
            <a:ln w="12700">
              <a:headEnd type="none"/>
              <a:tailEnd type="triangle"/>
            </a:ln>
          </p:spPr>
          <p:style>
            <a:lnRef idx="1">
              <a:schemeClr val="accent4"/>
            </a:lnRef>
            <a:fillRef idx="0">
              <a:schemeClr val="accent4"/>
            </a:fillRef>
            <a:effectRef idx="0">
              <a:schemeClr val="accent4"/>
            </a:effectRef>
            <a:fontRef idx="minor">
              <a:schemeClr val="tx1"/>
            </a:fontRef>
          </p:style>
        </p:cxnSp>
      </p:grpSp>
      <p:sp>
        <p:nvSpPr>
          <p:cNvPr id="46" name="TextBox 45">
            <a:extLst>
              <a:ext uri="{FF2B5EF4-FFF2-40B4-BE49-F238E27FC236}">
                <a16:creationId xmlns:a16="http://schemas.microsoft.com/office/drawing/2014/main" id="{4BB3BEBB-9CC3-4B48-8C33-E858D59FDA74}"/>
              </a:ext>
            </a:extLst>
          </p:cNvPr>
          <p:cNvSpPr txBox="1"/>
          <p:nvPr/>
        </p:nvSpPr>
        <p:spPr>
          <a:xfrm>
            <a:off x="7422100" y="1639671"/>
            <a:ext cx="288862" cy="338554"/>
          </a:xfrm>
          <a:prstGeom prst="rect">
            <a:avLst/>
          </a:prstGeom>
          <a:noFill/>
        </p:spPr>
        <p:txBody>
          <a:bodyPr wrap="none" rtlCol="0">
            <a:spAutoFit/>
          </a:bodyPr>
          <a:lstStyle/>
          <a:p>
            <a:r>
              <a:rPr lang="fr-FR" sz="1600" i="1" dirty="0">
                <a:solidFill>
                  <a:schemeClr val="accent4"/>
                </a:solidFill>
              </a:rPr>
              <a:t>q</a:t>
            </a:r>
          </a:p>
        </p:txBody>
      </p:sp>
    </p:spTree>
    <p:extLst>
      <p:ext uri="{BB962C8B-B14F-4D97-AF65-F5344CB8AC3E}">
        <p14:creationId xmlns:p14="http://schemas.microsoft.com/office/powerpoint/2010/main" val="7458518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BE22D569-FBA8-400B-A7E2-4C853CBF50F1}"/>
              </a:ext>
            </a:extLst>
          </p:cNvPr>
          <p:cNvSpPr>
            <a:spLocks noGrp="1"/>
          </p:cNvSpPr>
          <p:nvPr>
            <p:ph sz="quarter" idx="11"/>
          </p:nvPr>
        </p:nvSpPr>
        <p:spPr/>
        <p:txBody>
          <a:bodyPr/>
          <a:lstStyle/>
          <a:p>
            <a:endParaRPr lang="en-US" dirty="0"/>
          </a:p>
        </p:txBody>
      </p:sp>
      <p:sp>
        <p:nvSpPr>
          <p:cNvPr id="7" name="Title 6">
            <a:extLst>
              <a:ext uri="{FF2B5EF4-FFF2-40B4-BE49-F238E27FC236}">
                <a16:creationId xmlns:a16="http://schemas.microsoft.com/office/drawing/2014/main" id="{708A7835-778B-7122-91C8-3C199FB32444}"/>
              </a:ext>
            </a:extLst>
          </p:cNvPr>
          <p:cNvSpPr>
            <a:spLocks noGrp="1"/>
          </p:cNvSpPr>
          <p:nvPr>
            <p:ph type="title"/>
          </p:nvPr>
        </p:nvSpPr>
        <p:spPr/>
        <p:txBody>
          <a:bodyPr/>
          <a:lstStyle/>
          <a:p>
            <a:r>
              <a:rPr lang="fr-FR" dirty="0"/>
              <a:t>Model </a:t>
            </a:r>
            <a:r>
              <a:rPr lang="fr-FR" dirty="0" err="1"/>
              <a:t>Definition</a:t>
            </a:r>
            <a:br>
              <a:rPr lang="fr-FR" dirty="0"/>
            </a:br>
            <a:r>
              <a:rPr lang="fr-FR" sz="2400" b="0" i="1" dirty="0" err="1">
                <a:solidFill>
                  <a:schemeClr val="accent3"/>
                </a:solidFill>
              </a:rPr>
              <a:t>Boundary</a:t>
            </a:r>
            <a:r>
              <a:rPr lang="fr-FR" sz="2400" b="0" i="1" dirty="0">
                <a:solidFill>
                  <a:schemeClr val="accent3"/>
                </a:solidFill>
              </a:rPr>
              <a:t> Conditions</a:t>
            </a:r>
            <a:endParaRPr lang="fr-FR" b="0" i="1" dirty="0">
              <a:solidFill>
                <a:schemeClr val="accent3"/>
              </a:solidFill>
            </a:endParaRPr>
          </a:p>
        </p:txBody>
      </p:sp>
      <p:sp>
        <p:nvSpPr>
          <p:cNvPr id="8" name="Content Placeholder 7">
            <a:extLst>
              <a:ext uri="{FF2B5EF4-FFF2-40B4-BE49-F238E27FC236}">
                <a16:creationId xmlns:a16="http://schemas.microsoft.com/office/drawing/2014/main" id="{B9A3DA7E-FC67-9718-1C47-578F1F47D9C3}"/>
              </a:ext>
            </a:extLst>
          </p:cNvPr>
          <p:cNvSpPr>
            <a:spLocks noGrp="1"/>
          </p:cNvSpPr>
          <p:nvPr>
            <p:ph sz="half" idx="10"/>
          </p:nvPr>
        </p:nvSpPr>
        <p:spPr>
          <a:xfrm>
            <a:off x="609601" y="2159000"/>
            <a:ext cx="4124324" cy="4216400"/>
          </a:xfrm>
        </p:spPr>
        <p:txBody>
          <a:bodyPr>
            <a:normAutofit fontScale="92500"/>
          </a:bodyPr>
          <a:lstStyle/>
          <a:p>
            <a:r>
              <a:rPr lang="en-US" b="1" dirty="0"/>
              <a:t>Boundary Heat Source</a:t>
            </a:r>
            <a:r>
              <a:rPr lang="en-US" dirty="0"/>
              <a:t> on the surface of the heater</a:t>
            </a:r>
          </a:p>
          <a:p>
            <a:pPr lvl="1"/>
            <a:r>
              <a:rPr lang="en-US" i="1" dirty="0"/>
              <a:t>Time Dependent Analysis</a:t>
            </a:r>
            <a:r>
              <a:rPr lang="en-US" dirty="0"/>
              <a:t>: the heat rate is defined as harmonic function of time</a:t>
            </a:r>
            <a:endParaRPr lang="en-US" i="1" dirty="0"/>
          </a:p>
          <a:p>
            <a:pPr lvl="1"/>
            <a:r>
              <a:rPr lang="en-US" i="1" dirty="0"/>
              <a:t>Frequency Domain Analysis</a:t>
            </a:r>
            <a:r>
              <a:rPr lang="en-US" dirty="0"/>
              <a:t>: the amplitude of the heat rate oscillations is defined, </a:t>
            </a:r>
            <a:r>
              <a:rPr lang="en-US" b="1" dirty="0"/>
              <a:t>Harmonic Perturbation</a:t>
            </a:r>
            <a:r>
              <a:rPr lang="en-US" dirty="0"/>
              <a:t> option is activated</a:t>
            </a:r>
          </a:p>
          <a:p>
            <a:r>
              <a:rPr lang="en-US" b="1" dirty="0"/>
              <a:t>Temperature</a:t>
            </a:r>
            <a:r>
              <a:rPr lang="en-US" dirty="0"/>
              <a:t> on the lower external boundary</a:t>
            </a:r>
          </a:p>
          <a:p>
            <a:r>
              <a:rPr lang="en-US" b="1" dirty="0"/>
              <a:t>Symmetry</a:t>
            </a:r>
            <a:r>
              <a:rPr lang="en-US" dirty="0"/>
              <a:t> on the left external boundary</a:t>
            </a:r>
          </a:p>
          <a:p>
            <a:r>
              <a:rPr lang="fr-FR" b="1" dirty="0"/>
              <a:t>Thermal Insulation</a:t>
            </a:r>
            <a:r>
              <a:rPr lang="fr-FR" i="1" dirty="0"/>
              <a:t> </a:t>
            </a:r>
            <a:r>
              <a:rPr lang="fr-FR" dirty="0"/>
              <a:t>on the </a:t>
            </a:r>
            <a:r>
              <a:rPr lang="fr-FR" dirty="0" err="1"/>
              <a:t>remaining</a:t>
            </a:r>
            <a:r>
              <a:rPr lang="fr-FR" dirty="0"/>
              <a:t> </a:t>
            </a:r>
            <a:r>
              <a:rPr lang="fr-FR" dirty="0" err="1"/>
              <a:t>external</a:t>
            </a:r>
            <a:r>
              <a:rPr lang="fr-FR" dirty="0"/>
              <a:t> </a:t>
            </a:r>
            <a:r>
              <a:rPr lang="fr-FR" dirty="0" err="1"/>
              <a:t>boundaries</a:t>
            </a:r>
            <a:endParaRPr lang="fr-FR" dirty="0"/>
          </a:p>
          <a:p>
            <a:endParaRPr lang="fr-FR" dirty="0"/>
          </a:p>
        </p:txBody>
      </p:sp>
      <p:sp>
        <p:nvSpPr>
          <p:cNvPr id="2" name="Text Placeholder 1">
            <a:extLst>
              <a:ext uri="{FF2B5EF4-FFF2-40B4-BE49-F238E27FC236}">
                <a16:creationId xmlns:a16="http://schemas.microsoft.com/office/drawing/2014/main" id="{00712E46-2FDC-428D-96C2-11BF049ABCEC}"/>
              </a:ext>
            </a:extLst>
          </p:cNvPr>
          <p:cNvSpPr>
            <a:spLocks noGrp="1"/>
          </p:cNvSpPr>
          <p:nvPr>
            <p:ph type="body" sz="quarter" idx="12"/>
          </p:nvPr>
        </p:nvSpPr>
        <p:spPr/>
        <p:txBody>
          <a:bodyPr/>
          <a:lstStyle/>
          <a:p>
            <a:endParaRPr lang="en-US" dirty="0"/>
          </a:p>
        </p:txBody>
      </p:sp>
      <p:pic>
        <p:nvPicPr>
          <p:cNvPr id="17" name="Picture 16">
            <a:extLst>
              <a:ext uri="{FF2B5EF4-FFF2-40B4-BE49-F238E27FC236}">
                <a16:creationId xmlns:a16="http://schemas.microsoft.com/office/drawing/2014/main" id="{B8D63172-5E38-4D47-8EC4-C83EA95654A9}"/>
              </a:ext>
            </a:extLst>
          </p:cNvPr>
          <p:cNvPicPr>
            <a:picLocks noChangeAspect="1"/>
          </p:cNvPicPr>
          <p:nvPr/>
        </p:nvPicPr>
        <p:blipFill rotWithShape="1">
          <a:blip r:embed="rId2"/>
          <a:srcRect r="48538" b="6070"/>
          <a:stretch/>
        </p:blipFill>
        <p:spPr>
          <a:xfrm>
            <a:off x="5486400" y="279401"/>
            <a:ext cx="6705600" cy="6578600"/>
          </a:xfrm>
          <a:prstGeom prst="rect">
            <a:avLst/>
          </a:prstGeom>
          <a:ln>
            <a:solidFill>
              <a:schemeClr val="bg2"/>
            </a:solidFill>
          </a:ln>
        </p:spPr>
      </p:pic>
    </p:spTree>
    <p:extLst>
      <p:ext uri="{BB962C8B-B14F-4D97-AF65-F5344CB8AC3E}">
        <p14:creationId xmlns:p14="http://schemas.microsoft.com/office/powerpoint/2010/main" val="38188463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5317CB82-DD02-438F-98D1-50382770747F}"/>
              </a:ext>
            </a:extLst>
          </p:cNvPr>
          <p:cNvSpPr>
            <a:spLocks noGrp="1"/>
          </p:cNvSpPr>
          <p:nvPr>
            <p:ph type="title"/>
          </p:nvPr>
        </p:nvSpPr>
        <p:spPr/>
        <p:txBody>
          <a:bodyPr>
            <a:normAutofit/>
          </a:bodyPr>
          <a:lstStyle/>
          <a:p>
            <a:r>
              <a:rPr lang="fr-FR" dirty="0"/>
              <a:t>Model </a:t>
            </a:r>
            <a:r>
              <a:rPr lang="fr-FR" dirty="0" err="1"/>
              <a:t>Definition</a:t>
            </a:r>
            <a:r>
              <a:rPr lang="fr-FR" dirty="0"/>
              <a:t> </a:t>
            </a:r>
            <a:br>
              <a:rPr lang="fr-FR" dirty="0"/>
            </a:br>
            <a:r>
              <a:rPr lang="fr-FR" sz="2400" b="0" i="1" dirty="0" err="1">
                <a:solidFill>
                  <a:schemeClr val="accent3"/>
                </a:solidFill>
              </a:rPr>
              <a:t>Approach</a:t>
            </a:r>
            <a:r>
              <a:rPr lang="fr-FR" sz="2400" b="0" i="1" dirty="0">
                <a:solidFill>
                  <a:schemeClr val="accent3"/>
                </a:solidFill>
              </a:rPr>
              <a:t> 1: Time </a:t>
            </a:r>
            <a:r>
              <a:rPr lang="fr-FR" sz="2400" b="0" i="1" dirty="0" err="1">
                <a:solidFill>
                  <a:schemeClr val="accent3"/>
                </a:solidFill>
              </a:rPr>
              <a:t>Dependent</a:t>
            </a:r>
            <a:r>
              <a:rPr lang="fr-FR" sz="2400" b="0" i="1" dirty="0">
                <a:solidFill>
                  <a:schemeClr val="accent3"/>
                </a:solidFill>
              </a:rPr>
              <a:t> </a:t>
            </a:r>
            <a:r>
              <a:rPr lang="fr-FR" sz="2400" b="0" i="1" dirty="0" err="1">
                <a:solidFill>
                  <a:schemeClr val="accent3"/>
                </a:solidFill>
              </a:rPr>
              <a:t>Analysis</a:t>
            </a:r>
            <a:endParaRPr lang="en-US" sz="2400" b="0" i="1" dirty="0">
              <a:solidFill>
                <a:schemeClr val="accent3"/>
              </a:solidFill>
            </a:endParaRPr>
          </a:p>
        </p:txBody>
      </p:sp>
      <p:sp>
        <p:nvSpPr>
          <p:cNvPr id="9" name="Content Placeholder 8">
            <a:extLst>
              <a:ext uri="{FF2B5EF4-FFF2-40B4-BE49-F238E27FC236}">
                <a16:creationId xmlns:a16="http://schemas.microsoft.com/office/drawing/2014/main" id="{5B9239A1-29BF-4883-8387-DEEF1DF32123}"/>
              </a:ext>
            </a:extLst>
          </p:cNvPr>
          <p:cNvSpPr>
            <a:spLocks noGrp="1"/>
          </p:cNvSpPr>
          <p:nvPr>
            <p:ph sz="half" idx="10"/>
          </p:nvPr>
        </p:nvSpPr>
        <p:spPr/>
        <p:txBody>
          <a:bodyPr>
            <a:normAutofit/>
          </a:bodyPr>
          <a:lstStyle/>
          <a:p>
            <a:r>
              <a:rPr lang="en-US" dirty="0"/>
              <a:t>Solves the transient heat transfer equation with the </a:t>
            </a:r>
            <a:r>
              <a:rPr lang="en-US" b="1" dirty="0"/>
              <a:t>Time Dependent</a:t>
            </a:r>
            <a:r>
              <a:rPr lang="en-US" dirty="0"/>
              <a:t> solver</a:t>
            </a:r>
          </a:p>
          <a:p>
            <a:pPr lvl="1"/>
            <a:r>
              <a:rPr lang="en-US" b="1" dirty="0"/>
              <a:t>Time Dependent</a:t>
            </a:r>
            <a:r>
              <a:rPr lang="en-US" dirty="0"/>
              <a:t> study step is used to compute the temporal evolution of average heater temperature. The transient heat transfer is modeled within </a:t>
            </a:r>
            <a:r>
              <a:rPr lang="en-US" i="1" dirty="0"/>
              <a:t>N</a:t>
            </a:r>
            <a:r>
              <a:rPr lang="en-US" dirty="0"/>
              <a:t> periods of heat rate oscillations</a:t>
            </a:r>
          </a:p>
          <a:p>
            <a:pPr lvl="1"/>
            <a:r>
              <a:rPr lang="en-US" b="1" dirty="0"/>
              <a:t>Time to Frequency FFT</a:t>
            </a:r>
            <a:r>
              <a:rPr lang="en-US" dirty="0"/>
              <a:t> study step performs the fast Fourier transform to evaluate the amplitude of temperature oscillations</a:t>
            </a:r>
          </a:p>
          <a:p>
            <a:pPr lvl="1"/>
            <a:r>
              <a:rPr lang="en-US" b="1" dirty="0"/>
              <a:t>Parametric Sweep</a:t>
            </a:r>
            <a:r>
              <a:rPr lang="en-US" dirty="0"/>
              <a:t> is used to sweep over the frequency range to find the log-linear region</a:t>
            </a:r>
          </a:p>
        </p:txBody>
      </p:sp>
      <p:sp>
        <p:nvSpPr>
          <p:cNvPr id="15" name="Content Placeholder 14">
            <a:extLst>
              <a:ext uri="{FF2B5EF4-FFF2-40B4-BE49-F238E27FC236}">
                <a16:creationId xmlns:a16="http://schemas.microsoft.com/office/drawing/2014/main" id="{E3314C42-B883-4648-AE33-E337C22D9B23}"/>
              </a:ext>
            </a:extLst>
          </p:cNvPr>
          <p:cNvSpPr>
            <a:spLocks noGrp="1"/>
          </p:cNvSpPr>
          <p:nvPr>
            <p:ph sz="quarter" idx="17"/>
          </p:nvPr>
        </p:nvSpPr>
        <p:spPr/>
        <p:txBody>
          <a:bodyPr/>
          <a:lstStyle/>
          <a:p>
            <a:endParaRPr lang="en-US"/>
          </a:p>
        </p:txBody>
      </p:sp>
      <p:pic>
        <p:nvPicPr>
          <p:cNvPr id="18" name="Picture 17">
            <a:extLst>
              <a:ext uri="{FF2B5EF4-FFF2-40B4-BE49-F238E27FC236}">
                <a16:creationId xmlns:a16="http://schemas.microsoft.com/office/drawing/2014/main" id="{4349F139-85CE-4E7F-BCE3-D845AE831461}"/>
              </a:ext>
            </a:extLst>
          </p:cNvPr>
          <p:cNvPicPr>
            <a:picLocks noChangeAspect="1"/>
          </p:cNvPicPr>
          <p:nvPr/>
        </p:nvPicPr>
        <p:blipFill rotWithShape="1">
          <a:blip r:embed="rId2"/>
          <a:srcRect b="3805"/>
          <a:stretch/>
        </p:blipFill>
        <p:spPr>
          <a:xfrm>
            <a:off x="681602" y="990601"/>
            <a:ext cx="4500000" cy="5867400"/>
          </a:xfrm>
          <a:prstGeom prst="rect">
            <a:avLst/>
          </a:prstGeom>
          <a:ln>
            <a:solidFill>
              <a:schemeClr val="bg2"/>
            </a:solidFill>
          </a:ln>
        </p:spPr>
      </p:pic>
    </p:spTree>
    <p:extLst>
      <p:ext uri="{BB962C8B-B14F-4D97-AF65-F5344CB8AC3E}">
        <p14:creationId xmlns:p14="http://schemas.microsoft.com/office/powerpoint/2010/main" val="16923557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5317CB82-DD02-438F-98D1-50382770747F}"/>
              </a:ext>
            </a:extLst>
          </p:cNvPr>
          <p:cNvSpPr>
            <a:spLocks noGrp="1"/>
          </p:cNvSpPr>
          <p:nvPr>
            <p:ph type="title"/>
          </p:nvPr>
        </p:nvSpPr>
        <p:spPr/>
        <p:txBody>
          <a:bodyPr>
            <a:normAutofit/>
          </a:bodyPr>
          <a:lstStyle/>
          <a:p>
            <a:r>
              <a:rPr lang="fr-FR" dirty="0"/>
              <a:t>Model </a:t>
            </a:r>
            <a:r>
              <a:rPr lang="fr-FR" dirty="0" err="1"/>
              <a:t>Definition</a:t>
            </a:r>
            <a:r>
              <a:rPr lang="fr-FR" dirty="0"/>
              <a:t> </a:t>
            </a:r>
            <a:br>
              <a:rPr lang="fr-FR" dirty="0"/>
            </a:br>
            <a:r>
              <a:rPr lang="fr-FR" sz="2400" b="0" i="1" dirty="0" err="1">
                <a:solidFill>
                  <a:schemeClr val="accent3"/>
                </a:solidFill>
              </a:rPr>
              <a:t>Approach</a:t>
            </a:r>
            <a:r>
              <a:rPr lang="fr-FR" sz="2400" b="0" i="1" dirty="0">
                <a:solidFill>
                  <a:schemeClr val="accent3"/>
                </a:solidFill>
              </a:rPr>
              <a:t> 2: Frequency Domain </a:t>
            </a:r>
            <a:r>
              <a:rPr lang="fr-FR" sz="2400" b="0" i="1" dirty="0" err="1">
                <a:solidFill>
                  <a:schemeClr val="accent3"/>
                </a:solidFill>
              </a:rPr>
              <a:t>Analysis</a:t>
            </a:r>
            <a:endParaRPr lang="en-US" sz="2400" b="0" i="1" dirty="0">
              <a:solidFill>
                <a:schemeClr val="accent3"/>
              </a:solidFill>
            </a:endParaRPr>
          </a:p>
        </p:txBody>
      </p:sp>
      <p:sp>
        <p:nvSpPr>
          <p:cNvPr id="9" name="Content Placeholder 8">
            <a:extLst>
              <a:ext uri="{FF2B5EF4-FFF2-40B4-BE49-F238E27FC236}">
                <a16:creationId xmlns:a16="http://schemas.microsoft.com/office/drawing/2014/main" id="{5B9239A1-29BF-4883-8387-DEEF1DF32123}"/>
              </a:ext>
            </a:extLst>
          </p:cNvPr>
          <p:cNvSpPr>
            <a:spLocks noGrp="1"/>
          </p:cNvSpPr>
          <p:nvPr>
            <p:ph sz="half" idx="10"/>
          </p:nvPr>
        </p:nvSpPr>
        <p:spPr/>
        <p:txBody>
          <a:bodyPr>
            <a:normAutofit/>
          </a:bodyPr>
          <a:lstStyle/>
          <a:p>
            <a:r>
              <a:rPr lang="en-US" b="1" dirty="0"/>
              <a:t>Frequency-Domain Perturbation</a:t>
            </a:r>
            <a:r>
              <a:rPr lang="en-US" dirty="0"/>
              <a:t> study type is used to analyze the frequency dependence of temperature oscillation amplitude</a:t>
            </a:r>
          </a:p>
          <a:p>
            <a:pPr lvl="1"/>
            <a:r>
              <a:rPr lang="en-US" dirty="0"/>
              <a:t>Requires only one </a:t>
            </a:r>
            <a:r>
              <a:rPr lang="en-US" b="1" dirty="0"/>
              <a:t>Frequency-Domain Perturbation</a:t>
            </a:r>
            <a:r>
              <a:rPr lang="en-US" i="1" dirty="0"/>
              <a:t> </a:t>
            </a:r>
            <a:r>
              <a:rPr lang="en-US" dirty="0"/>
              <a:t>study step</a:t>
            </a:r>
            <a:endParaRPr lang="fr-FR" dirty="0"/>
          </a:p>
        </p:txBody>
      </p:sp>
      <p:sp>
        <p:nvSpPr>
          <p:cNvPr id="15" name="Content Placeholder 14">
            <a:extLst>
              <a:ext uri="{FF2B5EF4-FFF2-40B4-BE49-F238E27FC236}">
                <a16:creationId xmlns:a16="http://schemas.microsoft.com/office/drawing/2014/main" id="{E3314C42-B883-4648-AE33-E337C22D9B23}"/>
              </a:ext>
            </a:extLst>
          </p:cNvPr>
          <p:cNvSpPr>
            <a:spLocks noGrp="1"/>
          </p:cNvSpPr>
          <p:nvPr>
            <p:ph sz="quarter" idx="17"/>
          </p:nvPr>
        </p:nvSpPr>
        <p:spPr/>
        <p:txBody>
          <a:bodyPr/>
          <a:lstStyle/>
          <a:p>
            <a:endParaRPr lang="en-US"/>
          </a:p>
        </p:txBody>
      </p:sp>
      <p:pic>
        <p:nvPicPr>
          <p:cNvPr id="4" name="Picture 3">
            <a:extLst>
              <a:ext uri="{FF2B5EF4-FFF2-40B4-BE49-F238E27FC236}">
                <a16:creationId xmlns:a16="http://schemas.microsoft.com/office/drawing/2014/main" id="{395FBEDB-9C44-4185-B587-128C4D11CFCB}"/>
              </a:ext>
            </a:extLst>
          </p:cNvPr>
          <p:cNvPicPr>
            <a:picLocks noChangeAspect="1"/>
          </p:cNvPicPr>
          <p:nvPr/>
        </p:nvPicPr>
        <p:blipFill rotWithShape="1">
          <a:blip r:embed="rId2"/>
          <a:srcRect b="3805"/>
          <a:stretch/>
        </p:blipFill>
        <p:spPr>
          <a:xfrm>
            <a:off x="681602" y="990601"/>
            <a:ext cx="4500000" cy="5867400"/>
          </a:xfrm>
          <a:prstGeom prst="rect">
            <a:avLst/>
          </a:prstGeom>
          <a:ln>
            <a:solidFill>
              <a:schemeClr val="bg2"/>
            </a:solidFill>
          </a:ln>
        </p:spPr>
      </p:pic>
    </p:spTree>
    <p:extLst>
      <p:ext uri="{BB962C8B-B14F-4D97-AF65-F5344CB8AC3E}">
        <p14:creationId xmlns:p14="http://schemas.microsoft.com/office/powerpoint/2010/main" val="20803758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1D20ACD-8BCE-46FC-B02A-E5ECCDDD93EA}"/>
              </a:ext>
            </a:extLst>
          </p:cNvPr>
          <p:cNvSpPr>
            <a:spLocks noGrp="1"/>
          </p:cNvSpPr>
          <p:nvPr>
            <p:ph type="title"/>
          </p:nvPr>
        </p:nvSpPr>
        <p:spPr>
          <a:xfrm>
            <a:off x="609601" y="1092200"/>
            <a:ext cx="4210049" cy="1066800"/>
          </a:xfrm>
        </p:spPr>
        <p:txBody>
          <a:bodyPr>
            <a:normAutofit fontScale="90000"/>
          </a:bodyPr>
          <a:lstStyle/>
          <a:p>
            <a:r>
              <a:rPr lang="fr-FR" sz="3600" dirty="0" err="1"/>
              <a:t>Results</a:t>
            </a:r>
            <a:br>
              <a:rPr lang="fr-FR" dirty="0"/>
            </a:br>
            <a:r>
              <a:rPr lang="fr-FR" sz="2700" b="0" i="1" dirty="0" err="1">
                <a:solidFill>
                  <a:schemeClr val="accent3"/>
                </a:solidFill>
              </a:rPr>
              <a:t>Average</a:t>
            </a:r>
            <a:r>
              <a:rPr lang="fr-FR" sz="2700" b="0" i="1" dirty="0">
                <a:solidFill>
                  <a:schemeClr val="accent3"/>
                </a:solidFill>
              </a:rPr>
              <a:t> </a:t>
            </a:r>
            <a:r>
              <a:rPr lang="fr-FR" sz="2700" b="0" i="1" dirty="0" err="1">
                <a:solidFill>
                  <a:schemeClr val="accent3"/>
                </a:solidFill>
              </a:rPr>
              <a:t>temperature</a:t>
            </a:r>
            <a:r>
              <a:rPr lang="fr-FR" sz="2700" b="0" i="1" dirty="0">
                <a:solidFill>
                  <a:schemeClr val="accent3"/>
                </a:solidFill>
              </a:rPr>
              <a:t> oscillations</a:t>
            </a:r>
            <a:endParaRPr lang="fr-FR" sz="2400" b="0" i="1" dirty="0">
              <a:solidFill>
                <a:schemeClr val="accent3"/>
              </a:solidFill>
            </a:endParaRPr>
          </a:p>
        </p:txBody>
      </p:sp>
      <p:sp>
        <p:nvSpPr>
          <p:cNvPr id="4" name="Espace réservé du contenu 3">
            <a:extLst>
              <a:ext uri="{FF2B5EF4-FFF2-40B4-BE49-F238E27FC236}">
                <a16:creationId xmlns:a16="http://schemas.microsoft.com/office/drawing/2014/main" id="{1388E3C3-5142-40E9-AA11-7781AB20B82A}"/>
              </a:ext>
            </a:extLst>
          </p:cNvPr>
          <p:cNvSpPr>
            <a:spLocks noGrp="1"/>
          </p:cNvSpPr>
          <p:nvPr>
            <p:ph sz="half" idx="10"/>
          </p:nvPr>
        </p:nvSpPr>
        <p:spPr/>
        <p:txBody>
          <a:bodyPr>
            <a:normAutofit/>
          </a:bodyPr>
          <a:lstStyle/>
          <a:p>
            <a:r>
              <a:rPr lang="en-US" dirty="0"/>
              <a:t>The results of time dependent study are in perfect agreement with the results of the frequency domain study.</a:t>
            </a:r>
          </a:p>
          <a:p>
            <a:r>
              <a:rPr lang="en-US" dirty="0"/>
              <a:t>Both approaches give the same results, but the frequency domain approach is much faster and has easier setup.</a:t>
            </a:r>
          </a:p>
        </p:txBody>
      </p:sp>
      <p:sp>
        <p:nvSpPr>
          <p:cNvPr id="5" name="Espace réservé du texte 4">
            <a:extLst>
              <a:ext uri="{FF2B5EF4-FFF2-40B4-BE49-F238E27FC236}">
                <a16:creationId xmlns:a16="http://schemas.microsoft.com/office/drawing/2014/main" id="{86DC5EAD-85AD-49B7-8FAA-2E8C6A93762D}"/>
              </a:ext>
            </a:extLst>
          </p:cNvPr>
          <p:cNvSpPr>
            <a:spLocks noGrp="1"/>
          </p:cNvSpPr>
          <p:nvPr>
            <p:ph type="body" sz="quarter" idx="12"/>
          </p:nvPr>
        </p:nvSpPr>
        <p:spPr>
          <a:xfrm>
            <a:off x="5486400" y="5791201"/>
            <a:ext cx="6400800" cy="406400"/>
          </a:xfrm>
        </p:spPr>
        <p:txBody>
          <a:bodyPr>
            <a:normAutofit fontScale="92500" lnSpcReduction="10000"/>
          </a:bodyPr>
          <a:lstStyle/>
          <a:p>
            <a:r>
              <a:rPr lang="fr-FR" dirty="0" err="1"/>
              <a:t>Average</a:t>
            </a:r>
            <a:r>
              <a:rPr lang="fr-FR" dirty="0"/>
              <a:t> </a:t>
            </a:r>
            <a:r>
              <a:rPr lang="fr-FR" dirty="0" err="1"/>
              <a:t>temperature</a:t>
            </a:r>
            <a:r>
              <a:rPr lang="fr-FR" dirty="0"/>
              <a:t> oscillations </a:t>
            </a:r>
            <a:r>
              <a:rPr lang="fr-FR" dirty="0" err="1"/>
              <a:t>computed</a:t>
            </a:r>
            <a:r>
              <a:rPr lang="fr-FR" dirty="0"/>
              <a:t> </a:t>
            </a:r>
            <a:r>
              <a:rPr lang="fr-FR" dirty="0" err="1"/>
              <a:t>with</a:t>
            </a:r>
            <a:r>
              <a:rPr lang="fr-FR" dirty="0"/>
              <a:t> time </a:t>
            </a:r>
            <a:r>
              <a:rPr lang="fr-FR" dirty="0" err="1"/>
              <a:t>dependent</a:t>
            </a:r>
            <a:r>
              <a:rPr lang="fr-FR" dirty="0"/>
              <a:t> (</a:t>
            </a:r>
            <a:r>
              <a:rPr lang="fr-FR" dirty="0" err="1"/>
              <a:t>blue</a:t>
            </a:r>
            <a:r>
              <a:rPr lang="fr-FR" dirty="0"/>
              <a:t> </a:t>
            </a:r>
            <a:r>
              <a:rPr lang="fr-FR" dirty="0" err="1"/>
              <a:t>curve</a:t>
            </a:r>
            <a:r>
              <a:rPr lang="fr-FR" dirty="0"/>
              <a:t>) and </a:t>
            </a:r>
            <a:r>
              <a:rPr lang="fr-FR" dirty="0" err="1"/>
              <a:t>frequency-domain</a:t>
            </a:r>
            <a:r>
              <a:rPr lang="fr-FR" dirty="0"/>
              <a:t> perturbation (green </a:t>
            </a:r>
            <a:r>
              <a:rPr lang="fr-FR" dirty="0" err="1"/>
              <a:t>dashed</a:t>
            </a:r>
            <a:r>
              <a:rPr lang="fr-FR" dirty="0"/>
              <a:t> </a:t>
            </a:r>
            <a:r>
              <a:rPr lang="fr-FR" dirty="0" err="1"/>
              <a:t>curve</a:t>
            </a:r>
            <a:r>
              <a:rPr lang="fr-FR" dirty="0"/>
              <a:t>) </a:t>
            </a:r>
            <a:r>
              <a:rPr lang="fr-FR" dirty="0" err="1"/>
              <a:t>solvers</a:t>
            </a:r>
            <a:r>
              <a:rPr lang="fr-FR" dirty="0"/>
              <a:t>. </a:t>
            </a:r>
          </a:p>
        </p:txBody>
      </p:sp>
      <p:pic>
        <p:nvPicPr>
          <p:cNvPr id="9" name="Content Placeholder 8">
            <a:extLst>
              <a:ext uri="{FF2B5EF4-FFF2-40B4-BE49-F238E27FC236}">
                <a16:creationId xmlns:a16="http://schemas.microsoft.com/office/drawing/2014/main" id="{E74BE8EF-FB2B-3702-0A34-2F77A07BF426}"/>
              </a:ext>
            </a:extLst>
          </p:cNvPr>
          <p:cNvPicPr>
            <a:picLocks noGrp="1" noChangeAspect="1"/>
          </p:cNvPicPr>
          <p:nvPr>
            <p:ph sz="quarter" idx="11"/>
          </p:nvPr>
        </p:nvPicPr>
        <p:blipFill>
          <a:blip r:embed="rId2"/>
          <a:stretch>
            <a:fillRect/>
          </a:stretch>
        </p:blipFill>
        <p:spPr>
          <a:xfrm>
            <a:off x="5486400" y="1560809"/>
            <a:ext cx="6400800" cy="3736381"/>
          </a:xfrm>
        </p:spPr>
      </p:pic>
    </p:spTree>
    <p:extLst>
      <p:ext uri="{BB962C8B-B14F-4D97-AF65-F5344CB8AC3E}">
        <p14:creationId xmlns:p14="http://schemas.microsoft.com/office/powerpoint/2010/main" val="22645405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1D20ACD-8BCE-46FC-B02A-E5ECCDDD93EA}"/>
              </a:ext>
            </a:extLst>
          </p:cNvPr>
          <p:cNvSpPr>
            <a:spLocks noGrp="1"/>
          </p:cNvSpPr>
          <p:nvPr>
            <p:ph type="title"/>
          </p:nvPr>
        </p:nvSpPr>
        <p:spPr/>
        <p:txBody>
          <a:bodyPr/>
          <a:lstStyle/>
          <a:p>
            <a:r>
              <a:rPr lang="fr-FR" dirty="0" err="1"/>
              <a:t>Results</a:t>
            </a:r>
            <a:br>
              <a:rPr lang="fr-FR" dirty="0"/>
            </a:br>
            <a:r>
              <a:rPr lang="fr-FR" sz="2400" b="0" i="1" dirty="0">
                <a:solidFill>
                  <a:schemeClr val="accent3"/>
                </a:solidFill>
              </a:rPr>
              <a:t>Thermal </a:t>
            </a:r>
            <a:r>
              <a:rPr lang="fr-FR" sz="2400" b="0" i="1" dirty="0" err="1">
                <a:solidFill>
                  <a:schemeClr val="accent3"/>
                </a:solidFill>
              </a:rPr>
              <a:t>Conductivity</a:t>
            </a:r>
            <a:endParaRPr lang="fr-FR" sz="2200" b="0" i="1" dirty="0">
              <a:solidFill>
                <a:schemeClr val="accent3"/>
              </a:solidFill>
            </a:endParaRPr>
          </a:p>
        </p:txBody>
      </p:sp>
      <p:sp>
        <p:nvSpPr>
          <p:cNvPr id="4" name="Espace réservé du contenu 3">
            <a:extLst>
              <a:ext uri="{FF2B5EF4-FFF2-40B4-BE49-F238E27FC236}">
                <a16:creationId xmlns:a16="http://schemas.microsoft.com/office/drawing/2014/main" id="{1388E3C3-5142-40E9-AA11-7781AB20B82A}"/>
              </a:ext>
            </a:extLst>
          </p:cNvPr>
          <p:cNvSpPr>
            <a:spLocks noGrp="1"/>
          </p:cNvSpPr>
          <p:nvPr>
            <p:ph sz="half" idx="10"/>
          </p:nvPr>
        </p:nvSpPr>
        <p:spPr/>
        <p:txBody>
          <a:bodyPr>
            <a:normAutofit/>
          </a:bodyPr>
          <a:lstStyle/>
          <a:p>
            <a:r>
              <a:rPr lang="en-US" dirty="0"/>
              <a:t>The thermal conductivity is estimated by substituting two values from log-linear region of the curve into the Cahill’s equation</a:t>
            </a:r>
          </a:p>
          <a:p>
            <a:r>
              <a:rPr lang="en-US" dirty="0"/>
              <a:t>Selected frequencies </a:t>
            </a:r>
            <a:r>
              <a:rPr lang="en-US" i="1" dirty="0"/>
              <a:t>f</a:t>
            </a:r>
            <a:r>
              <a:rPr lang="en-US" i="1" baseline="-25000" dirty="0"/>
              <a:t>1</a:t>
            </a:r>
            <a:r>
              <a:rPr lang="en-US" i="1" dirty="0"/>
              <a:t>=0.1 Hz</a:t>
            </a:r>
            <a:r>
              <a:rPr lang="en-US" dirty="0"/>
              <a:t> and </a:t>
            </a:r>
            <a:r>
              <a:rPr lang="en-US" i="1" dirty="0"/>
              <a:t>f</a:t>
            </a:r>
            <a:r>
              <a:rPr lang="en-US" i="1" baseline="-25000" dirty="0"/>
              <a:t>2</a:t>
            </a:r>
            <a:r>
              <a:rPr lang="en-US" i="1" dirty="0"/>
              <a:t>=10 Hz</a:t>
            </a:r>
            <a:r>
              <a:rPr lang="en-US" dirty="0"/>
              <a:t> are defined in the </a:t>
            </a:r>
            <a:br>
              <a:rPr lang="en-US" dirty="0"/>
            </a:br>
            <a:r>
              <a:rPr lang="en-US" b="1" dirty="0"/>
              <a:t>Results</a:t>
            </a:r>
            <a:r>
              <a:rPr lang="en-US" dirty="0"/>
              <a:t> </a:t>
            </a:r>
            <a:r>
              <a:rPr lang="en-US" b="1" dirty="0"/>
              <a:t>&gt; Parameters</a:t>
            </a:r>
            <a:r>
              <a:rPr lang="en-US" dirty="0"/>
              <a:t> node </a:t>
            </a:r>
          </a:p>
        </p:txBody>
      </p:sp>
      <p:sp>
        <p:nvSpPr>
          <p:cNvPr id="5" name="Espace réservé du texte 4">
            <a:extLst>
              <a:ext uri="{FF2B5EF4-FFF2-40B4-BE49-F238E27FC236}">
                <a16:creationId xmlns:a16="http://schemas.microsoft.com/office/drawing/2014/main" id="{86DC5EAD-85AD-49B7-8FAA-2E8C6A93762D}"/>
              </a:ext>
            </a:extLst>
          </p:cNvPr>
          <p:cNvSpPr>
            <a:spLocks noGrp="1"/>
          </p:cNvSpPr>
          <p:nvPr>
            <p:ph type="body" sz="quarter" idx="12"/>
          </p:nvPr>
        </p:nvSpPr>
        <p:spPr>
          <a:xfrm>
            <a:off x="5486400" y="5655734"/>
            <a:ext cx="6400800" cy="406400"/>
          </a:xfrm>
        </p:spPr>
        <p:txBody>
          <a:bodyPr>
            <a:normAutofit fontScale="92500" lnSpcReduction="10000"/>
          </a:bodyPr>
          <a:lstStyle/>
          <a:p>
            <a:r>
              <a:rPr lang="en-US"/>
              <a:t>The frequency dependence of the average temperature oscillations: results of the time dependent study (the blue curve) and of the frequency domain study (green points)</a:t>
            </a:r>
            <a:endParaRPr lang="fr-FR" dirty="0"/>
          </a:p>
        </p:txBody>
      </p:sp>
      <p:graphicFrame>
        <p:nvGraphicFramePr>
          <p:cNvPr id="22" name="Table 21">
            <a:extLst>
              <a:ext uri="{FF2B5EF4-FFF2-40B4-BE49-F238E27FC236}">
                <a16:creationId xmlns:a16="http://schemas.microsoft.com/office/drawing/2014/main" id="{4B113E64-6327-0461-B354-A2E3BB017FA5}"/>
              </a:ext>
            </a:extLst>
          </p:cNvPr>
          <p:cNvGraphicFramePr>
            <a:graphicFrameLocks noGrp="1"/>
          </p:cNvGraphicFramePr>
          <p:nvPr>
            <p:extLst>
              <p:ext uri="{D42A27DB-BD31-4B8C-83A1-F6EECF244321}">
                <p14:modId xmlns:p14="http://schemas.microsoft.com/office/powerpoint/2010/main" val="1994427438"/>
              </p:ext>
            </p:extLst>
          </p:nvPr>
        </p:nvGraphicFramePr>
        <p:xfrm>
          <a:off x="609601" y="4625620"/>
          <a:ext cx="3932766" cy="1749780"/>
        </p:xfrm>
        <a:graphic>
          <a:graphicData uri="http://schemas.openxmlformats.org/drawingml/2006/table">
            <a:tbl>
              <a:tblPr firstRow="1" bandRow="1">
                <a:tableStyleId>{21E4AEA4-8DFA-4A89-87EB-49C32662AFE0}</a:tableStyleId>
              </a:tblPr>
              <a:tblGrid>
                <a:gridCol w="1786465">
                  <a:extLst>
                    <a:ext uri="{9D8B030D-6E8A-4147-A177-3AD203B41FA5}">
                      <a16:colId xmlns:a16="http://schemas.microsoft.com/office/drawing/2014/main" val="3939042236"/>
                    </a:ext>
                  </a:extLst>
                </a:gridCol>
                <a:gridCol w="2146301">
                  <a:extLst>
                    <a:ext uri="{9D8B030D-6E8A-4147-A177-3AD203B41FA5}">
                      <a16:colId xmlns:a16="http://schemas.microsoft.com/office/drawing/2014/main" val="4157796165"/>
                    </a:ext>
                  </a:extLst>
                </a:gridCol>
              </a:tblGrid>
              <a:tr h="437445">
                <a:tc>
                  <a:txBody>
                    <a:bodyPr/>
                    <a:lstStyle/>
                    <a:p>
                      <a:pPr algn="l"/>
                      <a:r>
                        <a:rPr lang="fr-FR" sz="1400" dirty="0" err="1"/>
                        <a:t>Approach</a:t>
                      </a:r>
                      <a:endParaRPr lang="fr-FR" sz="1400" dirty="0"/>
                    </a:p>
                  </a:txBody>
                  <a:tcPr anchor="ctr"/>
                </a:tc>
                <a:tc>
                  <a:txBody>
                    <a:bodyPr/>
                    <a:lstStyle/>
                    <a:p>
                      <a:pPr algn="l"/>
                      <a:r>
                        <a:rPr lang="fr-FR" sz="1400" dirty="0"/>
                        <a:t>Thermal </a:t>
                      </a:r>
                      <a:r>
                        <a:rPr lang="fr-FR" sz="1400" dirty="0" err="1"/>
                        <a:t>conductivity</a:t>
                      </a:r>
                      <a:endParaRPr lang="fr-FR" sz="1400" dirty="0"/>
                    </a:p>
                  </a:txBody>
                  <a:tcPr anchor="ctr"/>
                </a:tc>
                <a:extLst>
                  <a:ext uri="{0D108BD9-81ED-4DB2-BD59-A6C34878D82A}">
                    <a16:rowId xmlns:a16="http://schemas.microsoft.com/office/drawing/2014/main" val="1283458130"/>
                  </a:ext>
                </a:extLst>
              </a:tr>
              <a:tr h="437445">
                <a:tc>
                  <a:txBody>
                    <a:bodyPr/>
                    <a:lstStyle/>
                    <a:p>
                      <a:pPr algn="l"/>
                      <a:r>
                        <a:rPr lang="fr-FR" sz="1400" dirty="0"/>
                        <a:t>Exact value</a:t>
                      </a:r>
                    </a:p>
                  </a:txBody>
                  <a:tcPr anchor="ctr"/>
                </a:tc>
                <a:tc>
                  <a:txBody>
                    <a:bodyPr/>
                    <a:lstStyle/>
                    <a:p>
                      <a:pPr algn="r"/>
                      <a:r>
                        <a:rPr lang="fr-FR" sz="1400" dirty="0"/>
                        <a:t>1.11 [W/m/K]</a:t>
                      </a:r>
                    </a:p>
                  </a:txBody>
                  <a:tcPr anchor="ctr"/>
                </a:tc>
                <a:extLst>
                  <a:ext uri="{0D108BD9-81ED-4DB2-BD59-A6C34878D82A}">
                    <a16:rowId xmlns:a16="http://schemas.microsoft.com/office/drawing/2014/main" val="2936834113"/>
                  </a:ext>
                </a:extLst>
              </a:tr>
              <a:tr h="437445">
                <a:tc>
                  <a:txBody>
                    <a:bodyPr/>
                    <a:lstStyle/>
                    <a:p>
                      <a:pPr algn="l"/>
                      <a:r>
                        <a:rPr lang="fr-FR" sz="1400" dirty="0"/>
                        <a:t>Time </a:t>
                      </a:r>
                      <a:r>
                        <a:rPr lang="fr-FR" sz="1400" dirty="0" err="1"/>
                        <a:t>dependent</a:t>
                      </a:r>
                      <a:endParaRPr lang="fr-FR" sz="1400" dirty="0"/>
                    </a:p>
                  </a:txBody>
                  <a:tcPr anchor="ctr"/>
                </a:tc>
                <a:tc>
                  <a:txBody>
                    <a:bodyPr/>
                    <a:lstStyle/>
                    <a:p>
                      <a:pPr algn="r"/>
                      <a:r>
                        <a:rPr lang="fr-FR" sz="1400" dirty="0"/>
                        <a:t>1.1228 [W/m/K]</a:t>
                      </a:r>
                    </a:p>
                  </a:txBody>
                  <a:tcPr anchor="ctr"/>
                </a:tc>
                <a:extLst>
                  <a:ext uri="{0D108BD9-81ED-4DB2-BD59-A6C34878D82A}">
                    <a16:rowId xmlns:a16="http://schemas.microsoft.com/office/drawing/2014/main" val="2352852019"/>
                  </a:ext>
                </a:extLst>
              </a:tr>
              <a:tr h="437445">
                <a:tc>
                  <a:txBody>
                    <a:bodyPr/>
                    <a:lstStyle/>
                    <a:p>
                      <a:pPr algn="l"/>
                      <a:r>
                        <a:rPr lang="fr-FR" sz="1400" dirty="0"/>
                        <a:t>Frequency </a:t>
                      </a:r>
                      <a:r>
                        <a:rPr lang="fr-FR" sz="1400" dirty="0" err="1"/>
                        <a:t>domain</a:t>
                      </a:r>
                      <a:endParaRPr lang="fr-FR" sz="1400" dirty="0"/>
                    </a:p>
                  </a:txBody>
                  <a:tcPr anchor="ctr"/>
                </a:tc>
                <a:tc>
                  <a:txBody>
                    <a:bodyPr/>
                    <a:lstStyle/>
                    <a:p>
                      <a:pPr algn="r"/>
                      <a:r>
                        <a:rPr lang="fr-FR" sz="1400" dirty="0"/>
                        <a:t>1.1228 [W/m/K]</a:t>
                      </a:r>
                    </a:p>
                  </a:txBody>
                  <a:tcPr anchor="ctr"/>
                </a:tc>
                <a:extLst>
                  <a:ext uri="{0D108BD9-81ED-4DB2-BD59-A6C34878D82A}">
                    <a16:rowId xmlns:a16="http://schemas.microsoft.com/office/drawing/2014/main" val="2257998113"/>
                  </a:ext>
                </a:extLst>
              </a:tr>
            </a:tbl>
          </a:graphicData>
        </a:graphic>
      </p:graphicFrame>
      <p:pic>
        <p:nvPicPr>
          <p:cNvPr id="13" name="Content Placeholder 12">
            <a:extLst>
              <a:ext uri="{FF2B5EF4-FFF2-40B4-BE49-F238E27FC236}">
                <a16:creationId xmlns:a16="http://schemas.microsoft.com/office/drawing/2014/main" id="{D18B2D7C-473D-4A63-1523-BFD686EA0D0A}"/>
              </a:ext>
            </a:extLst>
          </p:cNvPr>
          <p:cNvPicPr>
            <a:picLocks noGrp="1" noChangeAspect="1"/>
          </p:cNvPicPr>
          <p:nvPr>
            <p:ph sz="quarter" idx="11"/>
          </p:nvPr>
        </p:nvPicPr>
        <p:blipFill>
          <a:blip r:embed="rId2"/>
          <a:stretch>
            <a:fillRect/>
          </a:stretch>
        </p:blipFill>
        <p:spPr>
          <a:xfrm>
            <a:off x="5486400" y="1166532"/>
            <a:ext cx="6400800" cy="4524935"/>
          </a:xfrm>
        </p:spPr>
      </p:pic>
    </p:spTree>
    <p:extLst>
      <p:ext uri="{BB962C8B-B14F-4D97-AF65-F5344CB8AC3E}">
        <p14:creationId xmlns:p14="http://schemas.microsoft.com/office/powerpoint/2010/main" val="1109527744"/>
      </p:ext>
    </p:extLst>
  </p:cSld>
  <p:clrMapOvr>
    <a:masterClrMapping/>
  </p:clrMapOvr>
</p:sld>
</file>

<file path=ppt/theme/theme1.xml><?xml version="1.0" encoding="utf-8"?>
<a:theme xmlns:a="http://schemas.openxmlformats.org/drawingml/2006/main" name="comsol">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 id="{D3CD683F-4248-4F3B-B0DE-5FD66E73E871}" vid="{1BB5DA90-75C9-4BF2-A890-29856E7CCCB3}"/>
    </a:ext>
  </a:extLst>
</a:theme>
</file>

<file path=docProps/app.xml><?xml version="1.0" encoding="utf-8"?>
<Properties xmlns="http://schemas.openxmlformats.org/officeDocument/2006/extended-properties" xmlns:vt="http://schemas.openxmlformats.org/officeDocument/2006/docPropsVTypes">
  <Template>comsol</Template>
  <TotalTime>10925</TotalTime>
  <Words>778</Words>
  <Application>Microsoft Office PowerPoint</Application>
  <PresentationFormat>Widescreen</PresentationFormat>
  <Paragraphs>70</Paragraphs>
  <Slides>11</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11</vt:i4>
      </vt:variant>
    </vt:vector>
  </HeadingPairs>
  <TitlesOfParts>
    <vt:vector size="20" baseType="lpstr">
      <vt:lpstr>Arial</vt:lpstr>
      <vt:lpstr>Calibri</vt:lpstr>
      <vt:lpstr>Cambria Math</vt:lpstr>
      <vt:lpstr>Lato</vt:lpstr>
      <vt:lpstr>Lato Black</vt:lpstr>
      <vt:lpstr>Lato Light</vt:lpstr>
      <vt:lpstr>Times New Roman</vt:lpstr>
      <vt:lpstr>Wingdings</vt:lpstr>
      <vt:lpstr>comsol</vt:lpstr>
      <vt:lpstr>Modeling the 3-𝜔 Method with Frequency-Domain Analysis of Heat Transfer</vt:lpstr>
      <vt:lpstr>Background</vt:lpstr>
      <vt:lpstr>Background</vt:lpstr>
      <vt:lpstr>Model Definition Geometry &amp; Model Assumptions</vt:lpstr>
      <vt:lpstr>Model Definition Boundary Conditions</vt:lpstr>
      <vt:lpstr>Model Definition  Approach 1: Time Dependent Analysis</vt:lpstr>
      <vt:lpstr>Model Definition  Approach 2: Frequency Domain Analysis</vt:lpstr>
      <vt:lpstr>Results Average temperature oscillations</vt:lpstr>
      <vt:lpstr>Results Thermal Conductivity</vt:lpstr>
      <vt:lpstr>Conclusion</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Modeling of 3𝜔 Method with Frequency-Domain Analysis of Heat Transfer</dc:title>
  <dc:creator>Dmitry Lazarev</dc:creator>
  <cp:lastModifiedBy>Sébastien Denis</cp:lastModifiedBy>
  <cp:revision>98</cp:revision>
  <cp:lastPrinted>2023-10-20T07:34:20Z</cp:lastPrinted>
  <dcterms:created xsi:type="dcterms:W3CDTF">2023-10-05T14:33:10Z</dcterms:created>
  <dcterms:modified xsi:type="dcterms:W3CDTF">2024-06-28T14:09:52Z</dcterms:modified>
</cp:coreProperties>
</file>