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1" r:id="rId2"/>
  </p:sldMasterIdLst>
  <p:notesMasterIdLst>
    <p:notesMasterId r:id="rId8"/>
  </p:notesMasterIdLst>
  <p:sldIdLst>
    <p:sldId id="262" r:id="rId3"/>
    <p:sldId id="268" r:id="rId4"/>
    <p:sldId id="263" r:id="rId5"/>
    <p:sldId id="277" r:id="rId6"/>
    <p:sldId id="278" r:id="rId7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05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elix Dabonneville" initials="FD" lastIdx="1" clrIdx="0">
    <p:extLst>
      <p:ext uri="{19B8F6BF-5375-455C-9EA6-DF929625EA0E}">
        <p15:presenceInfo xmlns:p15="http://schemas.microsoft.com/office/powerpoint/2012/main" userId="S-1-5-21-1052132682-238272870-701152441-535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 showGuides="1">
      <p:cViewPr varScale="1">
        <p:scale>
          <a:sx n="110" d="100"/>
          <a:sy n="110" d="100"/>
        </p:scale>
        <p:origin x="378" y="96"/>
      </p:cViewPr>
      <p:guideLst>
        <p:guide orient="horz" pos="2205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07A063-3DD7-4803-B0F8-1D3B4BC8A8D6}" type="datetimeFigureOut">
              <a:rPr lang="sv-SE" smtClean="0"/>
              <a:t>2024-06-14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FD6ACF-94D2-4391-BC66-CDC40C5E7F5B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4241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request-a-demo" TargetMode="External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/Relationships>
</file>

<file path=ppt/slideLayouts/_rels/slideLayout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msol.com/videos" TargetMode="External"/><Relationship Id="rId3" Type="http://schemas.openxmlformats.org/officeDocument/2006/relationships/hyperlink" Target="http://www.comsol.com/" TargetMode="External"/><Relationship Id="rId7" Type="http://schemas.openxmlformats.org/officeDocument/2006/relationships/hyperlink" Target="http://www.comsol.com/blogs" TargetMode="External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2.xml"/><Relationship Id="rId6" Type="http://schemas.openxmlformats.org/officeDocument/2006/relationships/hyperlink" Target="http://www.comsol.com/learning-center" TargetMode="External"/><Relationship Id="rId5" Type="http://schemas.openxmlformats.org/officeDocument/2006/relationships/hyperlink" Target="http://www.comsol.com/models" TargetMode="External"/><Relationship Id="rId4" Type="http://schemas.openxmlformats.org/officeDocument/2006/relationships/hyperlink" Target="https://www.comsol.com/product-download" TargetMode="External"/><Relationship Id="rId9" Type="http://schemas.openxmlformats.org/officeDocument/2006/relationships/hyperlink" Target="http://www.comsol.com/stories" TargetMode="Externa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9079214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473512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4588933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4953000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460363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496770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39168340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AA8A8-3946-DE4F-97CB-CBC48B9F7A60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4038600"/>
            <a:ext cx="10750549" cy="1642533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chemeClr val="bg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E28C70-277B-4B74-B137-487CD1BFD7C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1851" y="5690369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68E08046-4BE1-4FB9-890C-3BAA6099F53A}"/>
              </a:ext>
            </a:extLst>
          </p:cNvPr>
          <p:cNvSpPr>
            <a:spLocks noGrp="1"/>
          </p:cNvSpPr>
          <p:nvPr>
            <p:ph type="body" idx="10" hasCustomPrompt="1"/>
          </p:nvPr>
        </p:nvSpPr>
        <p:spPr>
          <a:xfrm>
            <a:off x="831851" y="6054436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286E2C5B-58AD-4D69-8653-58174ACC8AD7}"/>
              </a:ext>
            </a:extLst>
          </p:cNvPr>
          <p:cNvSpPr>
            <a:spLocks noGrp="1"/>
          </p:cNvSpPr>
          <p:nvPr>
            <p:ph type="body" idx="11" hasCustomPrompt="1"/>
          </p:nvPr>
        </p:nvSpPr>
        <p:spPr>
          <a:xfrm>
            <a:off x="3639059" y="5705075"/>
            <a:ext cx="2450592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chemeClr val="bg2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8599CD08-F90D-4D15-9B4E-79BB92E4CDF2}"/>
              </a:ext>
            </a:extLst>
          </p:cNvPr>
          <p:cNvSpPr>
            <a:spLocks noGrp="1"/>
          </p:cNvSpPr>
          <p:nvPr>
            <p:ph type="body" idx="12" hasCustomPrompt="1"/>
          </p:nvPr>
        </p:nvSpPr>
        <p:spPr>
          <a:xfrm>
            <a:off x="3639059" y="6069142"/>
            <a:ext cx="2450592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chemeClr val="bg2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</p:spTree>
    <p:extLst>
      <p:ext uri="{BB962C8B-B14F-4D97-AF65-F5344CB8AC3E}">
        <p14:creationId xmlns:p14="http://schemas.microsoft.com/office/powerpoint/2010/main" val="25742370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732793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777522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78345357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2936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632179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chemeClr val="accent2"/>
                </a:solidFill>
                <a:latin typeface="Lato" panose="020F0502020204030203" pitchFamily="34" charset="77"/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64507226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306500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FDE514-B9D5-4E6A-B99C-10D5D54F71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10267"/>
            <a:ext cx="10750549" cy="285326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2">
            <a:extLst>
              <a:ext uri="{FF2B5EF4-FFF2-40B4-BE49-F238E27FC236}">
                <a16:creationId xmlns:a16="http://schemas.microsoft.com/office/drawing/2014/main" id="{04FF62A3-F460-4741-8342-309E52138A71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2571750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9" name="Text Placeholder 2">
            <a:extLst>
              <a:ext uri="{FF2B5EF4-FFF2-40B4-BE49-F238E27FC236}">
                <a16:creationId xmlns:a16="http://schemas.microsoft.com/office/drawing/2014/main" id="{AF8AF9C0-51D9-4A91-8E30-9CA60298FBC0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2571750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C4298647-61D0-4FBB-8F52-37C8A845D3E8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6741171" y="4582088"/>
            <a:ext cx="2449095" cy="465667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133"/>
              </a:spcBef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Name</a:t>
            </a: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578A0BF-E876-40F4-A20B-1A438C7EEFAC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6741171" y="4946155"/>
            <a:ext cx="2449095" cy="60425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1600" b="0" i="0">
                <a:solidFill>
                  <a:srgbClr val="393A39"/>
                </a:solidFill>
                <a:latin typeface="Lato Light" panose="020F0302020204030203" pitchFamily="34" charset="77"/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Title, company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649E506-AD96-463A-84F2-AAE1BB90340A}"/>
              </a:ext>
            </a:extLst>
          </p:cNvPr>
          <p:cNvSpPr>
            <a:spLocks noGrp="1"/>
          </p:cNvSpPr>
          <p:nvPr>
            <p:ph sz="quarter" idx="16"/>
          </p:nvPr>
        </p:nvSpPr>
        <p:spPr>
          <a:xfrm>
            <a:off x="965200" y="4576741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Content Placeholder 3">
            <a:extLst>
              <a:ext uri="{FF2B5EF4-FFF2-40B4-BE49-F238E27FC236}">
                <a16:creationId xmlns:a16="http://schemas.microsoft.com/office/drawing/2014/main" id="{D8A7706D-1D21-49ED-888E-699D6B6BE78C}"/>
              </a:ext>
            </a:extLst>
          </p:cNvPr>
          <p:cNvSpPr>
            <a:spLocks noGrp="1"/>
          </p:cNvSpPr>
          <p:nvPr>
            <p:ph sz="quarter" idx="17"/>
          </p:nvPr>
        </p:nvSpPr>
        <p:spPr>
          <a:xfrm>
            <a:off x="5137295" y="4572000"/>
            <a:ext cx="1487424" cy="148742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4983271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40821633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5183717" y="0"/>
            <a:ext cx="7008283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5486400" y="279400"/>
            <a:ext cx="6400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42164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0327929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OPTIONAL Content with Picture with Fi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A16AAA2-A7C1-4541-8877-3F69DB6229BC}"/>
              </a:ext>
            </a:extLst>
          </p:cNvPr>
          <p:cNvSpPr/>
          <p:nvPr/>
        </p:nvSpPr>
        <p:spPr>
          <a:xfrm>
            <a:off x="8229600" y="0"/>
            <a:ext cx="3962400" cy="6858000"/>
          </a:xfrm>
          <a:prstGeom prst="rect">
            <a:avLst/>
          </a:prstGeom>
          <a:solidFill>
            <a:srgbClr val="D3E2E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439FB627-FD00-4FAF-95D2-71E0F07CFB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7" y="990600"/>
            <a:ext cx="7084483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1DC379B0-B7F6-4942-A1A3-CADED67F6B32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8534400" y="279400"/>
            <a:ext cx="3352800" cy="6299200"/>
          </a:xfrm>
          <a:noFill/>
        </p:spPr>
        <p:txBody>
          <a:bodyPr/>
          <a:lstStyle>
            <a:lvl3pPr>
              <a:defRPr/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B59D9A38-D1D3-4C7D-A204-0D4D6C3813FF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7" y="2057400"/>
            <a:ext cx="7084483" cy="4216400"/>
          </a:xfrm>
          <a:prstGeom prst="rect">
            <a:avLst/>
          </a:prstGeom>
        </p:spPr>
        <p:txBody>
          <a:bodyPr numCol="2"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742375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Contact 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9438236-E9A1-5845-B207-CB91FAB12DB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406400" y="5959714"/>
            <a:ext cx="2844800" cy="12319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133"/>
              </a:spcBef>
              <a:buNone/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Add your country “</a:t>
            </a:r>
            <a:r>
              <a:rPr lang="en-US" dirty="0" err="1"/>
              <a:t>comsol.com</a:t>
            </a:r>
            <a:r>
              <a:rPr lang="en-US" dirty="0"/>
              <a:t>/contact” link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C2B2EF8-F126-9449-AF26-554461030ADD}"/>
              </a:ext>
            </a:extLst>
          </p:cNvPr>
          <p:cNvSpPr txBox="1"/>
          <p:nvPr/>
        </p:nvSpPr>
        <p:spPr>
          <a:xfrm>
            <a:off x="406400" y="5359401"/>
            <a:ext cx="3352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</a:t>
            </a:r>
          </a:p>
        </p:txBody>
      </p:sp>
    </p:spTree>
    <p:extLst>
      <p:ext uri="{BB962C8B-B14F-4D97-AF65-F5344CB8AC3E}">
        <p14:creationId xmlns:p14="http://schemas.microsoft.com/office/powerpoint/2010/main" val="43863909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Live Dem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2745252-8BBC-184E-9C41-612C8DD63D7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5689600" y="1905001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Contact Us for a Live Demonstration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5689600" y="2875996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r>
              <a:rPr lang="en-US" sz="2133" b="0" i="0" dirty="0">
                <a:solidFill>
                  <a:schemeClr val="tx1"/>
                </a:solidFill>
                <a:latin typeface="Lato" panose="020F0502020204030203" pitchFamily="34" charset="77"/>
              </a:rPr>
              <a:t>/request-a-demo</a:t>
            </a:r>
          </a:p>
        </p:txBody>
      </p:sp>
    </p:spTree>
    <p:extLst>
      <p:ext uri="{BB962C8B-B14F-4D97-AF65-F5344CB8AC3E}">
        <p14:creationId xmlns:p14="http://schemas.microsoft.com/office/powerpoint/2010/main" val="5777450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St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202" b="7749"/>
          <a:stretch/>
        </p:blipFill>
        <p:spPr>
          <a:xfrm>
            <a:off x="609600" y="1"/>
            <a:ext cx="11582400" cy="62738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to Get Started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344858768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TA: Resources to Insp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225BA83A-FD71-394F-B4AF-D0F719851DD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775" b="5992"/>
          <a:stretch/>
        </p:blipFill>
        <p:spPr>
          <a:xfrm>
            <a:off x="711200" y="0"/>
            <a:ext cx="11480801" cy="63754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48C4084-0E28-3947-A3EB-0D844D62F7D6}"/>
              </a:ext>
            </a:extLst>
          </p:cNvPr>
          <p:cNvSpPr txBox="1"/>
          <p:nvPr/>
        </p:nvSpPr>
        <p:spPr>
          <a:xfrm>
            <a:off x="882056" y="1286164"/>
            <a:ext cx="3860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i="0" dirty="0">
                <a:solidFill>
                  <a:schemeClr val="accent1"/>
                </a:solidFill>
                <a:latin typeface="Lato" panose="020F0502020204030203" pitchFamily="34" charset="77"/>
              </a:rPr>
              <a:t>Further Resources for Inspiration</a:t>
            </a:r>
          </a:p>
        </p:txBody>
      </p:sp>
      <p:sp>
        <p:nvSpPr>
          <p:cNvPr id="9" name="TextBox 8">
            <a:hlinkClick r:id="rId3"/>
            <a:extLst>
              <a:ext uri="{FF2B5EF4-FFF2-40B4-BE49-F238E27FC236}">
                <a16:creationId xmlns:a16="http://schemas.microsoft.com/office/drawing/2014/main" id="{9D36EDD0-8077-4F4B-9631-D6CFBBDAD084}"/>
              </a:ext>
            </a:extLst>
          </p:cNvPr>
          <p:cNvSpPr txBox="1"/>
          <p:nvPr/>
        </p:nvSpPr>
        <p:spPr>
          <a:xfrm>
            <a:off x="882056" y="2257159"/>
            <a:ext cx="3860800" cy="4205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33" b="0" i="0" dirty="0" err="1">
                <a:solidFill>
                  <a:schemeClr val="tx1"/>
                </a:solidFill>
                <a:latin typeface="Lato" panose="020F0502020204030203" pitchFamily="34" charset="77"/>
              </a:rPr>
              <a:t>comsol.com</a:t>
            </a:r>
            <a:endParaRPr lang="en-US" sz="2133" b="0" i="0" dirty="0">
              <a:solidFill>
                <a:schemeClr val="tx1"/>
              </a:solidFill>
              <a:latin typeface="Lato" panose="020F0502020204030203" pitchFamily="34" charset="77"/>
            </a:endParaRPr>
          </a:p>
        </p:txBody>
      </p:sp>
      <p:sp>
        <p:nvSpPr>
          <p:cNvPr id="2" name="Rectangle 1">
            <a:hlinkClick r:id="rId4"/>
            <a:extLst>
              <a:ext uri="{FF2B5EF4-FFF2-40B4-BE49-F238E27FC236}">
                <a16:creationId xmlns:a16="http://schemas.microsoft.com/office/drawing/2014/main" id="{B166C7F8-C424-7449-A19A-6EFB37F971D8}"/>
              </a:ext>
            </a:extLst>
          </p:cNvPr>
          <p:cNvSpPr/>
          <p:nvPr/>
        </p:nvSpPr>
        <p:spPr>
          <a:xfrm>
            <a:off x="882056" y="2819400"/>
            <a:ext cx="3385144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3" name="Rectangle 2">
            <a:hlinkClick r:id="rId5"/>
            <a:extLst>
              <a:ext uri="{FF2B5EF4-FFF2-40B4-BE49-F238E27FC236}">
                <a16:creationId xmlns:a16="http://schemas.microsoft.com/office/drawing/2014/main" id="{7542C372-51F9-7B49-95F3-2BB4DD107F2C}"/>
              </a:ext>
            </a:extLst>
          </p:cNvPr>
          <p:cNvSpPr/>
          <p:nvPr/>
        </p:nvSpPr>
        <p:spPr>
          <a:xfrm>
            <a:off x="4368800" y="2819400"/>
            <a:ext cx="32512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5" name="Rectangle 4">
            <a:hlinkClick r:id="rId6"/>
            <a:extLst>
              <a:ext uri="{FF2B5EF4-FFF2-40B4-BE49-F238E27FC236}">
                <a16:creationId xmlns:a16="http://schemas.microsoft.com/office/drawing/2014/main" id="{218B93B9-5E84-F144-B5CB-7142E73CC8BF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6" name="Rectangle 5">
            <a:hlinkClick r:id="rId7"/>
            <a:extLst>
              <a:ext uri="{FF2B5EF4-FFF2-40B4-BE49-F238E27FC236}">
                <a16:creationId xmlns:a16="http://schemas.microsoft.com/office/drawing/2014/main" id="{5AB17312-9520-7E42-A4CD-6B7EB6B7EF86}"/>
              </a:ext>
            </a:extLst>
          </p:cNvPr>
          <p:cNvSpPr/>
          <p:nvPr/>
        </p:nvSpPr>
        <p:spPr>
          <a:xfrm>
            <a:off x="4368800" y="4445001"/>
            <a:ext cx="32512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7" name="Rectangle 6">
            <a:hlinkClick r:id="rId7"/>
            <a:extLst>
              <a:ext uri="{FF2B5EF4-FFF2-40B4-BE49-F238E27FC236}">
                <a16:creationId xmlns:a16="http://schemas.microsoft.com/office/drawing/2014/main" id="{FB176131-B89E-304A-92DF-9CD3D468CD52}"/>
              </a:ext>
            </a:extLst>
          </p:cNvPr>
          <p:cNvSpPr/>
          <p:nvPr/>
        </p:nvSpPr>
        <p:spPr>
          <a:xfrm>
            <a:off x="882056" y="2819400"/>
            <a:ext cx="3352800" cy="1524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0" name="Rectangle 9">
            <a:hlinkClick r:id="rId8"/>
            <a:extLst>
              <a:ext uri="{FF2B5EF4-FFF2-40B4-BE49-F238E27FC236}">
                <a16:creationId xmlns:a16="http://schemas.microsoft.com/office/drawing/2014/main" id="{D57913DA-4C41-E144-8C67-313CA8644FB7}"/>
              </a:ext>
            </a:extLst>
          </p:cNvPr>
          <p:cNvSpPr/>
          <p:nvPr/>
        </p:nvSpPr>
        <p:spPr>
          <a:xfrm>
            <a:off x="4267200" y="2819400"/>
            <a:ext cx="3352800" cy="16256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1" name="Rectangle 10">
            <a:hlinkClick r:id="rId9"/>
            <a:extLst>
              <a:ext uri="{FF2B5EF4-FFF2-40B4-BE49-F238E27FC236}">
                <a16:creationId xmlns:a16="http://schemas.microsoft.com/office/drawing/2014/main" id="{84D23C97-34CA-EB47-8438-4CEEB5B8B203}"/>
              </a:ext>
            </a:extLst>
          </p:cNvPr>
          <p:cNvSpPr/>
          <p:nvPr/>
        </p:nvSpPr>
        <p:spPr>
          <a:xfrm>
            <a:off x="882056" y="4463842"/>
            <a:ext cx="3352800" cy="160675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  <p:sp>
        <p:nvSpPr>
          <p:cNvPr id="12" name="Rectangle 11">
            <a:hlinkClick r:id="rId5"/>
            <a:extLst>
              <a:ext uri="{FF2B5EF4-FFF2-40B4-BE49-F238E27FC236}">
                <a16:creationId xmlns:a16="http://schemas.microsoft.com/office/drawing/2014/main" id="{E56E6BD5-8E0F-3E4D-AD7C-420C316889E3}"/>
              </a:ext>
            </a:extLst>
          </p:cNvPr>
          <p:cNvSpPr/>
          <p:nvPr/>
        </p:nvSpPr>
        <p:spPr>
          <a:xfrm>
            <a:off x="4267200" y="4445001"/>
            <a:ext cx="3352800" cy="164444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/>
          </a:p>
        </p:txBody>
      </p:sp>
    </p:spTree>
    <p:extLst>
      <p:ext uri="{BB962C8B-B14F-4D97-AF65-F5344CB8AC3E}">
        <p14:creationId xmlns:p14="http://schemas.microsoft.com/office/powerpoint/2010/main" val="20193531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100E37-2066-457D-A866-CD6115300D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1833"/>
            <a:ext cx="9347200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48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BC01D0-B230-4859-8CF6-4664E1E5F3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568"/>
            <a:ext cx="9347200" cy="1655233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79105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AF8A22-6A5B-4550-87C4-98CDB8846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67B1DA0-7E63-4CDE-961E-607D001A9B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914377" indent="-304792">
              <a:buFontTx/>
              <a:buChar char="-"/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4138764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C183CD7-383B-48A0-8B71-F06BC83DED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3355965-8388-42DC-8FE0-FECC99CDC81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4965" y="1371601"/>
            <a:ext cx="5287435" cy="50037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0C35649-F5E1-436D-BCBC-468BEAF27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6350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 with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855CD0-D773-472C-923C-F2A3641F66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0318" y="1371601"/>
            <a:ext cx="5293783" cy="838175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970D2E-452D-4D8D-8871-F92BDDC4851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0318" y="2209775"/>
            <a:ext cx="5293783" cy="416560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1265C34-988A-4381-BE35-3CF7874797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86499" y="1371601"/>
            <a:ext cx="5295901" cy="838200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2400" b="1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FBAD278-0467-4156-945B-8A0C6FB1AAE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286499" y="2209798"/>
            <a:ext cx="5295901" cy="4165583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9B9489FC-5B9D-4C9C-A962-ECD59DECD4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 anchor="t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2227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C4E7365-D38C-47DC-98CE-EFDE9B5AA7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744200" cy="50038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AE057F52-E5D6-4C4F-8C1F-48ED323FF9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0"/>
            <a:ext cx="10744200" cy="9906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CE51587-1A95-4AA5-AD68-679421FFF79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546163" y="5969000"/>
            <a:ext cx="4036237" cy="406400"/>
          </a:xfrm>
        </p:spPr>
        <p:txBody>
          <a:bodyPr>
            <a:normAutofit/>
          </a:bodyPr>
          <a:lstStyle>
            <a:lvl1pPr marL="0" indent="0">
              <a:buNone/>
              <a:defRPr sz="1000" i="1">
                <a:solidFill>
                  <a:srgbClr val="393A39"/>
                </a:solidFill>
              </a:defRPr>
            </a:lvl1pPr>
            <a:lvl2pPr marL="609585" indent="0">
              <a:buNone/>
              <a:defRPr/>
            </a:lvl2pPr>
            <a:lvl3pPr marL="1219170" indent="0">
              <a:buNone/>
              <a:defRPr/>
            </a:lvl3pPr>
          </a:lstStyle>
          <a:p>
            <a:pPr lvl="0"/>
            <a:r>
              <a:rPr lang="en-US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04032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02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PTIONAL Content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463150-919C-4838-9C50-4A49E1F703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86400" y="279401"/>
            <a:ext cx="6400800" cy="629920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133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2667">
                <a:latin typeface="Lato" panose="020F0502020204030203" pitchFamily="34" charset="0"/>
              </a:defRPr>
            </a:lvl4pPr>
            <a:lvl5pPr marL="2438339" indent="0">
              <a:buNone/>
              <a:defRPr sz="2667">
                <a:latin typeface="Lato" panose="020F0502020204030203" pitchFamily="34" charset="0"/>
              </a:defRPr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2DF0CC-FE08-413C-BBD2-A8A78D851C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0318" y="990600"/>
            <a:ext cx="3932767" cy="1066800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200" b="1">
                <a:solidFill>
                  <a:srgbClr val="1B4D81"/>
                </a:solidFill>
                <a:latin typeface="Lato" panose="020F0502020204030203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341956C6-5D94-4460-ABB5-94D93E7EDC33}"/>
              </a:ext>
            </a:extLst>
          </p:cNvPr>
          <p:cNvSpPr>
            <a:spLocks noGrp="1"/>
          </p:cNvSpPr>
          <p:nvPr>
            <p:ph sz="half" idx="10"/>
          </p:nvPr>
        </p:nvSpPr>
        <p:spPr>
          <a:xfrm>
            <a:off x="840318" y="2057400"/>
            <a:ext cx="3932767" cy="3812117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defRPr sz="1867">
                <a:solidFill>
                  <a:srgbClr val="393A39"/>
                </a:solidFill>
                <a:latin typeface="Lato" panose="020F0502020204030203" pitchFamily="34" charset="0"/>
              </a:defRPr>
            </a:lvl1pPr>
            <a:lvl2pPr>
              <a:lnSpc>
                <a:spcPct val="100000"/>
              </a:lnSpc>
              <a:defRPr sz="1600">
                <a:solidFill>
                  <a:srgbClr val="393A39"/>
                </a:solidFill>
                <a:latin typeface="Lato" panose="020F0502020204030203" pitchFamily="34" charset="0"/>
              </a:defRPr>
            </a:lvl2pPr>
            <a:lvl3pPr>
              <a:lnSpc>
                <a:spcPct val="100000"/>
              </a:lnSpc>
              <a:defRPr sz="1467">
                <a:solidFill>
                  <a:srgbClr val="393A39"/>
                </a:solidFill>
                <a:latin typeface="Lato" panose="020F0502020204030203" pitchFamily="34" charset="0"/>
              </a:defRPr>
            </a:lvl3pPr>
            <a:lvl4pPr marL="1828754" indent="0">
              <a:buNone/>
              <a:defRPr sz="1600">
                <a:latin typeface="Lato" panose="020F0502020204030203" pitchFamily="34" charset="0"/>
              </a:defRPr>
            </a:lvl4pPr>
            <a:lvl5pPr marL="2438339" indent="0">
              <a:buNone/>
              <a:defRPr sz="1600">
                <a:latin typeface="Lato" panose="020F0502020204030203" pitchFamily="34" charset="0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FA45BAD-29C1-9741-879D-03074B2081D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486400" y="5869517"/>
            <a:ext cx="2641600" cy="709081"/>
          </a:xfrm>
        </p:spPr>
        <p:txBody>
          <a:bodyPr>
            <a:normAutofit/>
          </a:bodyPr>
          <a:lstStyle>
            <a:lvl1pPr marL="0" indent="0">
              <a:buNone/>
              <a:defRPr sz="1067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</a:lstStyle>
          <a:p>
            <a:pPr lvl="0"/>
            <a:r>
              <a:rPr lang="en-US" dirty="0"/>
              <a:t>Caption goes here</a:t>
            </a:r>
          </a:p>
        </p:txBody>
      </p:sp>
    </p:spTree>
    <p:extLst>
      <p:ext uri="{BB962C8B-B14F-4D97-AF65-F5344CB8AC3E}">
        <p14:creationId xmlns:p14="http://schemas.microsoft.com/office/powerpoint/2010/main" val="2294135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13" Type="http://schemas.openxmlformats.org/officeDocument/2006/relationships/slideLayout" Target="../slideLayouts/slideLayout23.xml"/><Relationship Id="rId18" Type="http://schemas.openxmlformats.org/officeDocument/2006/relationships/image" Target="../media/image1.jpg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slideLayout" Target="../slideLayouts/slideLayout22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6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2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Relationship Id="rId14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424279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100000"/>
        </a:lnSpc>
        <a:spcBef>
          <a:spcPts val="667"/>
        </a:spcBef>
        <a:buFont typeface="Lato" panose="020F0502020204030203" pitchFamily="34" charset="0"/>
        <a:buChar char="-"/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33F58E3-9A58-46F0-BF14-7D50442D18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81001"/>
            <a:ext cx="10744200" cy="99060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04A2A96-2EF0-4D95-8F42-7400F17116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371601"/>
            <a:ext cx="10744200" cy="500379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06342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3200" b="1" kern="1200">
          <a:solidFill>
            <a:srgbClr val="1B4D81"/>
          </a:solidFill>
          <a:latin typeface="Lato" panose="020F0502020204030203" pitchFamily="34" charset="0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100000"/>
        </a:lnSpc>
        <a:spcBef>
          <a:spcPts val="1333"/>
        </a:spcBef>
        <a:buFont typeface="Wingdings" pitchFamily="2" charset="2"/>
        <a:buChar char="§"/>
        <a:defRPr sz="2133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1pPr>
      <a:lvl2pPr marL="990575" indent="-380990" algn="l" defTabSz="1219170" rtl="0" eaLnBrk="1" latinLnBrk="0" hangingPunct="1">
        <a:lnSpc>
          <a:spcPct val="100000"/>
        </a:lnSpc>
        <a:spcBef>
          <a:spcPts val="667"/>
        </a:spcBef>
        <a:buFontTx/>
        <a:buBlip>
          <a:blip r:embed="rId19"/>
        </a:buBlip>
        <a:defRPr sz="1867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100000"/>
        </a:lnSpc>
        <a:spcBef>
          <a:spcPts val="667"/>
        </a:spcBef>
        <a:buFont typeface="Arial" panose="020B0604020202020204" pitchFamily="34" charset="0"/>
        <a:buChar char="•"/>
        <a:defRPr sz="1600" kern="1200">
          <a:solidFill>
            <a:srgbClr val="393A39"/>
          </a:solidFill>
          <a:latin typeface="Lato" panose="020F0502020204030203" pitchFamily="34" charset="0"/>
          <a:ea typeface="+mn-ea"/>
          <a:cs typeface="+mn-cs"/>
        </a:defRPr>
      </a:lvl3pPr>
      <a:lvl4pPr marL="1828754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4pPr>
      <a:lvl5pPr marL="2438339" indent="0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None/>
        <a:defRPr sz="1467" kern="1200">
          <a:solidFill>
            <a:schemeClr val="tx1"/>
          </a:solidFill>
          <a:latin typeface="Lato" panose="020F0502020204030203" pitchFamily="34" charset="0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Thermal Expansion of a Laminated Composite Shell with Thermal Resistance between Layers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669598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Introduction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model is an extension of </a:t>
            </a:r>
            <a:r>
              <a:rPr lang="en-US" dirty="0" err="1"/>
              <a:t>thermal_expansion_of_a_laminated_composited_shell</a:t>
            </a:r>
            <a:r>
              <a:rPr lang="en-US" dirty="0"/>
              <a:t> model.</a:t>
            </a:r>
          </a:p>
          <a:p>
            <a:r>
              <a:rPr lang="en-US" dirty="0"/>
              <a:t>Thermal resistance induced from air gaps between layers are taken in account in the Heat Transfer Model.</a:t>
            </a:r>
          </a:p>
        </p:txBody>
      </p:sp>
    </p:spTree>
    <p:extLst>
      <p:ext uri="{BB962C8B-B14F-4D97-AF65-F5344CB8AC3E}">
        <p14:creationId xmlns:p14="http://schemas.microsoft.com/office/powerpoint/2010/main" val="41228346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2EAA071-2FBD-4A0F-86A4-01D89FF898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82667" y="540842"/>
            <a:ext cx="2771133" cy="6173468"/>
          </a:xfrm>
          <a:prstGeom prst="rect">
            <a:avLst/>
          </a:prstGeom>
        </p:spPr>
      </p:pic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838200" y="1371601"/>
            <a:ext cx="5257800" cy="5003783"/>
          </a:xfrm>
        </p:spPr>
        <p:txBody>
          <a:bodyPr>
            <a:normAutofit/>
          </a:bodyPr>
          <a:lstStyle/>
          <a:p>
            <a:pPr>
              <a:tabLst>
                <a:tab pos="4313238" algn="l"/>
              </a:tabLst>
            </a:pPr>
            <a:r>
              <a:rPr lang="en-US" dirty="0"/>
              <a:t>Thermal Contact, Interface is applied on each interior interface of the layered material.</a:t>
            </a:r>
          </a:p>
          <a:p>
            <a:pPr>
              <a:tabLst>
                <a:tab pos="4313238" algn="l"/>
              </a:tabLst>
            </a:pPr>
            <a:r>
              <a:rPr lang="en-US" b="0" dirty="0"/>
              <a:t>The thermal resistance is determined from the air gap thermal conductivity and thickness.</a:t>
            </a:r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Thermal Contact, Interface</a:t>
            </a:r>
          </a:p>
        </p:txBody>
      </p:sp>
    </p:spTree>
    <p:extLst>
      <p:ext uri="{BB962C8B-B14F-4D97-AF65-F5344CB8AC3E}">
        <p14:creationId xmlns:p14="http://schemas.microsoft.com/office/powerpoint/2010/main" val="27788258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Von Mises fields are closely similar. The maximum value increase about 3% from 47.6 to 49.2 MPa when taking in account thermal contact resistances.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Results</a:t>
            </a:r>
            <a:endParaRPr lang="sv-SE" dirty="0"/>
          </a:p>
        </p:txBody>
      </p:sp>
      <p:sp>
        <p:nvSpPr>
          <p:cNvPr id="5" name="TextBox 4"/>
          <p:cNvSpPr txBox="1"/>
          <p:nvPr/>
        </p:nvSpPr>
        <p:spPr>
          <a:xfrm>
            <a:off x="7567692" y="5886222"/>
            <a:ext cx="3683058" cy="33855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sv-SE"/>
            </a:defPPr>
            <a:lvl1pPr algn="r">
              <a:spcBef>
                <a:spcPct val="0"/>
              </a:spcBef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>
              <a:spcBef>
                <a:spcPct val="0"/>
              </a:spcBef>
            </a:lvl2pPr>
            <a:lvl3pPr>
              <a:spcBef>
                <a:spcPct val="0"/>
              </a:spcBef>
            </a:lvl3pPr>
            <a:lvl4pPr>
              <a:spcBef>
                <a:spcPct val="0"/>
              </a:spcBef>
            </a:lvl4pPr>
            <a:lvl5pPr>
              <a:spcBef>
                <a:spcPct val="0"/>
              </a:spcBef>
            </a:lvl5pPr>
          </a:lstStyle>
          <a:p>
            <a:pPr algn="ctr"/>
            <a:r>
              <a:rPr lang="en-US" dirty="0"/>
              <a:t>Von mises stress fields inside the laminated composite shell</a:t>
            </a:r>
            <a:br>
              <a:rPr lang="en-US" dirty="0"/>
            </a:br>
            <a:r>
              <a:rPr lang="en-US" dirty="0"/>
              <a:t>Up: Without Thermal Contact; Down: With Thermal Contact </a:t>
            </a:r>
            <a:endParaRPr lang="sv-SE" dirty="0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B7EBBE4-4B90-461A-AB6D-92D96D6176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93328" y="3302159"/>
            <a:ext cx="5486400" cy="2374559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35A96C01-F0B8-4053-A07D-6939999AF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3328" y="748798"/>
            <a:ext cx="5486400" cy="2374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28833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/>
              <a:t>The figure on the right shows the temperature through the composite shell thickness. Temperature discontinuities at each interface are observed when </a:t>
            </a:r>
            <a:r>
              <a:rPr lang="en-US" b="1" dirty="0"/>
              <a:t>Thermal Contact, Interface</a:t>
            </a:r>
            <a:r>
              <a:rPr lang="en-US" dirty="0"/>
              <a:t> feature is applied.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Results</a:t>
            </a:r>
            <a:endParaRPr lang="sv-SE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32A05351-436F-4107-8DB4-A9348BEC83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44770" y="1805806"/>
            <a:ext cx="5943600" cy="3246388"/>
          </a:xfrm>
          <a:prstGeom prst="rect">
            <a:avLst/>
          </a:prstGeom>
        </p:spPr>
      </p:pic>
      <p:sp>
        <p:nvSpPr>
          <p:cNvPr id="9" name="TextBox 4">
            <a:extLst>
              <a:ext uri="{FF2B5EF4-FFF2-40B4-BE49-F238E27FC236}">
                <a16:creationId xmlns:a16="http://schemas.microsoft.com/office/drawing/2014/main" id="{BDFCC7CF-C47A-4069-B73C-F8226503AB2F}"/>
              </a:ext>
            </a:extLst>
          </p:cNvPr>
          <p:cNvSpPr txBox="1"/>
          <p:nvPr/>
        </p:nvSpPr>
        <p:spPr>
          <a:xfrm>
            <a:off x="7492191" y="5317122"/>
            <a:ext cx="3683058" cy="21544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defPPr>
              <a:defRPr lang="sv-SE"/>
            </a:defPPr>
            <a:lvl1pPr algn="r">
              <a:spcBef>
                <a:spcPct val="0"/>
              </a:spcBef>
              <a:defRPr sz="800" b="1" i="1">
                <a:solidFill>
                  <a:srgbClr val="3B81B7"/>
                </a:solidFill>
                <a:latin typeface="Lato" panose="020F0502020204030203" pitchFamily="34" charset="77"/>
              </a:defRPr>
            </a:lvl1pPr>
            <a:lvl2pPr>
              <a:spcBef>
                <a:spcPct val="0"/>
              </a:spcBef>
            </a:lvl2pPr>
            <a:lvl3pPr>
              <a:spcBef>
                <a:spcPct val="0"/>
              </a:spcBef>
            </a:lvl3pPr>
            <a:lvl4pPr>
              <a:spcBef>
                <a:spcPct val="0"/>
              </a:spcBef>
            </a:lvl4pPr>
            <a:lvl5pPr>
              <a:spcBef>
                <a:spcPct val="0"/>
              </a:spcBef>
            </a:lvl5pPr>
          </a:lstStyle>
          <a:p>
            <a:pPr algn="ctr"/>
            <a:r>
              <a:rPr lang="en-US" dirty="0"/>
              <a:t>Temperature distribution along layer thickness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416755568"/>
      </p:ext>
    </p:extLst>
  </p:cSld>
  <p:clrMapOvr>
    <a:masterClrMapping/>
  </p:clrMapOvr>
</p:sld>
</file>

<file path=ppt/theme/theme1.xml><?xml version="1.0" encoding="utf-8"?>
<a:theme xmlns:a="http://schemas.openxmlformats.org/drawingml/2006/main" name="comsol-slide-template-NEW">
  <a:themeElements>
    <a:clrScheme name="COMSOL 1">
      <a:dk1>
        <a:srgbClr val="393A39"/>
      </a:dk1>
      <a:lt1>
        <a:srgbClr val="D3E2E9"/>
      </a:lt1>
      <a:dk2>
        <a:srgbClr val="12192D"/>
      </a:dk2>
      <a:lt2>
        <a:srgbClr val="FFFFFF"/>
      </a:lt2>
      <a:accent1>
        <a:srgbClr val="1B4D81"/>
      </a:accent1>
      <a:accent2>
        <a:srgbClr val="D3E2E9"/>
      </a:accent2>
      <a:accent3>
        <a:srgbClr val="AE2956"/>
      </a:accent3>
      <a:accent4>
        <a:srgbClr val="DF5F2C"/>
      </a:accent4>
      <a:accent5>
        <a:srgbClr val="6AA743"/>
      </a:accent5>
      <a:accent6>
        <a:srgbClr val="F0B129"/>
      </a:accent6>
      <a:hlink>
        <a:srgbClr val="3B80B6"/>
      </a:hlink>
      <a:folHlink>
        <a:srgbClr val="651C3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msol-slide-template-NEW2" id="{1599B3F4-C756-4B27-BC08-7366E62434A3}" vid="{D044A537-18D9-4D16-90D5-8C33D46A50FD}"/>
    </a:ext>
  </a:extLst>
</a:theme>
</file>

<file path=ppt/theme/theme2.xml><?xml version="1.0" encoding="utf-8"?>
<a:theme xmlns:a="http://schemas.openxmlformats.org/drawingml/2006/main" name="1_comsol-slide-template-NEW">
  <a:themeElements>
    <a:clrScheme name="COMSOL 1">
      <a:dk1>
        <a:srgbClr val="393A39"/>
      </a:dk1>
      <a:lt1>
        <a:srgbClr val="FFFFFF"/>
      </a:lt1>
      <a:dk2>
        <a:srgbClr val="12192D"/>
      </a:dk2>
      <a:lt2>
        <a:srgbClr val="BDD2DE"/>
      </a:lt2>
      <a:accent1>
        <a:srgbClr val="1B4D81"/>
      </a:accent1>
      <a:accent2>
        <a:srgbClr val="3B80B6"/>
      </a:accent2>
      <a:accent3>
        <a:srgbClr val="E39C47"/>
      </a:accent3>
      <a:accent4>
        <a:srgbClr val="D5572D"/>
      </a:accent4>
      <a:accent5>
        <a:srgbClr val="3C7881"/>
      </a:accent5>
      <a:accent6>
        <a:srgbClr val="AAD3C5"/>
      </a:accent6>
      <a:hlink>
        <a:srgbClr val="3B80B6"/>
      </a:hlink>
      <a:folHlink>
        <a:srgbClr val="1A4D83"/>
      </a:folHlink>
    </a:clrScheme>
    <a:fontScheme name="COMSOL">
      <a:majorFont>
        <a:latin typeface="Lato"/>
        <a:ea typeface=""/>
        <a:cs typeface=""/>
      </a:majorFont>
      <a:minorFont>
        <a:latin typeface="Lat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A31D662-4B09-FD40-915E-578D5FC7E514}" vid="{D1BCAEE3-4106-F24B-BAF9-0C2744683F9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comsol-slide-template-NEW2</Template>
  <TotalTime>40877</TotalTime>
  <Words>170</Words>
  <Application>Microsoft Office PowerPoint</Application>
  <PresentationFormat>Widescreen</PresentationFormat>
  <Paragraphs>13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Arial</vt:lpstr>
      <vt:lpstr>Calibri</vt:lpstr>
      <vt:lpstr>Lato</vt:lpstr>
      <vt:lpstr>Lato Light</vt:lpstr>
      <vt:lpstr>Wingdings</vt:lpstr>
      <vt:lpstr>comsol-slide-template-NEW</vt:lpstr>
      <vt:lpstr>1_comsol-slide-template-NEW</vt:lpstr>
      <vt:lpstr>Thermal Expansion of a Laminated Composite Shell with Thermal Resistance between Layers</vt:lpstr>
      <vt:lpstr>Introduction</vt:lpstr>
      <vt:lpstr>Thermal Contact, Interface</vt:lpstr>
      <vt:lpstr>Results</vt:lpstr>
      <vt:lpstr>Results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Ed Fontes</dc:creator>
  <cp:lastModifiedBy>Sébastien Denis</cp:lastModifiedBy>
  <cp:revision>136</cp:revision>
  <dcterms:created xsi:type="dcterms:W3CDTF">2019-05-20T06:45:58Z</dcterms:created>
  <dcterms:modified xsi:type="dcterms:W3CDTF">2024-06-14T12:43:17Z</dcterms:modified>
</cp:coreProperties>
</file>