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25"/>
  </p:notesMasterIdLst>
  <p:sldIdLst>
    <p:sldId id="256" r:id="rId2"/>
    <p:sldId id="2683" r:id="rId3"/>
    <p:sldId id="2682" r:id="rId4"/>
    <p:sldId id="269" r:id="rId5"/>
    <p:sldId id="2667" r:id="rId6"/>
    <p:sldId id="271" r:id="rId7"/>
    <p:sldId id="2629" r:id="rId8"/>
    <p:sldId id="2668" r:id="rId9"/>
    <p:sldId id="2666" r:id="rId10"/>
    <p:sldId id="2669" r:id="rId11"/>
    <p:sldId id="2670" r:id="rId12"/>
    <p:sldId id="2671" r:id="rId13"/>
    <p:sldId id="2672" r:id="rId14"/>
    <p:sldId id="2676" r:id="rId15"/>
    <p:sldId id="2677" r:id="rId16"/>
    <p:sldId id="2675" r:id="rId17"/>
    <p:sldId id="2678" r:id="rId18"/>
    <p:sldId id="2679" r:id="rId19"/>
    <p:sldId id="2680" r:id="rId20"/>
    <p:sldId id="2681" r:id="rId21"/>
    <p:sldId id="2664" r:id="rId22"/>
    <p:sldId id="2665" r:id="rId23"/>
    <p:sldId id="2662" r:id="rId24"/>
  </p:sldIdLst>
  <p:sldSz cx="12192000" cy="6858000"/>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8A836314-40C8-4387-A17F-E2F50EC7988A}">
          <p14:sldIdLst>
            <p14:sldId id="256"/>
          </p14:sldIdLst>
        </p14:section>
        <p14:section name="Introduction" id="{F10ACA75-C512-410C-A741-DADADBDF2AB3}">
          <p14:sldIdLst>
            <p14:sldId id="2683"/>
            <p14:sldId id="2682"/>
            <p14:sldId id="269"/>
            <p14:sldId id="2667"/>
            <p14:sldId id="271"/>
            <p14:sldId id="2629"/>
          </p14:sldIdLst>
        </p14:section>
        <p14:section name="Capacitance computation" id="{EE0E9DB3-9774-4777-ADB8-C3E7887C4F01}">
          <p14:sldIdLst>
            <p14:sldId id="2668"/>
            <p14:sldId id="2666"/>
            <p14:sldId id="2669"/>
            <p14:sldId id="2670"/>
            <p14:sldId id="2671"/>
            <p14:sldId id="2672"/>
            <p14:sldId id="2676"/>
            <p14:sldId id="2677"/>
          </p14:sldIdLst>
        </p14:section>
        <p14:section name="Structural mechanics" id="{A6E70D96-B1F3-453A-8501-3DCE34B880E9}">
          <p14:sldIdLst>
            <p14:sldId id="2675"/>
            <p14:sldId id="2678"/>
            <p14:sldId id="2679"/>
            <p14:sldId id="2680"/>
            <p14:sldId id="2681"/>
          </p14:sldIdLst>
        </p14:section>
        <p14:section name="Discussion" id="{E8B91B38-DE23-4CF8-A6CA-671DCDE94C7B}">
          <p14:sldIdLst>
            <p14:sldId id="2664"/>
            <p14:sldId id="2665"/>
            <p14:sldId id="26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074" autoAdjust="0"/>
  </p:normalViewPr>
  <p:slideViewPr>
    <p:cSldViewPr snapToGrid="0">
      <p:cViewPr>
        <p:scale>
          <a:sx n="100" d="100"/>
          <a:sy n="100" d="100"/>
        </p:scale>
        <p:origin x="1776" y="91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9385F5-9F50-4FC4-AE88-CEC06137FD54}" type="datetimeFigureOut">
              <a:rPr lang="zh-CN" altLang="en-US" smtClean="0"/>
              <a:t>2024/6/5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F3C89B-E57F-46F9-B03D-041B187F5CDE}" type="slidenum">
              <a:rPr lang="zh-CN" altLang="en-US" smtClean="0"/>
              <a:t>‹#›</a:t>
            </a:fld>
            <a:endParaRPr lang="zh-CN" altLang="en-US"/>
          </a:p>
        </p:txBody>
      </p:sp>
    </p:spTree>
    <p:extLst>
      <p:ext uri="{BB962C8B-B14F-4D97-AF65-F5344CB8AC3E}">
        <p14:creationId xmlns:p14="http://schemas.microsoft.com/office/powerpoint/2010/main" val="659215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CBF3C89B-E57F-46F9-B03D-041B187F5CDE}" type="slidenum">
              <a:rPr lang="zh-CN" altLang="en-US" smtClean="0"/>
              <a:t>4</a:t>
            </a:fld>
            <a:endParaRPr lang="zh-CN" altLang="en-US"/>
          </a:p>
        </p:txBody>
      </p:sp>
    </p:spTree>
    <p:extLst>
      <p:ext uri="{BB962C8B-B14F-4D97-AF65-F5344CB8AC3E}">
        <p14:creationId xmlns:p14="http://schemas.microsoft.com/office/powerpoint/2010/main" val="3946925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F3C89B-E57F-46F9-B03D-041B187F5CDE}" type="slidenum">
              <a:rPr lang="zh-CN" altLang="en-US" smtClean="0"/>
              <a:t>14</a:t>
            </a:fld>
            <a:endParaRPr lang="zh-CN" altLang="en-US"/>
          </a:p>
        </p:txBody>
      </p:sp>
    </p:spTree>
    <p:extLst>
      <p:ext uri="{BB962C8B-B14F-4D97-AF65-F5344CB8AC3E}">
        <p14:creationId xmlns:p14="http://schemas.microsoft.com/office/powerpoint/2010/main" val="4155985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249154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5259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87375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241428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489622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69054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805626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29417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972176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23301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546445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76888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274783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2000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982485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6031573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440363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8471692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932957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642231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4884641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09359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0806405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1786311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01279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693504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0083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529634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2449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12357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59656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003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782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40771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27784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033120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4009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38661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25717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65407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6276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91037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07165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4843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8289679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04727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93412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090106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7096789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792871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2409205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387138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506291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8"/>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5032992"/>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5032992"/>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4939325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81703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902816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9" y="1778021"/>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9" y="2616195"/>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8"/>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793332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1" y="1778019"/>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9"/>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1"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95154761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 图：2小节标题+正文（水平）">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4"/>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9"/>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9"/>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9"/>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9"/>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0">
                <a:solidFill>
                  <a:schemeClr val="accent5"/>
                </a:solidFill>
                <a:latin typeface="Lato" panose="020F0502020204030203" pitchFamily="34" charset="77"/>
              </a:defRPr>
            </a:lvl1pPr>
            <a:lvl2pPr marL="609570" indent="0">
              <a:buNone/>
              <a:defRPr/>
            </a:lvl2pPr>
            <a:lvl3pPr marL="1219140"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184273565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1" y="4046188"/>
            <a:ext cx="3223683" cy="2227613"/>
          </a:xfrm>
          <a:prstGeom prst="rect">
            <a:avLst/>
          </a:prstGeom>
        </p:spPr>
        <p:txBody>
          <a:bodyPr lIns="0" tIns="0">
            <a:normAutofit/>
          </a:bodyPr>
          <a:lstStyle>
            <a:lvl1pPr marL="0" marR="0" indent="0" algn="l" defTabSz="1219140" rtl="0" eaLnBrk="1" fontAlgn="auto" latinLnBrk="0" hangingPunct="1">
              <a:lnSpc>
                <a:spcPct val="100000"/>
              </a:lnSpc>
              <a:spcBef>
                <a:spcPts val="1333"/>
              </a:spcBef>
              <a:spcAft>
                <a:spcPts val="0"/>
              </a:spcAft>
              <a:buClrTx/>
              <a:buSzTx/>
              <a:buFont typeface="Wingdings" pitchFamily="2" charset="2"/>
              <a:buNone/>
              <a:tabLst/>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marL="234939" marR="0" lvl="0" indent="-234939" algn="l" defTabSz="1219140" rtl="0" eaLnBrk="1" fontAlgn="auto" latinLnBrk="0" hangingPunct="1">
              <a:lnSpc>
                <a:spcPct val="100000"/>
              </a:lnSpc>
              <a:spcBef>
                <a:spcPts val="1333"/>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6"/>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299437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60056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19714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884121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2.emf"/><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3.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54371" y="298551"/>
            <a:ext cx="1003093" cy="92877"/>
          </a:xfrm>
          <a:prstGeom prst="rect">
            <a:avLst/>
          </a:prstGeom>
        </p:spPr>
      </p:pic>
    </p:spTree>
    <p:extLst>
      <p:ext uri="{BB962C8B-B14F-4D97-AF65-F5344CB8AC3E}">
        <p14:creationId xmlns:p14="http://schemas.microsoft.com/office/powerpoint/2010/main" val="121625520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 id="2147483744" r:id="rId27"/>
    <p:sldLayoutId id="2147483745" r:id="rId28"/>
    <p:sldLayoutId id="2147483746" r:id="rId29"/>
    <p:sldLayoutId id="2147483747" r:id="rId30"/>
    <p:sldLayoutId id="2147483748" r:id="rId31"/>
    <p:sldLayoutId id="2147483749" r:id="rId32"/>
    <p:sldLayoutId id="2147483750" r:id="rId33"/>
    <p:sldLayoutId id="2147483751" r:id="rId34"/>
    <p:sldLayoutId id="2147483752" r:id="rId35"/>
    <p:sldLayoutId id="2147483753" r:id="rId36"/>
    <p:sldLayoutId id="2147483754" r:id="rId37"/>
    <p:sldLayoutId id="2147483755" r:id="rId38"/>
    <p:sldLayoutId id="2147483756" r:id="rId39"/>
    <p:sldLayoutId id="2147483757" r:id="rId40"/>
    <p:sldLayoutId id="2147483758" r:id="rId41"/>
    <p:sldLayoutId id="2147483759" r:id="rId42"/>
    <p:sldLayoutId id="2147483760" r:id="rId43"/>
    <p:sldLayoutId id="2147483761" r:id="rId44"/>
    <p:sldLayoutId id="2147483762" r:id="rId45"/>
    <p:sldLayoutId id="2147483763" r:id="rId46"/>
    <p:sldLayoutId id="2147483764" r:id="rId47"/>
    <p:sldLayoutId id="2147483765" r:id="rId48"/>
    <p:sldLayoutId id="2147483766" r:id="rId49"/>
    <p:sldLayoutId id="2147483767" r:id="rId50"/>
    <p:sldLayoutId id="2147483768" r:id="rId51"/>
    <p:sldLayoutId id="2147483769" r:id="rId52"/>
    <p:sldLayoutId id="2147483770" r:id="rId53"/>
    <p:sldLayoutId id="2147483771" r:id="rId54"/>
    <p:sldLayoutId id="2147483772" r:id="rId55"/>
    <p:sldLayoutId id="2147483773" r:id="rId56"/>
    <p:sldLayoutId id="2147483774" r:id="rId57"/>
    <p:sldLayoutId id="2147483775" r:id="rId58"/>
    <p:sldLayoutId id="2147483776" r:id="rId59"/>
    <p:sldLayoutId id="2147483777" r:id="rId60"/>
    <p:sldLayoutId id="2147483778" r:id="rId61"/>
    <p:sldLayoutId id="2147483779" r:id="rId62"/>
    <p:sldLayoutId id="2147483780" r:id="rId63"/>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7"/>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1.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image" Target="../media/image45.gif"/><Relationship Id="rId1" Type="http://schemas.openxmlformats.org/officeDocument/2006/relationships/slideLayout" Target="../slideLayouts/slideLayout11.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4.gif"/><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893B683-CEA7-4662-8BA2-BF47D4811821}"/>
              </a:ext>
            </a:extLst>
          </p:cNvPr>
          <p:cNvSpPr>
            <a:spLocks noGrp="1"/>
          </p:cNvSpPr>
          <p:nvPr>
            <p:ph type="title"/>
          </p:nvPr>
        </p:nvSpPr>
        <p:spPr/>
        <p:txBody>
          <a:bodyPr/>
          <a:lstStyle/>
          <a:p>
            <a:r>
              <a:rPr lang="en-US" altLang="zh-CN" dirty="0"/>
              <a:t>MEMS Scanning Mirror</a:t>
            </a:r>
            <a:endParaRPr lang="zh-CN" altLang="en-US" dirty="0"/>
          </a:p>
        </p:txBody>
      </p:sp>
      <p:sp>
        <p:nvSpPr>
          <p:cNvPr id="12" name="Text Placeholder 11">
            <a:extLst>
              <a:ext uri="{FF2B5EF4-FFF2-40B4-BE49-F238E27FC236}">
                <a16:creationId xmlns:a16="http://schemas.microsoft.com/office/drawing/2014/main" id="{A78457F5-7116-400B-8151-4ECA759B1712}"/>
              </a:ext>
            </a:extLst>
          </p:cNvPr>
          <p:cNvSpPr>
            <a:spLocks noGrp="1"/>
          </p:cNvSpPr>
          <p:nvPr>
            <p:ph type="body" idx="1"/>
          </p:nvPr>
        </p:nvSpPr>
        <p:spPr/>
        <p:txBody>
          <a:bodyPr/>
          <a:lstStyle/>
          <a:p>
            <a:endParaRPr lang="en-SE" dirty="0"/>
          </a:p>
        </p:txBody>
      </p:sp>
      <p:sp>
        <p:nvSpPr>
          <p:cNvPr id="13" name="Text Placeholder 12">
            <a:extLst>
              <a:ext uri="{FF2B5EF4-FFF2-40B4-BE49-F238E27FC236}">
                <a16:creationId xmlns:a16="http://schemas.microsoft.com/office/drawing/2014/main" id="{92714A70-8066-479B-BD47-3F9B77ADF7EA}"/>
              </a:ext>
            </a:extLst>
          </p:cNvPr>
          <p:cNvSpPr>
            <a:spLocks noGrp="1"/>
          </p:cNvSpPr>
          <p:nvPr>
            <p:ph type="body" idx="10"/>
          </p:nvPr>
        </p:nvSpPr>
        <p:spPr/>
        <p:txBody>
          <a:bodyPr/>
          <a:lstStyle/>
          <a:p>
            <a:r>
              <a:rPr lang="en-US" dirty="0"/>
              <a:t>COMSOL</a:t>
            </a:r>
            <a:endParaRPr lang="en-SE" dirty="0"/>
          </a:p>
        </p:txBody>
      </p:sp>
      <p:sp>
        <p:nvSpPr>
          <p:cNvPr id="14" name="Text Placeholder 13">
            <a:extLst>
              <a:ext uri="{FF2B5EF4-FFF2-40B4-BE49-F238E27FC236}">
                <a16:creationId xmlns:a16="http://schemas.microsoft.com/office/drawing/2014/main" id="{5A226551-95AB-4F42-9D57-E29C07D17565}"/>
              </a:ext>
            </a:extLst>
          </p:cNvPr>
          <p:cNvSpPr>
            <a:spLocks noGrp="1"/>
          </p:cNvSpPr>
          <p:nvPr>
            <p:ph type="body" idx="11"/>
          </p:nvPr>
        </p:nvSpPr>
        <p:spPr/>
        <p:txBody>
          <a:bodyPr/>
          <a:lstStyle/>
          <a:p>
            <a:endParaRPr lang="en-SE"/>
          </a:p>
        </p:txBody>
      </p:sp>
      <p:sp>
        <p:nvSpPr>
          <p:cNvPr id="15" name="Text Placeholder 14">
            <a:extLst>
              <a:ext uri="{FF2B5EF4-FFF2-40B4-BE49-F238E27FC236}">
                <a16:creationId xmlns:a16="http://schemas.microsoft.com/office/drawing/2014/main" id="{A88EB594-F873-4375-800B-9A029E130DA2}"/>
              </a:ext>
            </a:extLst>
          </p:cNvPr>
          <p:cNvSpPr>
            <a:spLocks noGrp="1"/>
          </p:cNvSpPr>
          <p:nvPr>
            <p:ph type="body" idx="12"/>
          </p:nvPr>
        </p:nvSpPr>
        <p:spPr/>
        <p:txBody>
          <a:bodyPr/>
          <a:lstStyle/>
          <a:p>
            <a:endParaRPr lang="en-SE"/>
          </a:p>
        </p:txBody>
      </p:sp>
      <p:pic>
        <p:nvPicPr>
          <p:cNvPr id="16" name="Picture 15">
            <a:extLst>
              <a:ext uri="{FF2B5EF4-FFF2-40B4-BE49-F238E27FC236}">
                <a16:creationId xmlns:a16="http://schemas.microsoft.com/office/drawing/2014/main" id="{ABDAEA57-7F0B-4643-B710-1920032F1664}"/>
              </a:ext>
            </a:extLst>
          </p:cNvPr>
          <p:cNvPicPr>
            <a:picLocks noChangeAspect="1"/>
          </p:cNvPicPr>
          <p:nvPr/>
        </p:nvPicPr>
        <p:blipFill rotWithShape="1">
          <a:blip r:embed="rId2"/>
          <a:srcRect l="23338" t="19132" r="31351" b="11481"/>
          <a:stretch/>
        </p:blipFill>
        <p:spPr>
          <a:xfrm>
            <a:off x="7229475" y="603629"/>
            <a:ext cx="5076825" cy="5830655"/>
          </a:xfrm>
          <a:prstGeom prst="rect">
            <a:avLst/>
          </a:prstGeom>
        </p:spPr>
      </p:pic>
    </p:spTree>
    <p:extLst>
      <p:ext uri="{BB962C8B-B14F-4D97-AF65-F5344CB8AC3E}">
        <p14:creationId xmlns:p14="http://schemas.microsoft.com/office/powerpoint/2010/main" val="1413028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0F6811B-1268-4815-8AEA-00206CE5A78C}"/>
              </a:ext>
            </a:extLst>
          </p:cNvPr>
          <p:cNvSpPr>
            <a:spLocks noGrp="1"/>
          </p:cNvSpPr>
          <p:nvPr>
            <p:ph sz="half" idx="18"/>
          </p:nvPr>
        </p:nvSpPr>
        <p:spPr/>
        <p:txBody>
          <a:bodyPr>
            <a:normAutofit/>
          </a:bodyPr>
          <a:lstStyle/>
          <a:p>
            <a:pPr marL="0" indent="0">
              <a:buNone/>
            </a:pPr>
            <a:r>
              <a:rPr lang="en-US" altLang="zh-CN" sz="1800" dirty="0">
                <a:latin typeface="+mn-lt"/>
              </a:rPr>
              <a:t>Activating terminal: used to calculate capacitance, the exact value of the voltage is not important, </a:t>
            </a:r>
            <a:r>
              <a:rPr lang="en-US" altLang="zh-CN" sz="1800" i="1" dirty="0">
                <a:latin typeface="+mn-lt"/>
              </a:rPr>
              <a:t>i.e.</a:t>
            </a:r>
            <a:r>
              <a:rPr lang="en-US" altLang="zh-CN" sz="1800" dirty="0">
                <a:latin typeface="+mn-lt"/>
              </a:rPr>
              <a:t>, it can be set to V0 = 1V</a:t>
            </a:r>
            <a:endParaRPr lang="zh-CN" altLang="en-US" sz="1800" dirty="0">
              <a:latin typeface="+mn-lt"/>
            </a:endParaRPr>
          </a:p>
        </p:txBody>
      </p:sp>
      <p:sp>
        <p:nvSpPr>
          <p:cNvPr id="4" name="标题 3">
            <a:extLst>
              <a:ext uri="{FF2B5EF4-FFF2-40B4-BE49-F238E27FC236}">
                <a16:creationId xmlns:a16="http://schemas.microsoft.com/office/drawing/2014/main" id="{30C626F7-BD0F-46D8-99E7-19E04B2E10CD}"/>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dirty="0"/>
              <a:t>BC: Terminal </a:t>
            </a:r>
            <a:r>
              <a:rPr lang="zh-CN" altLang="en-US" dirty="0"/>
              <a:t> </a:t>
            </a:r>
            <a:r>
              <a:rPr lang="en-US" altLang="zh-CN" dirty="0"/>
              <a:t>1</a:t>
            </a:r>
            <a:endParaRPr lang="zh-CN" altLang="en-US" dirty="0"/>
          </a:p>
        </p:txBody>
      </p:sp>
      <p:sp>
        <p:nvSpPr>
          <p:cNvPr id="3" name="Content Placeholder 2">
            <a:extLst>
              <a:ext uri="{FF2B5EF4-FFF2-40B4-BE49-F238E27FC236}">
                <a16:creationId xmlns:a16="http://schemas.microsoft.com/office/drawing/2014/main" id="{3C94713B-7372-4E35-AEC3-436F39FCF172}"/>
              </a:ext>
            </a:extLst>
          </p:cNvPr>
          <p:cNvSpPr>
            <a:spLocks noGrp="1"/>
          </p:cNvSpPr>
          <p:nvPr>
            <p:ph sz="quarter" idx="17"/>
          </p:nvPr>
        </p:nvSpPr>
        <p:spPr/>
        <p:txBody>
          <a:bodyPr/>
          <a:lstStyle/>
          <a:p>
            <a:endParaRPr lang="en-SE"/>
          </a:p>
        </p:txBody>
      </p:sp>
      <p:pic>
        <p:nvPicPr>
          <p:cNvPr id="6" name="内容占位符 9">
            <a:extLst>
              <a:ext uri="{FF2B5EF4-FFF2-40B4-BE49-F238E27FC236}">
                <a16:creationId xmlns:a16="http://schemas.microsoft.com/office/drawing/2014/main" id="{2D47281F-CA65-4AD4-9472-D893E13ABDBC}"/>
              </a:ext>
            </a:extLst>
          </p:cNvPr>
          <p:cNvPicPr>
            <a:picLocks noChangeAspect="1"/>
          </p:cNvPicPr>
          <p:nvPr/>
        </p:nvPicPr>
        <p:blipFill>
          <a:blip r:embed="rId2"/>
          <a:stretch>
            <a:fillRect/>
          </a:stretch>
        </p:blipFill>
        <p:spPr>
          <a:xfrm>
            <a:off x="4361411" y="582355"/>
            <a:ext cx="9877425" cy="6321552"/>
          </a:xfrm>
          <a:prstGeom prst="rect">
            <a:avLst/>
          </a:prstGeom>
          <a:solidFill>
            <a:schemeClr val="bg1"/>
          </a:solidFill>
          <a:ln>
            <a:solidFill>
              <a:schemeClr val="bg2"/>
            </a:solidFill>
          </a:ln>
        </p:spPr>
      </p:pic>
    </p:spTree>
    <p:extLst>
      <p:ext uri="{BB962C8B-B14F-4D97-AF65-F5344CB8AC3E}">
        <p14:creationId xmlns:p14="http://schemas.microsoft.com/office/powerpoint/2010/main" val="3189089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F7E927D-9A3B-41B7-8835-62DB4231ABFC}"/>
              </a:ext>
            </a:extLst>
          </p:cNvPr>
          <p:cNvSpPr>
            <a:spLocks noGrp="1"/>
          </p:cNvSpPr>
          <p:nvPr>
            <p:ph sz="half" idx="18"/>
          </p:nvPr>
        </p:nvSpPr>
        <p:spPr/>
        <p:txBody>
          <a:bodyPr>
            <a:normAutofit/>
          </a:bodyPr>
          <a:lstStyle/>
          <a:p>
            <a:pPr marL="0" indent="0">
              <a:buNone/>
            </a:pPr>
            <a:r>
              <a:rPr lang="en-US" altLang="zh-CN" sz="1800" dirty="0"/>
              <a:t>Floating voltage:</a:t>
            </a:r>
          </a:p>
          <a:p>
            <a:pPr lvl="1"/>
            <a:r>
              <a:rPr lang="en-US" altLang="zh-CN" sz="1400" dirty="0"/>
              <a:t>Terminals 1 and 2 are turned on alternately during operation</a:t>
            </a:r>
          </a:p>
          <a:p>
            <a:pPr lvl="1"/>
            <a:r>
              <a:rPr lang="en-US" altLang="zh-CN" sz="1400" dirty="0"/>
              <a:t>Due to the symmetry, only one side is computed </a:t>
            </a:r>
            <a:endParaRPr lang="zh-CN" altLang="en-US" sz="1400" dirty="0"/>
          </a:p>
        </p:txBody>
      </p:sp>
      <p:sp>
        <p:nvSpPr>
          <p:cNvPr id="4" name="标题 3">
            <a:extLst>
              <a:ext uri="{FF2B5EF4-FFF2-40B4-BE49-F238E27FC236}">
                <a16:creationId xmlns:a16="http://schemas.microsoft.com/office/drawing/2014/main" id="{38227EBF-C29C-4009-943E-730954C796C5}"/>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dirty="0"/>
              <a:t>BC: Terminal 2</a:t>
            </a:r>
            <a:endParaRPr lang="zh-CN" altLang="en-US" dirty="0"/>
          </a:p>
        </p:txBody>
      </p:sp>
      <p:sp>
        <p:nvSpPr>
          <p:cNvPr id="3" name="Content Placeholder 2">
            <a:extLst>
              <a:ext uri="{FF2B5EF4-FFF2-40B4-BE49-F238E27FC236}">
                <a16:creationId xmlns:a16="http://schemas.microsoft.com/office/drawing/2014/main" id="{7B8876C1-732F-4CC7-853F-5574B91853F2}"/>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065C0777-D707-4CFC-BB0C-F6AA9D240FBD}"/>
              </a:ext>
            </a:extLst>
          </p:cNvPr>
          <p:cNvPicPr>
            <a:picLocks noChangeAspect="1"/>
          </p:cNvPicPr>
          <p:nvPr/>
        </p:nvPicPr>
        <p:blipFill rotWithShape="1">
          <a:blip r:embed="rId2"/>
          <a:srcRect t="-192"/>
          <a:stretch/>
        </p:blipFill>
        <p:spPr>
          <a:xfrm>
            <a:off x="4361411" y="582355"/>
            <a:ext cx="9806178" cy="6281737"/>
          </a:xfrm>
          <a:prstGeom prst="rect">
            <a:avLst/>
          </a:prstGeom>
          <a:solidFill>
            <a:schemeClr val="bg1"/>
          </a:solidFill>
          <a:ln>
            <a:solidFill>
              <a:schemeClr val="bg2"/>
            </a:solidFill>
          </a:ln>
        </p:spPr>
      </p:pic>
    </p:spTree>
    <p:extLst>
      <p:ext uri="{BB962C8B-B14F-4D97-AF65-F5344CB8AC3E}">
        <p14:creationId xmlns:p14="http://schemas.microsoft.com/office/powerpoint/2010/main" val="2485102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C462E5E-B3D3-4F96-9B03-6ADCD044EBE2}"/>
              </a:ext>
            </a:extLst>
          </p:cNvPr>
          <p:cNvSpPr>
            <a:spLocks noGrp="1"/>
          </p:cNvSpPr>
          <p:nvPr>
            <p:ph sz="half" idx="18"/>
          </p:nvPr>
        </p:nvSpPr>
        <p:spPr/>
        <p:txBody>
          <a:bodyPr>
            <a:normAutofit/>
          </a:bodyPr>
          <a:lstStyle/>
          <a:p>
            <a:pPr marL="0" indent="0">
              <a:buNone/>
            </a:pPr>
            <a:r>
              <a:rPr lang="en-US" altLang="zh-CN" sz="1800" dirty="0"/>
              <a:t>Mirror and moving combs </a:t>
            </a:r>
            <a:br>
              <a:rPr lang="en-US" altLang="zh-CN" sz="1800" dirty="0"/>
            </a:br>
            <a:r>
              <a:rPr lang="en-US" altLang="zh-CN" sz="1800" dirty="0"/>
              <a:t>are grounded.</a:t>
            </a:r>
            <a:endParaRPr lang="zh-CN" altLang="en-US" sz="1800" dirty="0"/>
          </a:p>
        </p:txBody>
      </p:sp>
      <p:sp>
        <p:nvSpPr>
          <p:cNvPr id="4" name="标题 3">
            <a:extLst>
              <a:ext uri="{FF2B5EF4-FFF2-40B4-BE49-F238E27FC236}">
                <a16:creationId xmlns:a16="http://schemas.microsoft.com/office/drawing/2014/main" id="{DDD04A2F-68BD-42BC-A601-626B9E53EA46}"/>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dirty="0"/>
              <a:t>BC: Grounded</a:t>
            </a:r>
            <a:endParaRPr lang="zh-CN" altLang="en-US" dirty="0"/>
          </a:p>
        </p:txBody>
      </p:sp>
      <p:sp>
        <p:nvSpPr>
          <p:cNvPr id="3" name="Content Placeholder 2">
            <a:extLst>
              <a:ext uri="{FF2B5EF4-FFF2-40B4-BE49-F238E27FC236}">
                <a16:creationId xmlns:a16="http://schemas.microsoft.com/office/drawing/2014/main" id="{71B87EED-587B-4854-8F41-B2CE804D6906}"/>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94A5B7D6-5940-412D-87E0-7133BD1E3E43}"/>
              </a:ext>
            </a:extLst>
          </p:cNvPr>
          <p:cNvPicPr>
            <a:picLocks noChangeAspect="1"/>
          </p:cNvPicPr>
          <p:nvPr/>
        </p:nvPicPr>
        <p:blipFill>
          <a:blip r:embed="rId2"/>
          <a:stretch>
            <a:fillRect/>
          </a:stretch>
        </p:blipFill>
        <p:spPr>
          <a:xfrm>
            <a:off x="4361411" y="582355"/>
            <a:ext cx="9786747" cy="6321552"/>
          </a:xfrm>
          <a:prstGeom prst="rect">
            <a:avLst/>
          </a:prstGeom>
          <a:solidFill>
            <a:schemeClr val="bg1"/>
          </a:solidFill>
          <a:ln>
            <a:solidFill>
              <a:schemeClr val="bg2"/>
            </a:solidFill>
          </a:ln>
        </p:spPr>
      </p:pic>
    </p:spTree>
    <p:extLst>
      <p:ext uri="{BB962C8B-B14F-4D97-AF65-F5344CB8AC3E}">
        <p14:creationId xmlns:p14="http://schemas.microsoft.com/office/powerpoint/2010/main" val="4182641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2ED517B-72F4-4053-8FEE-CF50EB78FC3B}"/>
              </a:ext>
            </a:extLst>
          </p:cNvPr>
          <p:cNvSpPr>
            <a:spLocks noGrp="1"/>
          </p:cNvSpPr>
          <p:nvPr>
            <p:ph sz="half" idx="18"/>
          </p:nvPr>
        </p:nvSpPr>
        <p:spPr/>
        <p:txBody>
          <a:bodyPr>
            <a:normAutofit/>
          </a:bodyPr>
          <a:lstStyle/>
          <a:p>
            <a:pPr marL="0" indent="0">
              <a:buNone/>
            </a:pPr>
            <a:r>
              <a:rPr lang="en-US" altLang="zh-CN" sz="1800" dirty="0"/>
              <a:t>The study performs a parametric sweep of the mirror rotation angle, calculates the capacitance for each angle, and creates a surrogate model.</a:t>
            </a:r>
            <a:endParaRPr lang="zh-CN" altLang="en-US" sz="1800" dirty="0"/>
          </a:p>
        </p:txBody>
      </p:sp>
      <p:sp>
        <p:nvSpPr>
          <p:cNvPr id="4" name="标题 3">
            <a:extLst>
              <a:ext uri="{FF2B5EF4-FFF2-40B4-BE49-F238E27FC236}">
                <a16:creationId xmlns:a16="http://schemas.microsoft.com/office/drawing/2014/main" id="{B6283A76-036D-44CF-A3A3-5CBD6E5619C2}"/>
              </a:ext>
            </a:extLst>
          </p:cNvPr>
          <p:cNvSpPr>
            <a:spLocks noGrp="1"/>
          </p:cNvSpPr>
          <p:nvPr>
            <p:ph type="title"/>
          </p:nvPr>
        </p:nvSpPr>
        <p:spPr/>
        <p:txBody>
          <a:bodyPr>
            <a:normAutofit/>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sz="2800" dirty="0"/>
              <a:t>Study:</a:t>
            </a:r>
            <a:br>
              <a:rPr lang="en-US" altLang="zh-CN" sz="2800" dirty="0"/>
            </a:br>
            <a:r>
              <a:rPr lang="en-US" altLang="zh-CN" sz="2800" dirty="0"/>
              <a:t>Surrogate Model Training</a:t>
            </a:r>
            <a:endParaRPr lang="zh-CN" altLang="en-US" sz="2800" dirty="0"/>
          </a:p>
        </p:txBody>
      </p:sp>
      <p:sp>
        <p:nvSpPr>
          <p:cNvPr id="3" name="Content Placeholder 2">
            <a:extLst>
              <a:ext uri="{FF2B5EF4-FFF2-40B4-BE49-F238E27FC236}">
                <a16:creationId xmlns:a16="http://schemas.microsoft.com/office/drawing/2014/main" id="{67A14FE0-9C6E-48F3-B1EB-88160E2FCC74}"/>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57252C9B-0E74-42EA-B6F4-2D1D7DC09296}"/>
              </a:ext>
            </a:extLst>
          </p:cNvPr>
          <p:cNvPicPr>
            <a:picLocks noChangeAspect="1"/>
          </p:cNvPicPr>
          <p:nvPr/>
        </p:nvPicPr>
        <p:blipFill>
          <a:blip r:embed="rId2"/>
          <a:stretch>
            <a:fillRect/>
          </a:stretch>
        </p:blipFill>
        <p:spPr>
          <a:xfrm>
            <a:off x="4361411" y="582355"/>
            <a:ext cx="10363200" cy="6587109"/>
          </a:xfrm>
          <a:prstGeom prst="rect">
            <a:avLst/>
          </a:prstGeom>
          <a:solidFill>
            <a:schemeClr val="bg1"/>
          </a:solidFill>
          <a:ln>
            <a:solidFill>
              <a:schemeClr val="bg2"/>
            </a:solidFill>
          </a:ln>
        </p:spPr>
      </p:pic>
    </p:spTree>
    <p:extLst>
      <p:ext uri="{BB962C8B-B14F-4D97-AF65-F5344CB8AC3E}">
        <p14:creationId xmlns:p14="http://schemas.microsoft.com/office/powerpoint/2010/main" val="3372433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9901127D-F2F6-48C8-A7FF-410211286D58}"/>
                  </a:ext>
                </a:extLst>
              </p:cNvPr>
              <p:cNvSpPr>
                <a:spLocks noGrp="1"/>
              </p:cNvSpPr>
              <p:nvPr>
                <p:ph sz="half" idx="18"/>
              </p:nvPr>
            </p:nvSpPr>
            <p:spPr/>
            <p:txBody>
              <a:bodyPr>
                <a:normAutofit/>
              </a:bodyPr>
              <a:lstStyle/>
              <a:p>
                <a:pPr marL="0" indent="0">
                  <a:buNone/>
                </a:pPr>
                <a:r>
                  <a:rPr lang="en-US" altLang="zh-CN" sz="1800" i="1" dirty="0"/>
                  <a:t>A Gaussian Process </a:t>
                </a:r>
                <a:r>
                  <a:rPr lang="en-US" altLang="zh-CN" sz="1800" dirty="0"/>
                  <a:t>function is fitted to capacitance data:</a:t>
                </a:r>
                <a:br>
                  <a:rPr lang="en-US" altLang="zh-CN" sz="1800" dirty="0"/>
                </a:br>
                <a:endParaRPr lang="en-US" altLang="zh-CN" sz="1800" dirty="0"/>
              </a:p>
              <a:p>
                <a:pPr marL="0" indent="0">
                  <a:buNone/>
                </a:pPr>
                <a14:m>
                  <m:oMathPara xmlns:m="http://schemas.openxmlformats.org/officeDocument/2006/math">
                    <m:oMathParaPr>
                      <m:jc m:val="centerGroup"/>
                    </m:oMathParaPr>
                    <m:oMath xmlns:m="http://schemas.openxmlformats.org/officeDocument/2006/math">
                      <m:r>
                        <a:rPr lang="en-US" altLang="zh-CN" sz="1800" i="1">
                          <a:latin typeface="Cambria Math" panose="02040503050406030204" pitchFamily="18" charset="0"/>
                          <a:ea typeface="Cambria Math" panose="02040503050406030204" pitchFamily="18" charset="0"/>
                        </a:rPr>
                        <m:t>𝐶</m:t>
                      </m:r>
                      <m:r>
                        <a:rPr lang="en-US" altLang="zh-CN" sz="1800" i="1">
                          <a:latin typeface="Cambria Math" panose="02040503050406030204" pitchFamily="18" charset="0"/>
                          <a:ea typeface="Cambria Math" panose="02040503050406030204" pitchFamily="18" charset="0"/>
                        </a:rPr>
                        <m:t>=</m:t>
                      </m:r>
                      <m:r>
                        <a:rPr lang="en-US" altLang="zh-CN" sz="1800" i="1">
                          <a:latin typeface="Cambria Math" panose="02040503050406030204" pitchFamily="18" charset="0"/>
                          <a:ea typeface="Cambria Math" panose="02040503050406030204" pitchFamily="18" charset="0"/>
                        </a:rPr>
                        <m:t>𝑓</m:t>
                      </m:r>
                      <m:d>
                        <m:dPr>
                          <m:ctrlPr>
                            <a:rPr lang="en-US" altLang="zh-CN" sz="1800" i="1">
                              <a:latin typeface="Cambria Math" panose="02040503050406030204" pitchFamily="18" charset="0"/>
                              <a:ea typeface="Cambria Math" panose="02040503050406030204" pitchFamily="18" charset="0"/>
                            </a:rPr>
                          </m:ctrlPr>
                        </m:dPr>
                        <m:e>
                          <m:r>
                            <a:rPr lang="zh-CN" altLang="en-US" sz="1800" i="1">
                              <a:latin typeface="Cambria Math" panose="02040503050406030204" pitchFamily="18" charset="0"/>
                              <a:ea typeface="Cambria Math" panose="02040503050406030204" pitchFamily="18" charset="0"/>
                            </a:rPr>
                            <m:t>𝜃</m:t>
                          </m:r>
                        </m:e>
                      </m:d>
                    </m:oMath>
                  </m:oMathPara>
                </a14:m>
                <a:endParaRPr lang="zh-CN" altLang="en-US" sz="1800" dirty="0"/>
              </a:p>
            </p:txBody>
          </p:sp>
        </mc:Choice>
        <mc:Fallback>
          <p:sp>
            <p:nvSpPr>
              <p:cNvPr id="2" name="内容占位符 1">
                <a:extLst>
                  <a:ext uri="{FF2B5EF4-FFF2-40B4-BE49-F238E27FC236}">
                    <a16:creationId xmlns:a16="http://schemas.microsoft.com/office/drawing/2014/main" id="{9901127D-F2F6-48C8-A7FF-410211286D58}"/>
                  </a:ext>
                </a:extLst>
              </p:cNvPr>
              <p:cNvSpPr>
                <a:spLocks noGrp="1" noRot="1" noChangeAspect="1" noMove="1" noResize="1" noEditPoints="1" noAdjustHandles="1" noChangeArrowheads="1" noChangeShapeType="1" noTextEdit="1"/>
              </p:cNvSpPr>
              <p:nvPr>
                <p:ph sz="half" idx="18"/>
              </p:nvPr>
            </p:nvSpPr>
            <p:spPr>
              <a:blipFill>
                <a:blip r:embed="rId3"/>
                <a:stretch>
                  <a:fillRect l="-4348" t="-3562"/>
                </a:stretch>
              </a:blipFill>
            </p:spPr>
            <p:txBody>
              <a:bodyPr/>
              <a:lstStyle/>
              <a:p>
                <a:r>
                  <a:rPr lang="en-SE">
                    <a:noFill/>
                  </a:rPr>
                  <a:t> </a:t>
                </a:r>
              </a:p>
            </p:txBody>
          </p:sp>
        </mc:Fallback>
      </mc:AlternateContent>
      <p:sp>
        <p:nvSpPr>
          <p:cNvPr id="4" name="标题 3">
            <a:extLst>
              <a:ext uri="{FF2B5EF4-FFF2-40B4-BE49-F238E27FC236}">
                <a16:creationId xmlns:a16="http://schemas.microsoft.com/office/drawing/2014/main" id="{4BA56D1C-F8D3-41A3-A78E-71616855DBD9}"/>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sz="2800" dirty="0"/>
              <a:t>Results:</a:t>
            </a:r>
            <a:br>
              <a:rPr lang="en-US" altLang="zh-CN" sz="2800" dirty="0"/>
            </a:br>
            <a:r>
              <a:rPr lang="en-US" altLang="zh-CN" sz="2800" dirty="0"/>
              <a:t>Capacitance Function</a:t>
            </a:r>
            <a:endParaRPr lang="zh-CN" altLang="en-US" dirty="0"/>
          </a:p>
        </p:txBody>
      </p:sp>
      <p:sp>
        <p:nvSpPr>
          <p:cNvPr id="3" name="Content Placeholder 2">
            <a:extLst>
              <a:ext uri="{FF2B5EF4-FFF2-40B4-BE49-F238E27FC236}">
                <a16:creationId xmlns:a16="http://schemas.microsoft.com/office/drawing/2014/main" id="{11F147D2-07FD-45D9-954A-B77E6CA497A9}"/>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DD23E94C-6749-497B-A2CE-BB2C6D8F9E34}"/>
              </a:ext>
            </a:extLst>
          </p:cNvPr>
          <p:cNvPicPr>
            <a:picLocks noChangeAspect="1"/>
          </p:cNvPicPr>
          <p:nvPr/>
        </p:nvPicPr>
        <p:blipFill>
          <a:blip r:embed="rId4"/>
          <a:stretch>
            <a:fillRect/>
          </a:stretch>
        </p:blipFill>
        <p:spPr>
          <a:xfrm>
            <a:off x="4361411" y="582355"/>
            <a:ext cx="10266045" cy="6489954"/>
          </a:xfrm>
          <a:prstGeom prst="rect">
            <a:avLst/>
          </a:prstGeom>
          <a:solidFill>
            <a:schemeClr val="bg1"/>
          </a:solidFill>
          <a:ln>
            <a:solidFill>
              <a:schemeClr val="bg2"/>
            </a:solidFill>
          </a:ln>
        </p:spPr>
      </p:pic>
    </p:spTree>
    <p:extLst>
      <p:ext uri="{BB962C8B-B14F-4D97-AF65-F5344CB8AC3E}">
        <p14:creationId xmlns:p14="http://schemas.microsoft.com/office/powerpoint/2010/main" val="1203687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84EB7F52-8D9D-4047-8393-C27495FAC7F6}"/>
                  </a:ext>
                </a:extLst>
              </p:cNvPr>
              <p:cNvSpPr>
                <a:spLocks noGrp="1"/>
              </p:cNvSpPr>
              <p:nvPr>
                <p:ph sz="half" idx="18"/>
              </p:nvPr>
            </p:nvSpPr>
            <p:spPr/>
            <p:txBody>
              <a:bodyPr/>
              <a:lstStyle/>
              <a:p>
                <a:pPr marL="0" indent="0">
                  <a:buNone/>
                </a:pPr>
                <a:r>
                  <a:rPr lang="en-US" altLang="zh-CN" sz="1800" dirty="0"/>
                  <a:t>Derivation of the fitted function yields the force-electric coupling coefficient :</a:t>
                </a:r>
                <a:br>
                  <a:rPr lang="en-US" altLang="zh-CN" sz="1800" dirty="0"/>
                </a:br>
                <a:endParaRPr lang="en-US" altLang="zh-CN" sz="1800" i="1" dirty="0">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p>
                        <m:sSupPr>
                          <m:ctrlPr>
                            <a:rPr lang="en-US" altLang="zh-CN" sz="1800" i="1">
                              <a:latin typeface="Cambria Math" panose="02040503050406030204" pitchFamily="18" charset="0"/>
                              <a:ea typeface="Cambria Math" panose="02040503050406030204" pitchFamily="18" charset="0"/>
                            </a:rPr>
                          </m:ctrlPr>
                        </m:sSupPr>
                        <m:e>
                          <m:r>
                            <a:rPr lang="en-US" altLang="zh-CN" sz="1800" i="1">
                              <a:latin typeface="Cambria Math" panose="02040503050406030204" pitchFamily="18" charset="0"/>
                              <a:ea typeface="Cambria Math" panose="02040503050406030204" pitchFamily="18" charset="0"/>
                            </a:rPr>
                            <m:t>𝑓</m:t>
                          </m:r>
                        </m:e>
                        <m:sup>
                          <m:r>
                            <a:rPr lang="en-US" altLang="zh-CN" sz="1800" i="1">
                              <a:latin typeface="Cambria Math" panose="02040503050406030204" pitchFamily="18" charset="0"/>
                              <a:ea typeface="Cambria Math" panose="02040503050406030204" pitchFamily="18" charset="0"/>
                            </a:rPr>
                            <m:t>′</m:t>
                          </m:r>
                        </m:sup>
                      </m:sSup>
                      <m:d>
                        <m:dPr>
                          <m:ctrlPr>
                            <a:rPr lang="en-US" altLang="zh-CN" sz="1800" i="1">
                              <a:latin typeface="Cambria Math" panose="02040503050406030204" pitchFamily="18" charset="0"/>
                              <a:ea typeface="Cambria Math" panose="02040503050406030204" pitchFamily="18" charset="0"/>
                            </a:rPr>
                          </m:ctrlPr>
                        </m:dPr>
                        <m:e>
                          <m:r>
                            <a:rPr lang="zh-CN" altLang="en-US" sz="1800" i="1">
                              <a:latin typeface="Cambria Math" panose="02040503050406030204" pitchFamily="18" charset="0"/>
                              <a:ea typeface="Cambria Math" panose="02040503050406030204" pitchFamily="18" charset="0"/>
                            </a:rPr>
                            <m:t>𝜃</m:t>
                          </m:r>
                        </m:e>
                      </m:d>
                      <m:r>
                        <a:rPr lang="en-US" altLang="zh-CN" sz="1800" i="1">
                          <a:latin typeface="Cambria Math" panose="02040503050406030204" pitchFamily="18" charset="0"/>
                          <a:ea typeface="Cambria Math" panose="02040503050406030204" pitchFamily="18" charset="0"/>
                        </a:rPr>
                        <m:t>=</m:t>
                      </m:r>
                      <m:f>
                        <m:fPr>
                          <m:ctrlPr>
                            <a:rPr lang="en-US" altLang="zh-CN" sz="1800" i="1">
                              <a:latin typeface="Cambria Math" panose="02040503050406030204" pitchFamily="18" charset="0"/>
                              <a:ea typeface="Cambria Math" panose="02040503050406030204" pitchFamily="18" charset="0"/>
                            </a:rPr>
                          </m:ctrlPr>
                        </m:fPr>
                        <m:num>
                          <m:r>
                            <a:rPr lang="zh-CN" altLang="en-US" sz="1800" i="1">
                              <a:latin typeface="Cambria Math" panose="02040503050406030204" pitchFamily="18" charset="0"/>
                              <a:ea typeface="Cambria Math" panose="02040503050406030204" pitchFamily="18" charset="0"/>
                            </a:rPr>
                            <m:t>𝜕</m:t>
                          </m:r>
                          <m:r>
                            <a:rPr lang="en-US" altLang="zh-CN" sz="1800" i="1">
                              <a:latin typeface="Cambria Math" panose="02040503050406030204" pitchFamily="18" charset="0"/>
                              <a:ea typeface="Cambria Math" panose="02040503050406030204" pitchFamily="18" charset="0"/>
                            </a:rPr>
                            <m:t>𝑓</m:t>
                          </m:r>
                          <m:d>
                            <m:dPr>
                              <m:ctrlPr>
                                <a:rPr lang="en-US" altLang="zh-CN" sz="1800" i="1">
                                  <a:latin typeface="Cambria Math" panose="02040503050406030204" pitchFamily="18" charset="0"/>
                                  <a:ea typeface="Cambria Math" panose="02040503050406030204" pitchFamily="18" charset="0"/>
                                </a:rPr>
                              </m:ctrlPr>
                            </m:dPr>
                            <m:e>
                              <m:r>
                                <a:rPr lang="zh-CN" altLang="en-US" sz="1800" i="1">
                                  <a:latin typeface="Cambria Math" panose="02040503050406030204" pitchFamily="18" charset="0"/>
                                  <a:ea typeface="Cambria Math" panose="02040503050406030204" pitchFamily="18" charset="0"/>
                                </a:rPr>
                                <m:t>𝜃</m:t>
                              </m:r>
                            </m:e>
                          </m:d>
                        </m:num>
                        <m:den>
                          <m:r>
                            <a:rPr lang="zh-CN" altLang="en-US" sz="1800" i="1">
                              <a:latin typeface="Cambria Math" panose="02040503050406030204" pitchFamily="18" charset="0"/>
                              <a:ea typeface="Cambria Math" panose="02040503050406030204" pitchFamily="18" charset="0"/>
                            </a:rPr>
                            <m:t>𝜕𝜃</m:t>
                          </m:r>
                        </m:den>
                      </m:f>
                    </m:oMath>
                  </m:oMathPara>
                </a14:m>
                <a:endParaRPr lang="zh-CN" altLang="en-US" dirty="0"/>
              </a:p>
            </p:txBody>
          </p:sp>
        </mc:Choice>
        <mc:Fallback>
          <p:sp>
            <p:nvSpPr>
              <p:cNvPr id="2" name="内容占位符 1">
                <a:extLst>
                  <a:ext uri="{FF2B5EF4-FFF2-40B4-BE49-F238E27FC236}">
                    <a16:creationId xmlns:a16="http://schemas.microsoft.com/office/drawing/2014/main" id="{84EB7F52-8D9D-4047-8393-C27495FAC7F6}"/>
                  </a:ext>
                </a:extLst>
              </p:cNvPr>
              <p:cNvSpPr>
                <a:spLocks noGrp="1" noRot="1" noChangeAspect="1" noMove="1" noResize="1" noEditPoints="1" noAdjustHandles="1" noChangeArrowheads="1" noChangeShapeType="1" noTextEdit="1"/>
              </p:cNvSpPr>
              <p:nvPr>
                <p:ph sz="half" idx="18"/>
              </p:nvPr>
            </p:nvSpPr>
            <p:spPr>
              <a:blipFill>
                <a:blip r:embed="rId2"/>
                <a:stretch>
                  <a:fillRect l="-4348" t="-3562"/>
                </a:stretch>
              </a:blipFill>
            </p:spPr>
            <p:txBody>
              <a:bodyPr/>
              <a:lstStyle/>
              <a:p>
                <a:r>
                  <a:rPr lang="en-SE">
                    <a:noFill/>
                  </a:rPr>
                  <a:t> </a:t>
                </a:r>
              </a:p>
            </p:txBody>
          </p:sp>
        </mc:Fallback>
      </mc:AlternateContent>
      <p:sp>
        <p:nvSpPr>
          <p:cNvPr id="4" name="标题 3">
            <a:extLst>
              <a:ext uri="{FF2B5EF4-FFF2-40B4-BE49-F238E27FC236}">
                <a16:creationId xmlns:a16="http://schemas.microsoft.com/office/drawing/2014/main" id="{573B41E9-A99E-4FCE-936A-8B0369E0F260}"/>
              </a:ext>
            </a:extLst>
          </p:cNvPr>
          <p:cNvSpPr>
            <a:spLocks noGrp="1"/>
          </p:cNvSpPr>
          <p:nvPr>
            <p:ph type="title"/>
          </p:nvPr>
        </p:nvSpPr>
        <p:spPr/>
        <p:txBody>
          <a:bodyPr>
            <a:normAutofit/>
          </a:bodyPr>
          <a:lstStyle/>
          <a:p>
            <a:r>
              <a:rPr lang="en-US" altLang="zh-CN" sz="1800" dirty="0">
                <a:solidFill>
                  <a:schemeClr val="accent4">
                    <a:lumMod val="40000"/>
                    <a:lumOff val="60000"/>
                  </a:schemeClr>
                </a:solidFill>
              </a:rPr>
              <a:t>ELECTROSTATICS</a:t>
            </a:r>
            <a:br>
              <a:rPr lang="en-US" altLang="zh-CN" dirty="0">
                <a:solidFill>
                  <a:schemeClr val="accent4">
                    <a:lumMod val="40000"/>
                    <a:lumOff val="60000"/>
                  </a:schemeClr>
                </a:solidFill>
              </a:rPr>
            </a:br>
            <a:r>
              <a:rPr lang="en-US" altLang="zh-CN" sz="2400" dirty="0"/>
              <a:t>Results:</a:t>
            </a:r>
            <a:br>
              <a:rPr lang="en-US" altLang="zh-CN" sz="2400" dirty="0"/>
            </a:br>
            <a:r>
              <a:rPr lang="en-US" altLang="zh-CN" sz="2400" dirty="0"/>
              <a:t>Force-Electric Coupling Coefficient</a:t>
            </a:r>
            <a:endParaRPr lang="zh-CN" altLang="en-US" sz="2800" dirty="0"/>
          </a:p>
        </p:txBody>
      </p:sp>
      <p:sp>
        <p:nvSpPr>
          <p:cNvPr id="3" name="Content Placeholder 2">
            <a:extLst>
              <a:ext uri="{FF2B5EF4-FFF2-40B4-BE49-F238E27FC236}">
                <a16:creationId xmlns:a16="http://schemas.microsoft.com/office/drawing/2014/main" id="{CEDE7AC3-14CB-4B10-AFBA-4C7ED1DC845B}"/>
              </a:ext>
            </a:extLst>
          </p:cNvPr>
          <p:cNvSpPr>
            <a:spLocks noGrp="1"/>
          </p:cNvSpPr>
          <p:nvPr>
            <p:ph sz="quarter" idx="17"/>
          </p:nvPr>
        </p:nvSpPr>
        <p:spPr/>
        <p:txBody>
          <a:bodyPr/>
          <a:lstStyle/>
          <a:p>
            <a:endParaRPr lang="en-SE"/>
          </a:p>
        </p:txBody>
      </p:sp>
      <p:pic>
        <p:nvPicPr>
          <p:cNvPr id="7" name="内容占位符 5">
            <a:extLst>
              <a:ext uri="{FF2B5EF4-FFF2-40B4-BE49-F238E27FC236}">
                <a16:creationId xmlns:a16="http://schemas.microsoft.com/office/drawing/2014/main" id="{577D091D-21C7-4990-9DC1-F02FA2736548}"/>
              </a:ext>
            </a:extLst>
          </p:cNvPr>
          <p:cNvPicPr>
            <a:picLocks noChangeAspect="1"/>
          </p:cNvPicPr>
          <p:nvPr/>
        </p:nvPicPr>
        <p:blipFill>
          <a:blip r:embed="rId3"/>
          <a:stretch>
            <a:fillRect/>
          </a:stretch>
        </p:blipFill>
        <p:spPr>
          <a:xfrm>
            <a:off x="4361411" y="582355"/>
            <a:ext cx="10278999" cy="6263259"/>
          </a:xfrm>
          <a:prstGeom prst="rect">
            <a:avLst/>
          </a:prstGeom>
          <a:solidFill>
            <a:schemeClr val="bg1"/>
          </a:solidFill>
          <a:ln>
            <a:solidFill>
              <a:schemeClr val="bg2"/>
            </a:solidFill>
          </a:ln>
        </p:spPr>
      </p:pic>
    </p:spTree>
    <p:extLst>
      <p:ext uri="{BB962C8B-B14F-4D97-AF65-F5344CB8AC3E}">
        <p14:creationId xmlns:p14="http://schemas.microsoft.com/office/powerpoint/2010/main" val="29748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a:extLst>
              <a:ext uri="{FF2B5EF4-FFF2-40B4-BE49-F238E27FC236}">
                <a16:creationId xmlns:a16="http://schemas.microsoft.com/office/drawing/2014/main" id="{EA49FB6F-5CEC-4E2D-AA2D-24A25ECAAB57}"/>
              </a:ext>
            </a:extLst>
          </p:cNvPr>
          <p:cNvSpPr>
            <a:spLocks noGrp="1"/>
          </p:cNvSpPr>
          <p:nvPr>
            <p:ph sz="half" idx="18"/>
          </p:nvPr>
        </p:nvSpPr>
        <p:spPr/>
        <p:txBody>
          <a:bodyPr>
            <a:normAutofit/>
          </a:bodyPr>
          <a:lstStyle/>
          <a:p>
            <a:r>
              <a:rPr lang="en-US" altLang="zh-CN" sz="1800" dirty="0"/>
              <a:t>Rotation angle:</a:t>
            </a:r>
          </a:p>
          <a:p>
            <a:pPr lvl="1"/>
            <a:r>
              <a:rPr lang="en-US" altLang="zh-CN" sz="1400" dirty="0"/>
              <a:t>Rotation angle of the mirror under an electrostatic moment</a:t>
            </a:r>
          </a:p>
          <a:p>
            <a:r>
              <a:rPr lang="en-US" altLang="zh-CN" sz="1800" dirty="0"/>
              <a:t>Electrostatic moments:</a:t>
            </a:r>
          </a:p>
          <a:p>
            <a:pPr lvl="1"/>
            <a:r>
              <a:rPr lang="en-US" altLang="zh-CN" sz="1400" dirty="0"/>
              <a:t>Calculated by force-electric coupling coefficients:</a:t>
            </a:r>
            <a:endParaRPr lang="zh-CN" altLang="en-US" sz="1400" dirty="0"/>
          </a:p>
        </p:txBody>
      </p:sp>
      <p:sp>
        <p:nvSpPr>
          <p:cNvPr id="5" name="标题 4">
            <a:extLst>
              <a:ext uri="{FF2B5EF4-FFF2-40B4-BE49-F238E27FC236}">
                <a16:creationId xmlns:a16="http://schemas.microsoft.com/office/drawing/2014/main" id="{0BDFED8D-6466-4E1C-8995-604A209D335D}"/>
              </a:ext>
            </a:extLst>
          </p:cNvPr>
          <p:cNvSpPr>
            <a:spLocks noGrp="1"/>
          </p:cNvSpPr>
          <p:nvPr>
            <p:ph type="title"/>
          </p:nvPr>
        </p:nvSpPr>
        <p:spPr/>
        <p:txBody>
          <a:bodyPr/>
          <a:lstStyle/>
          <a:p>
            <a:r>
              <a:rPr lang="en-US" altLang="zh-CN" sz="1800" dirty="0">
                <a:solidFill>
                  <a:schemeClr val="accent4">
                    <a:lumMod val="40000"/>
                    <a:lumOff val="60000"/>
                  </a:schemeClr>
                </a:solidFill>
              </a:rPr>
              <a:t>SOLID MECHANICS</a:t>
            </a:r>
            <a:br>
              <a:rPr lang="en-US" altLang="zh-CN" dirty="0">
                <a:solidFill>
                  <a:schemeClr val="accent4">
                    <a:lumMod val="40000"/>
                    <a:lumOff val="60000"/>
                  </a:schemeClr>
                </a:solidFill>
              </a:rPr>
            </a:br>
            <a:r>
              <a:rPr lang="en-US" altLang="zh-CN" dirty="0"/>
              <a:t>Variables</a:t>
            </a:r>
            <a:endParaRPr lang="zh-CN" altLang="en-US" dirty="0"/>
          </a:p>
        </p:txBody>
      </p:sp>
      <mc:AlternateContent xmlns:mc="http://schemas.openxmlformats.org/markup-compatibility/2006">
        <mc:Choice xmlns:a14="http://schemas.microsoft.com/office/drawing/2010/main" Requires="a14">
          <p:sp>
            <p:nvSpPr>
              <p:cNvPr id="17" name="矩形 16">
                <a:extLst>
                  <a:ext uri="{FF2B5EF4-FFF2-40B4-BE49-F238E27FC236}">
                    <a16:creationId xmlns:a16="http://schemas.microsoft.com/office/drawing/2014/main" id="{F6DE6FC1-FAA9-42AE-90BD-29E0DA40B070}"/>
                  </a:ext>
                </a:extLst>
              </p:cNvPr>
              <p:cNvSpPr/>
              <p:nvPr/>
            </p:nvSpPr>
            <p:spPr>
              <a:xfrm>
                <a:off x="1193972" y="5911396"/>
                <a:ext cx="1667508" cy="4956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1400" i="1">
                          <a:latin typeface="Cambria Math" panose="02040503050406030204" pitchFamily="18" charset="0"/>
                          <a:ea typeface="Cambria Math" panose="02040503050406030204" pitchFamily="18" charset="0"/>
                        </a:rPr>
                        <m:t>𝑀</m:t>
                      </m:r>
                      <m:r>
                        <a:rPr lang="en-US" altLang="zh-CN" sz="1400" i="1">
                          <a:latin typeface="Cambria Math" panose="02040503050406030204" pitchFamily="18" charset="0"/>
                          <a:ea typeface="Cambria Math" panose="02040503050406030204" pitchFamily="18" charset="0"/>
                        </a:rPr>
                        <m:t>=</m:t>
                      </m:r>
                      <m:f>
                        <m:fPr>
                          <m:ctrlPr>
                            <a:rPr lang="en-US" altLang="zh-CN" sz="1400" i="1">
                              <a:latin typeface="Cambria Math" panose="02040503050406030204" pitchFamily="18" charset="0"/>
                              <a:ea typeface="Cambria Math" panose="02040503050406030204" pitchFamily="18" charset="0"/>
                            </a:rPr>
                          </m:ctrlPr>
                        </m:fPr>
                        <m:num>
                          <m:r>
                            <a:rPr lang="en-US" altLang="zh-CN" sz="1400" i="1">
                              <a:latin typeface="Cambria Math" panose="02040503050406030204" pitchFamily="18" charset="0"/>
                              <a:ea typeface="Cambria Math" panose="02040503050406030204" pitchFamily="18" charset="0"/>
                            </a:rPr>
                            <m:t>1</m:t>
                          </m:r>
                        </m:num>
                        <m:den>
                          <m:r>
                            <a:rPr lang="en-US" altLang="zh-CN" sz="1400" i="1">
                              <a:latin typeface="Cambria Math" panose="02040503050406030204" pitchFamily="18" charset="0"/>
                              <a:ea typeface="Cambria Math" panose="02040503050406030204" pitchFamily="18" charset="0"/>
                            </a:rPr>
                            <m:t>2</m:t>
                          </m:r>
                        </m:den>
                      </m:f>
                      <m:r>
                        <a:rPr lang="en-US" altLang="zh-CN" sz="1400" i="1">
                          <a:latin typeface="Cambria Math" panose="02040503050406030204" pitchFamily="18" charset="0"/>
                          <a:ea typeface="Cambria Math" panose="02040503050406030204" pitchFamily="18" charset="0"/>
                        </a:rPr>
                        <m:t>∗</m:t>
                      </m:r>
                      <m:sSup>
                        <m:sSupPr>
                          <m:ctrlPr>
                            <a:rPr lang="en-US" altLang="zh-CN" sz="1400" i="1">
                              <a:latin typeface="Cambria Math" panose="02040503050406030204" pitchFamily="18" charset="0"/>
                              <a:ea typeface="Cambria Math" panose="02040503050406030204" pitchFamily="18" charset="0"/>
                            </a:rPr>
                          </m:ctrlPr>
                        </m:sSupPr>
                        <m:e>
                          <m:r>
                            <a:rPr lang="en-US" altLang="zh-CN" sz="1400" i="1">
                              <a:latin typeface="Cambria Math" panose="02040503050406030204" pitchFamily="18" charset="0"/>
                              <a:ea typeface="Cambria Math" panose="02040503050406030204" pitchFamily="18" charset="0"/>
                            </a:rPr>
                            <m:t>𝑓</m:t>
                          </m:r>
                        </m:e>
                        <m:sup>
                          <m:r>
                            <a:rPr lang="en-US" altLang="zh-CN" sz="1400" i="1">
                              <a:latin typeface="Cambria Math" panose="02040503050406030204" pitchFamily="18" charset="0"/>
                              <a:ea typeface="Cambria Math" panose="02040503050406030204" pitchFamily="18" charset="0"/>
                            </a:rPr>
                            <m:t>′</m:t>
                          </m:r>
                        </m:sup>
                      </m:sSup>
                      <m:d>
                        <m:dPr>
                          <m:ctrlPr>
                            <a:rPr lang="en-US" altLang="zh-CN" sz="1400" i="1">
                              <a:latin typeface="Cambria Math" panose="02040503050406030204" pitchFamily="18" charset="0"/>
                              <a:ea typeface="Cambria Math" panose="02040503050406030204" pitchFamily="18" charset="0"/>
                            </a:rPr>
                          </m:ctrlPr>
                        </m:dPr>
                        <m:e>
                          <m:r>
                            <a:rPr lang="zh-CN" altLang="en-US" sz="1400" i="1">
                              <a:latin typeface="Cambria Math" panose="02040503050406030204" pitchFamily="18" charset="0"/>
                              <a:ea typeface="Cambria Math" panose="02040503050406030204" pitchFamily="18" charset="0"/>
                            </a:rPr>
                            <m:t>𝜃</m:t>
                          </m:r>
                        </m:e>
                      </m:d>
                      <m:r>
                        <a:rPr lang="en-US" altLang="zh-CN" sz="1400" i="1">
                          <a:latin typeface="Cambria Math" panose="02040503050406030204" pitchFamily="18" charset="0"/>
                          <a:ea typeface="Cambria Math" panose="02040503050406030204" pitchFamily="18" charset="0"/>
                        </a:rPr>
                        <m:t>∗</m:t>
                      </m:r>
                      <m:sSup>
                        <m:sSupPr>
                          <m:ctrlPr>
                            <a:rPr lang="en-US" altLang="zh-CN" sz="1400" i="1">
                              <a:latin typeface="Cambria Math" panose="02040503050406030204" pitchFamily="18" charset="0"/>
                              <a:ea typeface="Cambria Math" panose="02040503050406030204" pitchFamily="18" charset="0"/>
                            </a:rPr>
                          </m:ctrlPr>
                        </m:sSupPr>
                        <m:e>
                          <m:r>
                            <a:rPr lang="en-US" altLang="zh-CN" sz="1400" i="1">
                              <a:latin typeface="Cambria Math" panose="02040503050406030204" pitchFamily="18" charset="0"/>
                              <a:ea typeface="Cambria Math" panose="02040503050406030204" pitchFamily="18" charset="0"/>
                            </a:rPr>
                            <m:t>𝑉</m:t>
                          </m:r>
                        </m:e>
                        <m:sup>
                          <m:r>
                            <a:rPr lang="en-US" altLang="zh-CN" sz="1400" i="1">
                              <a:latin typeface="Cambria Math" panose="02040503050406030204" pitchFamily="18" charset="0"/>
                              <a:ea typeface="Cambria Math" panose="02040503050406030204" pitchFamily="18" charset="0"/>
                            </a:rPr>
                            <m:t>2</m:t>
                          </m:r>
                        </m:sup>
                      </m:sSup>
                    </m:oMath>
                  </m:oMathPara>
                </a14:m>
                <a:endParaRPr lang="zh-CN" altLang="en-US" sz="1400" dirty="0"/>
              </a:p>
            </p:txBody>
          </p:sp>
        </mc:Choice>
        <mc:Fallback>
          <p:sp>
            <p:nvSpPr>
              <p:cNvPr id="17" name="矩形 16">
                <a:extLst>
                  <a:ext uri="{FF2B5EF4-FFF2-40B4-BE49-F238E27FC236}">
                    <a16:creationId xmlns:a16="http://schemas.microsoft.com/office/drawing/2014/main" id="{F6DE6FC1-FAA9-42AE-90BD-29E0DA40B070}"/>
                  </a:ext>
                </a:extLst>
              </p:cNvPr>
              <p:cNvSpPr>
                <a:spLocks noRot="1" noChangeAspect="1" noMove="1" noResize="1" noEditPoints="1" noAdjustHandles="1" noChangeArrowheads="1" noChangeShapeType="1" noTextEdit="1"/>
              </p:cNvSpPr>
              <p:nvPr/>
            </p:nvSpPr>
            <p:spPr>
              <a:xfrm>
                <a:off x="1193972" y="5911396"/>
                <a:ext cx="1667508" cy="495649"/>
              </a:xfrm>
              <a:prstGeom prst="rect">
                <a:avLst/>
              </a:prstGeom>
              <a:blipFill>
                <a:blip r:embed="rId2"/>
                <a:stretch>
                  <a:fillRect b="-1235"/>
                </a:stretch>
              </a:blipFill>
            </p:spPr>
            <p:txBody>
              <a:bodyPr/>
              <a:lstStyle/>
              <a:p>
                <a:r>
                  <a:rPr lang="en-SE">
                    <a:noFill/>
                  </a:rPr>
                  <a:t> </a:t>
                </a:r>
              </a:p>
            </p:txBody>
          </p:sp>
        </mc:Fallback>
      </mc:AlternateContent>
      <p:sp>
        <p:nvSpPr>
          <p:cNvPr id="2" name="Content Placeholder 1">
            <a:extLst>
              <a:ext uri="{FF2B5EF4-FFF2-40B4-BE49-F238E27FC236}">
                <a16:creationId xmlns:a16="http://schemas.microsoft.com/office/drawing/2014/main" id="{AB00E7B0-045F-4019-8B8F-6ABBA322746C}"/>
              </a:ext>
            </a:extLst>
          </p:cNvPr>
          <p:cNvSpPr>
            <a:spLocks noGrp="1"/>
          </p:cNvSpPr>
          <p:nvPr>
            <p:ph sz="quarter" idx="17"/>
          </p:nvPr>
        </p:nvSpPr>
        <p:spPr/>
        <p:txBody>
          <a:bodyPr/>
          <a:lstStyle/>
          <a:p>
            <a:endParaRPr lang="en-SE"/>
          </a:p>
        </p:txBody>
      </p:sp>
      <p:pic>
        <p:nvPicPr>
          <p:cNvPr id="8" name="内容占位符 3">
            <a:extLst>
              <a:ext uri="{FF2B5EF4-FFF2-40B4-BE49-F238E27FC236}">
                <a16:creationId xmlns:a16="http://schemas.microsoft.com/office/drawing/2014/main" id="{727DB940-FB4C-4E33-B7FB-FF91018F4530}"/>
              </a:ext>
            </a:extLst>
          </p:cNvPr>
          <p:cNvPicPr>
            <a:picLocks noChangeAspect="1"/>
          </p:cNvPicPr>
          <p:nvPr/>
        </p:nvPicPr>
        <p:blipFill>
          <a:blip r:embed="rId3"/>
          <a:stretch>
            <a:fillRect/>
          </a:stretch>
        </p:blipFill>
        <p:spPr>
          <a:xfrm>
            <a:off x="4361411" y="582355"/>
            <a:ext cx="10266045" cy="6315075"/>
          </a:xfrm>
          <a:prstGeom prst="rect">
            <a:avLst/>
          </a:prstGeom>
          <a:solidFill>
            <a:schemeClr val="bg1"/>
          </a:solidFill>
          <a:ln>
            <a:solidFill>
              <a:schemeClr val="bg2"/>
            </a:solidFill>
          </a:ln>
        </p:spPr>
      </p:pic>
    </p:spTree>
    <p:extLst>
      <p:ext uri="{BB962C8B-B14F-4D97-AF65-F5344CB8AC3E}">
        <p14:creationId xmlns:p14="http://schemas.microsoft.com/office/powerpoint/2010/main" val="3050838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820A1D-C6AD-4F66-9EE9-041673973370}"/>
              </a:ext>
            </a:extLst>
          </p:cNvPr>
          <p:cNvSpPr>
            <a:spLocks noGrp="1"/>
          </p:cNvSpPr>
          <p:nvPr>
            <p:ph sz="half" idx="18"/>
          </p:nvPr>
        </p:nvSpPr>
        <p:spPr/>
        <p:txBody>
          <a:bodyPr/>
          <a:lstStyle/>
          <a:p>
            <a:pPr marL="0" indent="0">
              <a:buNone/>
            </a:pPr>
            <a:r>
              <a:rPr lang="en-US" altLang="zh-CN" dirty="0"/>
              <a:t>The scanning mirror is fixed at the bottom of the frame.</a:t>
            </a:r>
            <a:endParaRPr lang="zh-CN" altLang="en-US" dirty="0"/>
          </a:p>
        </p:txBody>
      </p:sp>
      <p:sp>
        <p:nvSpPr>
          <p:cNvPr id="4" name="标题 3">
            <a:extLst>
              <a:ext uri="{FF2B5EF4-FFF2-40B4-BE49-F238E27FC236}">
                <a16:creationId xmlns:a16="http://schemas.microsoft.com/office/drawing/2014/main" id="{463F474D-9697-4380-9806-A4D1CCBCA4A0}"/>
              </a:ext>
            </a:extLst>
          </p:cNvPr>
          <p:cNvSpPr>
            <a:spLocks noGrp="1"/>
          </p:cNvSpPr>
          <p:nvPr>
            <p:ph type="title"/>
          </p:nvPr>
        </p:nvSpPr>
        <p:spPr>
          <a:xfrm>
            <a:off x="609600" y="1600200"/>
            <a:ext cx="3305175" cy="2032000"/>
          </a:xfrm>
        </p:spPr>
        <p:txBody>
          <a:bodyPr>
            <a:normAutofit/>
          </a:bodyPr>
          <a:lstStyle/>
          <a:p>
            <a:r>
              <a:rPr lang="en-US" altLang="zh-CN" sz="1800" dirty="0">
                <a:solidFill>
                  <a:srgbClr val="E65E30">
                    <a:lumMod val="40000"/>
                    <a:lumOff val="60000"/>
                  </a:srgbClr>
                </a:solidFill>
              </a:rPr>
              <a:t>SOLID MECHANICS</a:t>
            </a:r>
            <a:br>
              <a:rPr lang="en-US" altLang="zh-CN" dirty="0">
                <a:solidFill>
                  <a:schemeClr val="accent4">
                    <a:lumMod val="40000"/>
                    <a:lumOff val="60000"/>
                  </a:schemeClr>
                </a:solidFill>
              </a:rPr>
            </a:br>
            <a:r>
              <a:rPr lang="en-US" altLang="zh-CN" dirty="0"/>
              <a:t>Fixed Constraints</a:t>
            </a:r>
            <a:endParaRPr lang="zh-CN" altLang="en-US" dirty="0"/>
          </a:p>
        </p:txBody>
      </p:sp>
      <p:sp>
        <p:nvSpPr>
          <p:cNvPr id="3" name="Content Placeholder 2">
            <a:extLst>
              <a:ext uri="{FF2B5EF4-FFF2-40B4-BE49-F238E27FC236}">
                <a16:creationId xmlns:a16="http://schemas.microsoft.com/office/drawing/2014/main" id="{7EDD3162-51AB-4226-AC9F-3A00E5DC4081}"/>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B1D0B7BB-CBE2-4F68-B4D2-7546F0ACCE2C}"/>
              </a:ext>
            </a:extLst>
          </p:cNvPr>
          <p:cNvPicPr>
            <a:picLocks noChangeAspect="1"/>
          </p:cNvPicPr>
          <p:nvPr/>
        </p:nvPicPr>
        <p:blipFill>
          <a:blip r:embed="rId2"/>
          <a:stretch>
            <a:fillRect/>
          </a:stretch>
        </p:blipFill>
        <p:spPr>
          <a:xfrm>
            <a:off x="4361411" y="582355"/>
            <a:ext cx="10039350" cy="6282690"/>
          </a:xfrm>
          <a:prstGeom prst="rect">
            <a:avLst/>
          </a:prstGeom>
          <a:solidFill>
            <a:schemeClr val="bg1"/>
          </a:solidFill>
          <a:ln>
            <a:solidFill>
              <a:schemeClr val="bg2"/>
            </a:solidFill>
          </a:ln>
        </p:spPr>
      </p:pic>
    </p:spTree>
    <p:extLst>
      <p:ext uri="{BB962C8B-B14F-4D97-AF65-F5344CB8AC3E}">
        <p14:creationId xmlns:p14="http://schemas.microsoft.com/office/powerpoint/2010/main" val="142285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7666D30-8DB5-41E3-AD24-268A75CA6187}"/>
              </a:ext>
            </a:extLst>
          </p:cNvPr>
          <p:cNvSpPr>
            <a:spLocks noGrp="1"/>
          </p:cNvSpPr>
          <p:nvPr>
            <p:ph sz="half" idx="18"/>
          </p:nvPr>
        </p:nvSpPr>
        <p:spPr/>
        <p:txBody>
          <a:bodyPr/>
          <a:lstStyle/>
          <a:p>
            <a:pPr marL="0" indent="0">
              <a:buNone/>
            </a:pPr>
            <a:r>
              <a:rPr lang="en-US" altLang="zh-CN" dirty="0"/>
              <a:t>An electrostatic moment is applied on the drive combs.</a:t>
            </a:r>
            <a:endParaRPr lang="zh-CN" altLang="en-US" dirty="0"/>
          </a:p>
        </p:txBody>
      </p:sp>
      <p:sp>
        <p:nvSpPr>
          <p:cNvPr id="4" name="标题 3">
            <a:extLst>
              <a:ext uri="{FF2B5EF4-FFF2-40B4-BE49-F238E27FC236}">
                <a16:creationId xmlns:a16="http://schemas.microsoft.com/office/drawing/2014/main" id="{542ECE31-3F09-45BD-838B-17D367426D35}"/>
              </a:ext>
            </a:extLst>
          </p:cNvPr>
          <p:cNvSpPr>
            <a:spLocks noGrp="1"/>
          </p:cNvSpPr>
          <p:nvPr>
            <p:ph type="title"/>
          </p:nvPr>
        </p:nvSpPr>
        <p:spPr/>
        <p:txBody>
          <a:bodyPr/>
          <a:lstStyle/>
          <a:p>
            <a:r>
              <a:rPr lang="en-US" altLang="zh-CN" sz="1800" dirty="0">
                <a:solidFill>
                  <a:srgbClr val="E65E30">
                    <a:lumMod val="40000"/>
                    <a:lumOff val="60000"/>
                  </a:srgbClr>
                </a:solidFill>
              </a:rPr>
              <a:t>SOLID MECHANICS</a:t>
            </a:r>
            <a:br>
              <a:rPr lang="en-US" altLang="zh-CN" sz="1800" dirty="0">
                <a:solidFill>
                  <a:schemeClr val="accent4">
                    <a:lumMod val="40000"/>
                    <a:lumOff val="60000"/>
                  </a:schemeClr>
                </a:solidFill>
              </a:rPr>
            </a:br>
            <a:r>
              <a:rPr lang="en-US" altLang="zh-CN" dirty="0"/>
              <a:t>Rigid Connector</a:t>
            </a:r>
            <a:endParaRPr lang="zh-CN" altLang="en-US" dirty="0"/>
          </a:p>
        </p:txBody>
      </p:sp>
      <p:sp>
        <p:nvSpPr>
          <p:cNvPr id="3" name="Content Placeholder 2">
            <a:extLst>
              <a:ext uri="{FF2B5EF4-FFF2-40B4-BE49-F238E27FC236}">
                <a16:creationId xmlns:a16="http://schemas.microsoft.com/office/drawing/2014/main" id="{444A06AD-2B41-4B3D-A168-3127492CE3C7}"/>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1A9E2A39-6BA8-490D-8C6E-998CF1BD6875}"/>
              </a:ext>
            </a:extLst>
          </p:cNvPr>
          <p:cNvPicPr>
            <a:picLocks noChangeAspect="1"/>
          </p:cNvPicPr>
          <p:nvPr/>
        </p:nvPicPr>
        <p:blipFill>
          <a:blip r:embed="rId2"/>
          <a:stretch>
            <a:fillRect/>
          </a:stretch>
        </p:blipFill>
        <p:spPr>
          <a:xfrm>
            <a:off x="4361411" y="582355"/>
            <a:ext cx="8886444" cy="6256782"/>
          </a:xfrm>
          <a:prstGeom prst="rect">
            <a:avLst/>
          </a:prstGeom>
          <a:solidFill>
            <a:schemeClr val="bg1"/>
          </a:solidFill>
          <a:ln>
            <a:solidFill>
              <a:schemeClr val="bg2"/>
            </a:solidFill>
          </a:ln>
        </p:spPr>
      </p:pic>
    </p:spTree>
    <p:extLst>
      <p:ext uri="{BB962C8B-B14F-4D97-AF65-F5344CB8AC3E}">
        <p14:creationId xmlns:p14="http://schemas.microsoft.com/office/powerpoint/2010/main" val="1255904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3FB8272-8A92-40B0-8D88-D7EBD807330A}"/>
              </a:ext>
            </a:extLst>
          </p:cNvPr>
          <p:cNvSpPr>
            <a:spLocks noGrp="1"/>
          </p:cNvSpPr>
          <p:nvPr>
            <p:ph sz="half" idx="18"/>
          </p:nvPr>
        </p:nvSpPr>
        <p:spPr/>
        <p:txBody>
          <a:bodyPr>
            <a:normAutofit/>
          </a:bodyPr>
          <a:lstStyle/>
          <a:p>
            <a:pPr marL="0" indent="0">
              <a:buNone/>
            </a:pPr>
            <a:r>
              <a:rPr lang="en-US" altLang="zh-CN" sz="1800" dirty="0"/>
              <a:t>The driving voltage is varied in an auxiliary sweep to calculate the rotation angles.</a:t>
            </a:r>
            <a:endParaRPr lang="zh-CN" altLang="en-US" sz="1800" dirty="0"/>
          </a:p>
        </p:txBody>
      </p:sp>
      <p:sp>
        <p:nvSpPr>
          <p:cNvPr id="4" name="标题 3">
            <a:extLst>
              <a:ext uri="{FF2B5EF4-FFF2-40B4-BE49-F238E27FC236}">
                <a16:creationId xmlns:a16="http://schemas.microsoft.com/office/drawing/2014/main" id="{E8C564AF-5DF9-48C7-AC32-CA0B03E949B5}"/>
              </a:ext>
            </a:extLst>
          </p:cNvPr>
          <p:cNvSpPr>
            <a:spLocks noGrp="1"/>
          </p:cNvSpPr>
          <p:nvPr>
            <p:ph type="title"/>
          </p:nvPr>
        </p:nvSpPr>
        <p:spPr/>
        <p:txBody>
          <a:bodyPr/>
          <a:lstStyle/>
          <a:p>
            <a:r>
              <a:rPr lang="en-US" altLang="zh-CN" sz="1800" dirty="0">
                <a:solidFill>
                  <a:srgbClr val="E65E30">
                    <a:lumMod val="40000"/>
                    <a:lumOff val="60000"/>
                  </a:srgbClr>
                </a:solidFill>
              </a:rPr>
              <a:t>SOLID MECHANICS</a:t>
            </a:r>
            <a:br>
              <a:rPr lang="en-US" altLang="zh-CN" sz="1800" dirty="0">
                <a:solidFill>
                  <a:schemeClr val="accent4">
                    <a:lumMod val="40000"/>
                    <a:lumOff val="60000"/>
                  </a:schemeClr>
                </a:solidFill>
              </a:rPr>
            </a:br>
            <a:r>
              <a:rPr lang="en-US" altLang="zh-CN" dirty="0"/>
              <a:t>Study:</a:t>
            </a:r>
            <a:br>
              <a:rPr lang="en-US" altLang="zh-CN" dirty="0"/>
            </a:br>
            <a:r>
              <a:rPr lang="en-US" altLang="zh-CN" dirty="0"/>
              <a:t>Auxiliary Sweep</a:t>
            </a:r>
            <a:endParaRPr lang="zh-CN" altLang="en-US" dirty="0"/>
          </a:p>
        </p:txBody>
      </p:sp>
      <p:sp>
        <p:nvSpPr>
          <p:cNvPr id="3" name="Content Placeholder 2">
            <a:extLst>
              <a:ext uri="{FF2B5EF4-FFF2-40B4-BE49-F238E27FC236}">
                <a16:creationId xmlns:a16="http://schemas.microsoft.com/office/drawing/2014/main" id="{1DD6E34F-6CA6-4B74-AAE2-D2E89FEF5A63}"/>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0DF9D56D-87EC-4E1B-A704-3F6E70EF4CC4}"/>
              </a:ext>
            </a:extLst>
          </p:cNvPr>
          <p:cNvPicPr>
            <a:picLocks noChangeAspect="1"/>
          </p:cNvPicPr>
          <p:nvPr/>
        </p:nvPicPr>
        <p:blipFill>
          <a:blip r:embed="rId2"/>
          <a:stretch>
            <a:fillRect/>
          </a:stretch>
        </p:blipFill>
        <p:spPr>
          <a:xfrm>
            <a:off x="4361411" y="582355"/>
            <a:ext cx="8672703" cy="6263259"/>
          </a:xfrm>
          <a:prstGeom prst="rect">
            <a:avLst/>
          </a:prstGeom>
          <a:solidFill>
            <a:schemeClr val="bg1"/>
          </a:solidFill>
          <a:ln>
            <a:solidFill>
              <a:schemeClr val="bg2"/>
            </a:solidFill>
          </a:ln>
        </p:spPr>
      </p:pic>
    </p:spTree>
    <p:extLst>
      <p:ext uri="{BB962C8B-B14F-4D97-AF65-F5344CB8AC3E}">
        <p14:creationId xmlns:p14="http://schemas.microsoft.com/office/powerpoint/2010/main" val="925840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1C3B9476-D654-4503-8CBF-62F0643C6733}"/>
              </a:ext>
            </a:extLst>
          </p:cNvPr>
          <p:cNvSpPr>
            <a:spLocks noGrp="1"/>
          </p:cNvSpPr>
          <p:nvPr>
            <p:ph type="title"/>
          </p:nvPr>
        </p:nvSpPr>
        <p:spPr/>
        <p:txBody>
          <a:bodyPr>
            <a:normAutofit/>
          </a:bodyPr>
          <a:lstStyle/>
          <a:p>
            <a:r>
              <a:rPr lang="en-US" altLang="zh-CN" dirty="0"/>
              <a:t>Model Definition</a:t>
            </a:r>
            <a:endParaRPr lang="zh-CN" altLang="en-US" dirty="0"/>
          </a:p>
        </p:txBody>
      </p:sp>
      <p:pic>
        <p:nvPicPr>
          <p:cNvPr id="15" name="内容占位符 14">
            <a:extLst>
              <a:ext uri="{FF2B5EF4-FFF2-40B4-BE49-F238E27FC236}">
                <a16:creationId xmlns:a16="http://schemas.microsoft.com/office/drawing/2014/main" id="{2893D8A0-ACB0-451D-8370-82DE3B2636E6}"/>
              </a:ext>
            </a:extLst>
          </p:cNvPr>
          <p:cNvPicPr>
            <a:picLocks noGrp="1" noChangeAspect="1"/>
          </p:cNvPicPr>
          <p:nvPr>
            <p:ph sz="quarter" idx="11"/>
          </p:nvPr>
        </p:nvPicPr>
        <p:blipFill rotWithShape="1">
          <a:blip r:embed="rId2"/>
          <a:stretch/>
        </p:blipFill>
        <p:spPr>
          <a:xfrm>
            <a:off x="5521126" y="502573"/>
            <a:ext cx="5075044" cy="3001463"/>
          </a:xfrm>
          <a:prstGeom prst="rect">
            <a:avLst/>
          </a:prstGeom>
        </p:spPr>
      </p:pic>
      <p:sp>
        <p:nvSpPr>
          <p:cNvPr id="6" name="内容占位符 5">
            <a:extLst>
              <a:ext uri="{FF2B5EF4-FFF2-40B4-BE49-F238E27FC236}">
                <a16:creationId xmlns:a16="http://schemas.microsoft.com/office/drawing/2014/main" id="{06ECEE06-E8C9-42C4-BCDA-077D09E6874D}"/>
              </a:ext>
            </a:extLst>
          </p:cNvPr>
          <p:cNvSpPr>
            <a:spLocks noGrp="1"/>
          </p:cNvSpPr>
          <p:nvPr>
            <p:ph sz="half" idx="10"/>
          </p:nvPr>
        </p:nvSpPr>
        <p:spPr/>
        <p:txBody>
          <a:bodyPr>
            <a:normAutofit/>
          </a:bodyPr>
          <a:lstStyle/>
          <a:p>
            <a:r>
              <a:rPr lang="en-US" altLang="zh-CN" sz="1800" dirty="0"/>
              <a:t>Single-axis electrostatically driven scanning micromirror:</a:t>
            </a:r>
          </a:p>
          <a:p>
            <a:pPr lvl="1"/>
            <a:r>
              <a:rPr lang="en-US" altLang="zh-CN" sz="1400" dirty="0"/>
              <a:t>A reflector attached to two anchor points by two torsion beams</a:t>
            </a:r>
          </a:p>
          <a:p>
            <a:pPr lvl="1"/>
            <a:r>
              <a:rPr lang="en-US" altLang="zh-CN" sz="1400" dirty="0"/>
              <a:t>A vertical comb drive structure formed by moving combs on the mirror sides and fixed combs on the device layer</a:t>
            </a:r>
          </a:p>
          <a:p>
            <a:r>
              <a:rPr lang="en-US" altLang="zh-CN" sz="1800" dirty="0"/>
              <a:t>Model the mirror torsional motion caused by a driving voltage:</a:t>
            </a:r>
          </a:p>
          <a:p>
            <a:pPr marL="628650" lvl="1" indent="0">
              <a:buNone/>
            </a:pPr>
            <a:r>
              <a:rPr lang="en-US" altLang="zh-CN" sz="1400" dirty="0"/>
              <a:t>Range: 0~300 V</a:t>
            </a:r>
          </a:p>
          <a:p>
            <a:r>
              <a:rPr lang="en-US" altLang="zh-CN" sz="1800" dirty="0"/>
              <a:t>Validation of an analytical expression for the </a:t>
            </a:r>
            <a:br>
              <a:rPr lang="en-US" altLang="zh-CN" sz="1800" dirty="0"/>
            </a:br>
            <a:r>
              <a:rPr lang="en-US" altLang="zh-CN" sz="1800" dirty="0" err="1"/>
              <a:t>electromechanic</a:t>
            </a:r>
            <a:r>
              <a:rPr lang="en-US" altLang="zh-CN" sz="1800" dirty="0"/>
              <a:t> force</a:t>
            </a:r>
          </a:p>
        </p:txBody>
      </p:sp>
      <p:sp>
        <p:nvSpPr>
          <p:cNvPr id="11" name="文本框 10">
            <a:extLst>
              <a:ext uri="{FF2B5EF4-FFF2-40B4-BE49-F238E27FC236}">
                <a16:creationId xmlns:a16="http://schemas.microsoft.com/office/drawing/2014/main" id="{C2911723-7CBA-4669-9098-BD491192E31D}"/>
              </a:ext>
            </a:extLst>
          </p:cNvPr>
          <p:cNvSpPr txBox="1"/>
          <p:nvPr/>
        </p:nvSpPr>
        <p:spPr>
          <a:xfrm>
            <a:off x="6439433" y="523556"/>
            <a:ext cx="1092152"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Moving combs</a:t>
            </a:r>
            <a:endParaRPr lang="zh-CN" altLang="en-US" sz="1200" dirty="0">
              <a:latin typeface="Lato Light" panose="020F0302020204030203" pitchFamily="34" charset="0"/>
            </a:endParaRPr>
          </a:p>
        </p:txBody>
      </p:sp>
      <p:pic>
        <p:nvPicPr>
          <p:cNvPr id="20" name="图片 19">
            <a:extLst>
              <a:ext uri="{FF2B5EF4-FFF2-40B4-BE49-F238E27FC236}">
                <a16:creationId xmlns:a16="http://schemas.microsoft.com/office/drawing/2014/main" id="{43C1AFEC-E2B6-4397-A2A3-77D70B1685C2}"/>
              </a:ext>
            </a:extLst>
          </p:cNvPr>
          <p:cNvPicPr>
            <a:picLocks noChangeAspect="1"/>
          </p:cNvPicPr>
          <p:nvPr/>
        </p:nvPicPr>
        <p:blipFill>
          <a:blip r:embed="rId3"/>
          <a:stretch>
            <a:fillRect/>
          </a:stretch>
        </p:blipFill>
        <p:spPr>
          <a:xfrm>
            <a:off x="5085827" y="2849395"/>
            <a:ext cx="6873471" cy="4065083"/>
          </a:xfrm>
          <a:prstGeom prst="rect">
            <a:avLst/>
          </a:prstGeom>
        </p:spPr>
      </p:pic>
      <p:sp>
        <p:nvSpPr>
          <p:cNvPr id="21" name="文本框 20">
            <a:extLst>
              <a:ext uri="{FF2B5EF4-FFF2-40B4-BE49-F238E27FC236}">
                <a16:creationId xmlns:a16="http://schemas.microsoft.com/office/drawing/2014/main" id="{D36543FE-5B38-40A2-8AB2-11D8E4616F06}"/>
              </a:ext>
            </a:extLst>
          </p:cNvPr>
          <p:cNvSpPr txBox="1"/>
          <p:nvPr/>
        </p:nvSpPr>
        <p:spPr>
          <a:xfrm>
            <a:off x="6439433" y="3658539"/>
            <a:ext cx="999646"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Fixed combs</a:t>
            </a:r>
            <a:endParaRPr lang="zh-CN" altLang="en-US" sz="1200" dirty="0">
              <a:latin typeface="Lato Light" panose="020F0302020204030203" pitchFamily="34" charset="0"/>
            </a:endParaRPr>
          </a:p>
        </p:txBody>
      </p:sp>
      <p:sp>
        <p:nvSpPr>
          <p:cNvPr id="12" name="文本框 11">
            <a:extLst>
              <a:ext uri="{FF2B5EF4-FFF2-40B4-BE49-F238E27FC236}">
                <a16:creationId xmlns:a16="http://schemas.microsoft.com/office/drawing/2014/main" id="{D3DDD341-4352-4480-AE7D-FF210D5AFD1C}"/>
              </a:ext>
            </a:extLst>
          </p:cNvPr>
          <p:cNvSpPr txBox="1"/>
          <p:nvPr/>
        </p:nvSpPr>
        <p:spPr>
          <a:xfrm>
            <a:off x="10750856" y="1918900"/>
            <a:ext cx="787790"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Reflector</a:t>
            </a:r>
            <a:endParaRPr lang="zh-CN" altLang="en-US" sz="1200" dirty="0">
              <a:latin typeface="Lato Light" panose="020F0302020204030203" pitchFamily="34" charset="0"/>
            </a:endParaRPr>
          </a:p>
        </p:txBody>
      </p:sp>
      <p:sp>
        <p:nvSpPr>
          <p:cNvPr id="16" name="文本框 15">
            <a:extLst>
              <a:ext uri="{FF2B5EF4-FFF2-40B4-BE49-F238E27FC236}">
                <a16:creationId xmlns:a16="http://schemas.microsoft.com/office/drawing/2014/main" id="{8016C0E2-9E5C-4AE0-9201-A4034AC0B361}"/>
              </a:ext>
            </a:extLst>
          </p:cNvPr>
          <p:cNvSpPr txBox="1"/>
          <p:nvPr/>
        </p:nvSpPr>
        <p:spPr>
          <a:xfrm>
            <a:off x="8771609" y="523556"/>
            <a:ext cx="1032384"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Torsion beam</a:t>
            </a:r>
            <a:endParaRPr lang="zh-CN" altLang="en-US" sz="1200" dirty="0">
              <a:latin typeface="Lato Light" panose="020F0302020204030203" pitchFamily="34" charset="0"/>
            </a:endParaRPr>
          </a:p>
        </p:txBody>
      </p:sp>
      <p:sp>
        <p:nvSpPr>
          <p:cNvPr id="26" name="文本框 25">
            <a:extLst>
              <a:ext uri="{FF2B5EF4-FFF2-40B4-BE49-F238E27FC236}">
                <a16:creationId xmlns:a16="http://schemas.microsoft.com/office/drawing/2014/main" id="{43FA07BF-DB4B-40FF-9421-02A6E421BFC4}"/>
              </a:ext>
            </a:extLst>
          </p:cNvPr>
          <p:cNvSpPr txBox="1"/>
          <p:nvPr/>
        </p:nvSpPr>
        <p:spPr>
          <a:xfrm>
            <a:off x="10891190" y="6403036"/>
            <a:ext cx="961109"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Device layer</a:t>
            </a:r>
            <a:endParaRPr lang="zh-CN" altLang="en-US" sz="1200" dirty="0">
              <a:latin typeface="Lato Light" panose="020F0302020204030203" pitchFamily="34" charset="0"/>
            </a:endParaRPr>
          </a:p>
        </p:txBody>
      </p:sp>
      <p:sp>
        <p:nvSpPr>
          <p:cNvPr id="28" name="文本框 27">
            <a:extLst>
              <a:ext uri="{FF2B5EF4-FFF2-40B4-BE49-F238E27FC236}">
                <a16:creationId xmlns:a16="http://schemas.microsoft.com/office/drawing/2014/main" id="{3E10B868-E6CC-4B88-98E4-D0276C05E17D}"/>
              </a:ext>
            </a:extLst>
          </p:cNvPr>
          <p:cNvSpPr txBox="1"/>
          <p:nvPr/>
        </p:nvSpPr>
        <p:spPr>
          <a:xfrm>
            <a:off x="9738622" y="6410045"/>
            <a:ext cx="1041476"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Isolator layer</a:t>
            </a:r>
            <a:endParaRPr lang="zh-CN" altLang="en-US" sz="1200" dirty="0">
              <a:latin typeface="Lato Light" panose="020F0302020204030203" pitchFamily="34" charset="0"/>
            </a:endParaRPr>
          </a:p>
        </p:txBody>
      </p:sp>
      <p:sp>
        <p:nvSpPr>
          <p:cNvPr id="30" name="文本框 29">
            <a:extLst>
              <a:ext uri="{FF2B5EF4-FFF2-40B4-BE49-F238E27FC236}">
                <a16:creationId xmlns:a16="http://schemas.microsoft.com/office/drawing/2014/main" id="{AD717519-F344-4EE2-86C2-6867040B38AB}"/>
              </a:ext>
            </a:extLst>
          </p:cNvPr>
          <p:cNvSpPr txBox="1"/>
          <p:nvPr/>
        </p:nvSpPr>
        <p:spPr>
          <a:xfrm>
            <a:off x="8779811" y="6406053"/>
            <a:ext cx="847718"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Base layer</a:t>
            </a:r>
            <a:endParaRPr lang="zh-CN" altLang="en-US" sz="1200" dirty="0">
              <a:latin typeface="Lato Light" panose="020F0302020204030203" pitchFamily="34" charset="0"/>
            </a:endParaRPr>
          </a:p>
        </p:txBody>
      </p:sp>
      <p:sp>
        <p:nvSpPr>
          <p:cNvPr id="32" name="文本框 15">
            <a:extLst>
              <a:ext uri="{FF2B5EF4-FFF2-40B4-BE49-F238E27FC236}">
                <a16:creationId xmlns:a16="http://schemas.microsoft.com/office/drawing/2014/main" id="{21622285-E941-46B6-9F72-83BED09528F0}"/>
              </a:ext>
            </a:extLst>
          </p:cNvPr>
          <p:cNvSpPr txBox="1"/>
          <p:nvPr/>
        </p:nvSpPr>
        <p:spPr>
          <a:xfrm>
            <a:off x="10750856" y="523556"/>
            <a:ext cx="1032384" cy="276999"/>
          </a:xfrm>
          <a:prstGeom prst="rect">
            <a:avLst/>
          </a:prstGeom>
          <a:noFill/>
        </p:spPr>
        <p:txBody>
          <a:bodyPr vert="horz" wrap="square" lIns="72000" rIns="72000" rtlCol="0" anchor="t" anchorCtr="0">
            <a:normAutofit/>
          </a:bodyPr>
          <a:lstStyle/>
          <a:p>
            <a:r>
              <a:rPr lang="en-US" altLang="zh-CN" sz="1200" dirty="0">
                <a:latin typeface="Lato Light" panose="020F0302020204030203" pitchFamily="34" charset="0"/>
              </a:rPr>
              <a:t>Anchor point</a:t>
            </a:r>
            <a:endParaRPr lang="zh-CN" altLang="en-US" sz="1200" dirty="0">
              <a:latin typeface="Lato Light" panose="020F0302020204030203" pitchFamily="34" charset="0"/>
            </a:endParaRPr>
          </a:p>
        </p:txBody>
      </p:sp>
      <p:cxnSp>
        <p:nvCxnSpPr>
          <p:cNvPr id="7" name="Straight Connector 6">
            <a:extLst>
              <a:ext uri="{FF2B5EF4-FFF2-40B4-BE49-F238E27FC236}">
                <a16:creationId xmlns:a16="http://schemas.microsoft.com/office/drawing/2014/main" id="{29F8A145-DA88-4865-BF3E-329FC945EB7D}"/>
              </a:ext>
            </a:extLst>
          </p:cNvPr>
          <p:cNvCxnSpPr>
            <a:stCxn id="11" idx="2"/>
          </p:cNvCxnSpPr>
          <p:nvPr/>
        </p:nvCxnSpPr>
        <p:spPr>
          <a:xfrm>
            <a:off x="6985509" y="800555"/>
            <a:ext cx="0" cy="902602"/>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A45F590-F8AD-4635-8279-93D749D242FC}"/>
              </a:ext>
            </a:extLst>
          </p:cNvPr>
          <p:cNvCxnSpPr>
            <a:stCxn id="16" idx="2"/>
          </p:cNvCxnSpPr>
          <p:nvPr/>
        </p:nvCxnSpPr>
        <p:spPr>
          <a:xfrm>
            <a:off x="9287801" y="800555"/>
            <a:ext cx="0" cy="902602"/>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0F2FED4C-C42E-48B6-8415-CE8A457BB8F1}"/>
              </a:ext>
            </a:extLst>
          </p:cNvPr>
          <p:cNvCxnSpPr>
            <a:cxnSpLocks/>
            <a:stCxn id="32" idx="2"/>
          </p:cNvCxnSpPr>
          <p:nvPr/>
        </p:nvCxnSpPr>
        <p:spPr>
          <a:xfrm rot="5400000">
            <a:off x="10345936" y="532939"/>
            <a:ext cx="653496" cy="1188728"/>
          </a:xfrm>
          <a:prstGeom prst="bentConnector2">
            <a:avLst/>
          </a:prstGeom>
          <a:ln w="635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0C9392B-A83A-4050-8BB3-FC93DF7DC6AC}"/>
              </a:ext>
            </a:extLst>
          </p:cNvPr>
          <p:cNvCxnSpPr>
            <a:stCxn id="12" idx="1"/>
          </p:cNvCxnSpPr>
          <p:nvPr/>
        </p:nvCxnSpPr>
        <p:spPr>
          <a:xfrm flipH="1" flipV="1">
            <a:off x="8655389" y="2057399"/>
            <a:ext cx="2095467" cy="1"/>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EBBD612-5B6B-4ABA-BDED-B0E506C7492C}"/>
              </a:ext>
            </a:extLst>
          </p:cNvPr>
          <p:cNvCxnSpPr>
            <a:stCxn id="21" idx="2"/>
          </p:cNvCxnSpPr>
          <p:nvPr/>
        </p:nvCxnSpPr>
        <p:spPr>
          <a:xfrm>
            <a:off x="6939256" y="3935538"/>
            <a:ext cx="0" cy="838886"/>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AEEFAF5-A634-4161-A017-CFCE6694E37B}"/>
              </a:ext>
            </a:extLst>
          </p:cNvPr>
          <p:cNvCxnSpPr>
            <a:stCxn id="30" idx="0"/>
          </p:cNvCxnSpPr>
          <p:nvPr/>
        </p:nvCxnSpPr>
        <p:spPr>
          <a:xfrm flipV="1">
            <a:off x="9203670" y="6093673"/>
            <a:ext cx="0" cy="31238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082D599-EC49-44B9-99AC-FD550443AB6A}"/>
              </a:ext>
            </a:extLst>
          </p:cNvPr>
          <p:cNvCxnSpPr>
            <a:stCxn id="28" idx="0"/>
          </p:cNvCxnSpPr>
          <p:nvPr/>
        </p:nvCxnSpPr>
        <p:spPr>
          <a:xfrm flipV="1">
            <a:off x="10259360" y="5570162"/>
            <a:ext cx="0" cy="839883"/>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0F87639-CC58-4465-B65F-6CF9BFC6D21D}"/>
              </a:ext>
            </a:extLst>
          </p:cNvPr>
          <p:cNvCxnSpPr>
            <a:stCxn id="26" idx="0"/>
          </p:cNvCxnSpPr>
          <p:nvPr/>
        </p:nvCxnSpPr>
        <p:spPr>
          <a:xfrm flipH="1" flipV="1">
            <a:off x="11371744" y="5074571"/>
            <a:ext cx="1" cy="1328465"/>
          </a:xfrm>
          <a:prstGeom prst="line">
            <a:avLst/>
          </a:prstGeom>
          <a:ln w="63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6857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FE632DBD-A37D-49BA-B795-AB76B2483874}"/>
              </a:ext>
            </a:extLst>
          </p:cNvPr>
          <p:cNvSpPr>
            <a:spLocks noGrp="1"/>
          </p:cNvSpPr>
          <p:nvPr>
            <p:ph type="title"/>
          </p:nvPr>
        </p:nvSpPr>
        <p:spPr/>
        <p:txBody>
          <a:bodyPr/>
          <a:lstStyle/>
          <a:p>
            <a:r>
              <a:rPr lang="en-US" altLang="zh-CN" sz="1800" dirty="0">
                <a:solidFill>
                  <a:schemeClr val="accent4">
                    <a:lumMod val="40000"/>
                    <a:lumOff val="60000"/>
                  </a:schemeClr>
                </a:solidFill>
              </a:rPr>
              <a:t>SOLID MECHANICS</a:t>
            </a:r>
            <a:br>
              <a:rPr lang="en-US" altLang="zh-CN" sz="1800" dirty="0">
                <a:solidFill>
                  <a:schemeClr val="accent4">
                    <a:lumMod val="40000"/>
                    <a:lumOff val="60000"/>
                  </a:schemeClr>
                </a:solidFill>
              </a:rPr>
            </a:br>
            <a:r>
              <a:rPr lang="en-US" altLang="zh-CN" dirty="0"/>
              <a:t>Results</a:t>
            </a:r>
            <a:endParaRPr lang="zh-CN" altLang="en-US" dirty="0"/>
          </a:p>
        </p:txBody>
      </p:sp>
      <p:pic>
        <p:nvPicPr>
          <p:cNvPr id="9" name="图片 8">
            <a:extLst>
              <a:ext uri="{FF2B5EF4-FFF2-40B4-BE49-F238E27FC236}">
                <a16:creationId xmlns:a16="http://schemas.microsoft.com/office/drawing/2014/main" id="{6A460159-4AC1-41AE-BF1F-4497F77FAFEE}"/>
              </a:ext>
            </a:extLst>
          </p:cNvPr>
          <p:cNvPicPr>
            <a:picLocks noChangeAspect="1"/>
          </p:cNvPicPr>
          <p:nvPr/>
        </p:nvPicPr>
        <p:blipFill>
          <a:blip r:embed="rId2"/>
          <a:stretch>
            <a:fillRect/>
          </a:stretch>
        </p:blipFill>
        <p:spPr>
          <a:xfrm>
            <a:off x="6096000" y="542924"/>
            <a:ext cx="5762626" cy="6118529"/>
          </a:xfrm>
          <a:prstGeom prst="rect">
            <a:avLst/>
          </a:prstGeom>
        </p:spPr>
      </p:pic>
      <p:sp>
        <p:nvSpPr>
          <p:cNvPr id="6" name="Content Placeholder 5">
            <a:extLst>
              <a:ext uri="{FF2B5EF4-FFF2-40B4-BE49-F238E27FC236}">
                <a16:creationId xmlns:a16="http://schemas.microsoft.com/office/drawing/2014/main" id="{B95AECCA-C0CA-4798-9019-BE6DB3979834}"/>
              </a:ext>
            </a:extLst>
          </p:cNvPr>
          <p:cNvSpPr>
            <a:spLocks noGrp="1"/>
          </p:cNvSpPr>
          <p:nvPr>
            <p:ph sz="half" idx="10"/>
          </p:nvPr>
        </p:nvSpPr>
        <p:spPr/>
        <p:txBody>
          <a:bodyPr>
            <a:normAutofit/>
          </a:bodyPr>
          <a:lstStyle/>
          <a:p>
            <a:pPr marL="0" indent="0">
              <a:buNone/>
            </a:pPr>
            <a:r>
              <a:rPr lang="en-US" altLang="zh-CN" sz="1800" dirty="0"/>
              <a:t>Rotation angle at different </a:t>
            </a:r>
            <a:br>
              <a:rPr lang="en-US" altLang="zh-CN" sz="1800" dirty="0"/>
            </a:br>
            <a:r>
              <a:rPr lang="en-US" altLang="zh-CN" sz="1800" dirty="0"/>
              <a:t>driving voltages</a:t>
            </a:r>
            <a:endParaRPr lang="zh-CN" altLang="en-US" sz="1800" dirty="0"/>
          </a:p>
        </p:txBody>
      </p:sp>
      <p:pic>
        <p:nvPicPr>
          <p:cNvPr id="10" name="内容占位符 11">
            <a:extLst>
              <a:ext uri="{FF2B5EF4-FFF2-40B4-BE49-F238E27FC236}">
                <a16:creationId xmlns:a16="http://schemas.microsoft.com/office/drawing/2014/main" id="{08112D36-239E-49AF-8713-5E9573D93D93}"/>
              </a:ext>
            </a:extLst>
          </p:cNvPr>
          <p:cNvPicPr>
            <a:picLocks noChangeAspect="1"/>
          </p:cNvPicPr>
          <p:nvPr/>
        </p:nvPicPr>
        <p:blipFill rotWithShape="1">
          <a:blip r:embed="rId3"/>
          <a:srcRect t="4496" b="4496"/>
          <a:stretch/>
        </p:blipFill>
        <p:spPr>
          <a:xfrm>
            <a:off x="609601" y="3429000"/>
            <a:ext cx="3932238" cy="2686050"/>
          </a:xfrm>
          <a:prstGeom prst="rect">
            <a:avLst/>
          </a:prstGeom>
        </p:spPr>
      </p:pic>
    </p:spTree>
    <p:extLst>
      <p:ext uri="{BB962C8B-B14F-4D97-AF65-F5344CB8AC3E}">
        <p14:creationId xmlns:p14="http://schemas.microsoft.com/office/powerpoint/2010/main" val="1970876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0F7CC1-FD06-4DF6-9EF4-FE5F56E8FC27}"/>
              </a:ext>
            </a:extLst>
          </p:cNvPr>
          <p:cNvSpPr>
            <a:spLocks noGrp="1"/>
          </p:cNvSpPr>
          <p:nvPr>
            <p:ph type="title"/>
          </p:nvPr>
        </p:nvSpPr>
        <p:spPr/>
        <p:txBody>
          <a:bodyPr>
            <a:noAutofit/>
          </a:bodyPr>
          <a:lstStyle/>
          <a:p>
            <a:r>
              <a:rPr lang="en-US" altLang="zh-CN" sz="2400" dirty="0"/>
              <a:t>Analytic Expression</a:t>
            </a:r>
            <a:r>
              <a:rPr lang="zh-CN" altLang="en-US" sz="2400" dirty="0"/>
              <a:t> </a:t>
            </a:r>
            <a:r>
              <a:rPr lang="en-US" altLang="zh-CN" sz="2400" dirty="0"/>
              <a:t>vs.</a:t>
            </a:r>
            <a:r>
              <a:rPr lang="zh-CN" altLang="en-US" sz="2400" dirty="0"/>
              <a:t> </a:t>
            </a:r>
            <a:r>
              <a:rPr lang="en-US" altLang="zh-CN" sz="2400" dirty="0"/>
              <a:t>Electromechanics Interface</a:t>
            </a:r>
            <a:endParaRPr lang="zh-CN" altLang="en-US" sz="2400" dirty="0"/>
          </a:p>
        </p:txBody>
      </p:sp>
      <p:pic>
        <p:nvPicPr>
          <p:cNvPr id="15" name="内容占位符 14">
            <a:extLst>
              <a:ext uri="{FF2B5EF4-FFF2-40B4-BE49-F238E27FC236}">
                <a16:creationId xmlns:a16="http://schemas.microsoft.com/office/drawing/2014/main" id="{674F3EE8-8156-4930-94A9-EC17D6BFA989}"/>
              </a:ext>
            </a:extLst>
          </p:cNvPr>
          <p:cNvPicPr>
            <a:picLocks noGrp="1" noChangeAspect="1"/>
          </p:cNvPicPr>
          <p:nvPr>
            <p:ph sz="quarter" idx="11"/>
          </p:nvPr>
        </p:nvPicPr>
        <p:blipFill>
          <a:blip r:embed="rId2">
            <a:clrChange>
              <a:clrFrom>
                <a:srgbClr val="FFFFFF"/>
              </a:clrFrom>
              <a:clrTo>
                <a:srgbClr val="FFFFFF">
                  <a:alpha val="0"/>
                </a:srgbClr>
              </a:clrTo>
            </a:clrChange>
          </a:blip>
          <a:stretch>
            <a:fillRect/>
          </a:stretch>
        </p:blipFill>
        <p:spPr>
          <a:xfrm>
            <a:off x="5848350" y="2786882"/>
            <a:ext cx="5981700" cy="3799340"/>
          </a:xfrm>
          <a:prstGeom prst="rect">
            <a:avLst/>
          </a:prstGeom>
        </p:spPr>
      </p:pic>
      <p:sp>
        <p:nvSpPr>
          <p:cNvPr id="4" name="内容占位符 3">
            <a:extLst>
              <a:ext uri="{FF2B5EF4-FFF2-40B4-BE49-F238E27FC236}">
                <a16:creationId xmlns:a16="http://schemas.microsoft.com/office/drawing/2014/main" id="{CB5AA3ED-13DC-42D3-82F3-07F97C0EC072}"/>
              </a:ext>
            </a:extLst>
          </p:cNvPr>
          <p:cNvSpPr>
            <a:spLocks noGrp="1"/>
          </p:cNvSpPr>
          <p:nvPr>
            <p:ph sz="half" idx="10"/>
          </p:nvPr>
        </p:nvSpPr>
        <p:spPr/>
        <p:txBody>
          <a:bodyPr>
            <a:normAutofit/>
          </a:bodyPr>
          <a:lstStyle/>
          <a:p>
            <a:r>
              <a:rPr lang="en-US" altLang="zh-CN" sz="1800" dirty="0"/>
              <a:t>Results are in good agreement</a:t>
            </a:r>
          </a:p>
          <a:p>
            <a:r>
              <a:rPr lang="en-US" altLang="zh-CN" sz="1800" dirty="0"/>
              <a:t>Computing time for a sweep range of 10-100 V:</a:t>
            </a:r>
          </a:p>
          <a:p>
            <a:pPr lvl="1"/>
            <a:r>
              <a:rPr lang="en-US" altLang="zh-CN" sz="1400" dirty="0"/>
              <a:t>Analytic expression:</a:t>
            </a:r>
            <a:r>
              <a:rPr lang="zh-CN" altLang="en-US" sz="1400" dirty="0"/>
              <a:t> </a:t>
            </a:r>
            <a:r>
              <a:rPr lang="en-US" altLang="zh-CN" sz="1400" dirty="0"/>
              <a:t>2 m</a:t>
            </a:r>
            <a:r>
              <a:rPr lang="zh-CN" altLang="en-US" sz="1400" dirty="0"/>
              <a:t> </a:t>
            </a:r>
            <a:r>
              <a:rPr lang="en-US" altLang="zh-CN" sz="1400" dirty="0"/>
              <a:t>13</a:t>
            </a:r>
            <a:r>
              <a:rPr lang="zh-CN" altLang="en-US" sz="1400" dirty="0"/>
              <a:t> </a:t>
            </a:r>
            <a:r>
              <a:rPr lang="en-US" altLang="zh-CN" sz="1400" dirty="0"/>
              <a:t>s</a:t>
            </a:r>
          </a:p>
          <a:p>
            <a:pPr lvl="1"/>
            <a:r>
              <a:rPr lang="en-US" altLang="zh-CN" sz="1400" dirty="0"/>
              <a:t>Electromechanics interface: 4 h 40 m</a:t>
            </a:r>
          </a:p>
          <a:p>
            <a:r>
              <a:rPr lang="en-US" altLang="zh-CN" sz="1800" dirty="0"/>
              <a:t>The difference between the two methods increases with voltage.</a:t>
            </a:r>
            <a:endParaRPr lang="zh-CN" altLang="en-US" sz="1800" dirty="0"/>
          </a:p>
        </p:txBody>
      </p:sp>
      <p:pic>
        <p:nvPicPr>
          <p:cNvPr id="5" name="图片 4">
            <a:extLst>
              <a:ext uri="{FF2B5EF4-FFF2-40B4-BE49-F238E27FC236}">
                <a16:creationId xmlns:a16="http://schemas.microsoft.com/office/drawing/2014/main" id="{91B73F1C-16AC-490E-866D-EF627319D5E1}"/>
              </a:ext>
            </a:extLst>
          </p:cNvPr>
          <p:cNvPicPr>
            <a:picLocks noChangeAspect="1"/>
          </p:cNvPicPr>
          <p:nvPr/>
        </p:nvPicPr>
        <p:blipFill rotWithShape="1">
          <a:blip r:embed="rId3"/>
          <a:srcRect l="3802" t="9669"/>
          <a:stretch/>
        </p:blipFill>
        <p:spPr>
          <a:xfrm>
            <a:off x="5572125" y="542924"/>
            <a:ext cx="3200400" cy="1951413"/>
          </a:xfrm>
          <a:prstGeom prst="rect">
            <a:avLst/>
          </a:prstGeom>
        </p:spPr>
      </p:pic>
      <p:pic>
        <p:nvPicPr>
          <p:cNvPr id="6" name="图片 5">
            <a:extLst>
              <a:ext uri="{FF2B5EF4-FFF2-40B4-BE49-F238E27FC236}">
                <a16:creationId xmlns:a16="http://schemas.microsoft.com/office/drawing/2014/main" id="{D0E940B3-5D60-4F1C-81CB-44F18CD44FC6}"/>
              </a:ext>
            </a:extLst>
          </p:cNvPr>
          <p:cNvPicPr>
            <a:picLocks noChangeAspect="1"/>
          </p:cNvPicPr>
          <p:nvPr/>
        </p:nvPicPr>
        <p:blipFill rotWithShape="1">
          <a:blip r:embed="rId4"/>
          <a:srcRect l="3802" t="6909" b="3114"/>
          <a:stretch/>
        </p:blipFill>
        <p:spPr>
          <a:xfrm>
            <a:off x="8686800" y="495300"/>
            <a:ext cx="3200400" cy="1819276"/>
          </a:xfrm>
          <a:prstGeom prst="rect">
            <a:avLst/>
          </a:prstGeom>
        </p:spPr>
      </p:pic>
    </p:spTree>
    <p:extLst>
      <p:ext uri="{BB962C8B-B14F-4D97-AF65-F5344CB8AC3E}">
        <p14:creationId xmlns:p14="http://schemas.microsoft.com/office/powerpoint/2010/main" val="2693100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F04D80-134A-4B5B-B2BA-9999FB543408}"/>
              </a:ext>
            </a:extLst>
          </p:cNvPr>
          <p:cNvSpPr>
            <a:spLocks noGrp="1"/>
          </p:cNvSpPr>
          <p:nvPr>
            <p:ph type="title"/>
          </p:nvPr>
        </p:nvSpPr>
        <p:spPr/>
        <p:txBody>
          <a:bodyPr>
            <a:normAutofit/>
          </a:bodyPr>
          <a:lstStyle/>
          <a:p>
            <a:r>
              <a:rPr lang="en-US" altLang="zh-CN" dirty="0"/>
              <a:t>Dynamic Analysis</a:t>
            </a:r>
            <a:endParaRPr lang="zh-CN" altLang="en-US" dirty="0"/>
          </a:p>
        </p:txBody>
      </p:sp>
      <p:pic>
        <p:nvPicPr>
          <p:cNvPr id="5" name="内容占位符 4">
            <a:extLst>
              <a:ext uri="{FF2B5EF4-FFF2-40B4-BE49-F238E27FC236}">
                <a16:creationId xmlns:a16="http://schemas.microsoft.com/office/drawing/2014/main" id="{92C67FCA-B987-4FE6-80EF-FA9F178BDEE3}"/>
              </a:ext>
            </a:extLst>
          </p:cNvPr>
          <p:cNvPicPr>
            <a:picLocks noGrp="1" noChangeAspect="1"/>
          </p:cNvPicPr>
          <p:nvPr>
            <p:ph sz="quarter" idx="11"/>
          </p:nvPr>
        </p:nvPicPr>
        <p:blipFill rotWithShape="1">
          <a:blip r:embed="rId2"/>
          <a:srcRect t="8415"/>
          <a:stretch/>
        </p:blipFill>
        <p:spPr>
          <a:xfrm>
            <a:off x="6230933" y="76200"/>
            <a:ext cx="5063380" cy="2738043"/>
          </a:xfrm>
          <a:prstGeom prst="rect">
            <a:avLst/>
          </a:prstGeom>
        </p:spPr>
      </p:pic>
      <p:sp>
        <p:nvSpPr>
          <p:cNvPr id="4" name="内容占位符 3">
            <a:extLst>
              <a:ext uri="{FF2B5EF4-FFF2-40B4-BE49-F238E27FC236}">
                <a16:creationId xmlns:a16="http://schemas.microsoft.com/office/drawing/2014/main" id="{212F34D9-3EA0-4C58-8C51-69B9D13BF1BE}"/>
              </a:ext>
            </a:extLst>
          </p:cNvPr>
          <p:cNvSpPr>
            <a:spLocks noGrp="1"/>
          </p:cNvSpPr>
          <p:nvPr>
            <p:ph sz="half" idx="10"/>
          </p:nvPr>
        </p:nvSpPr>
        <p:spPr/>
        <p:txBody>
          <a:bodyPr/>
          <a:lstStyle/>
          <a:p>
            <a:r>
              <a:rPr lang="en-US" altLang="zh-CN" dirty="0"/>
              <a:t>Mode analysis:</a:t>
            </a:r>
          </a:p>
          <a:p>
            <a:pPr lvl="1"/>
            <a:r>
              <a:rPr lang="en-US" altLang="zh-CN" dirty="0"/>
              <a:t>Search the eigenfrequencies corresponding to torsional modes</a:t>
            </a:r>
          </a:p>
          <a:p>
            <a:r>
              <a:rPr lang="en-US" altLang="zh-CN" dirty="0"/>
              <a:t>Time-dependent analysis:</a:t>
            </a:r>
          </a:p>
          <a:p>
            <a:pPr lvl="1"/>
            <a:r>
              <a:rPr lang="en-US" altLang="zh-CN" dirty="0"/>
              <a:t>Simulation of startup of the oscillation process</a:t>
            </a:r>
            <a:endParaRPr lang="zh-CN" altLang="en-US" dirty="0"/>
          </a:p>
        </p:txBody>
      </p:sp>
      <p:pic>
        <p:nvPicPr>
          <p:cNvPr id="7" name="图片 7">
            <a:extLst>
              <a:ext uri="{FF2B5EF4-FFF2-40B4-BE49-F238E27FC236}">
                <a16:creationId xmlns:a16="http://schemas.microsoft.com/office/drawing/2014/main" id="{0DC86C9C-35C9-41AF-B37A-470F142B39B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070076" y="2966643"/>
            <a:ext cx="6099862" cy="3619579"/>
          </a:xfrm>
          <a:prstGeom prst="rect">
            <a:avLst/>
          </a:prstGeom>
        </p:spPr>
      </p:pic>
    </p:spTree>
    <p:extLst>
      <p:ext uri="{BB962C8B-B14F-4D97-AF65-F5344CB8AC3E}">
        <p14:creationId xmlns:p14="http://schemas.microsoft.com/office/powerpoint/2010/main" val="728402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57018812-30EB-4AE6-9950-797BDE7D7EA9}"/>
              </a:ext>
            </a:extLst>
          </p:cNvPr>
          <p:cNvSpPr>
            <a:spLocks noGrp="1"/>
          </p:cNvSpPr>
          <p:nvPr>
            <p:ph type="title"/>
          </p:nvPr>
        </p:nvSpPr>
        <p:spPr/>
        <p:txBody>
          <a:bodyPr>
            <a:normAutofit/>
          </a:bodyPr>
          <a:lstStyle/>
          <a:p>
            <a:r>
              <a:rPr lang="en-US" altLang="zh-CN" dirty="0"/>
              <a:t>Optical Scanning Using Ray Optics</a:t>
            </a:r>
            <a:endParaRPr lang="zh-CN" altLang="en-US" dirty="0"/>
          </a:p>
        </p:txBody>
      </p:sp>
      <p:pic>
        <p:nvPicPr>
          <p:cNvPr id="13" name="内容占位符 12">
            <a:extLst>
              <a:ext uri="{FF2B5EF4-FFF2-40B4-BE49-F238E27FC236}">
                <a16:creationId xmlns:a16="http://schemas.microsoft.com/office/drawing/2014/main" id="{4FE9A801-0C8D-49CE-BB92-4EBAEACF72F5}"/>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6359372" y="0"/>
            <a:ext cx="5012267" cy="2819400"/>
          </a:xfrm>
        </p:spPr>
      </p:pic>
      <p:sp>
        <p:nvSpPr>
          <p:cNvPr id="9" name="内容占位符 8">
            <a:extLst>
              <a:ext uri="{FF2B5EF4-FFF2-40B4-BE49-F238E27FC236}">
                <a16:creationId xmlns:a16="http://schemas.microsoft.com/office/drawing/2014/main" id="{4920A7FE-D129-4B6C-9EDB-67B607DFADDE}"/>
              </a:ext>
            </a:extLst>
          </p:cNvPr>
          <p:cNvSpPr>
            <a:spLocks noGrp="1"/>
          </p:cNvSpPr>
          <p:nvPr>
            <p:ph sz="half" idx="10"/>
          </p:nvPr>
        </p:nvSpPr>
        <p:spPr/>
        <p:txBody>
          <a:bodyPr/>
          <a:lstStyle/>
          <a:p>
            <a:r>
              <a:rPr lang="en-US" altLang="zh-CN" dirty="0"/>
              <a:t>Coupling between the </a:t>
            </a:r>
            <a:r>
              <a:rPr lang="en-US" altLang="zh-CN" i="1" dirty="0"/>
              <a:t>Solid Mechanics</a:t>
            </a:r>
            <a:r>
              <a:rPr lang="en-US" altLang="zh-CN" dirty="0"/>
              <a:t> and </a:t>
            </a:r>
            <a:r>
              <a:rPr lang="en-US" altLang="zh-CN" i="1" dirty="0"/>
              <a:t>Geometrical Optics </a:t>
            </a:r>
            <a:r>
              <a:rPr lang="en-US" altLang="zh-CN" dirty="0"/>
              <a:t>interfaces</a:t>
            </a:r>
          </a:p>
          <a:p>
            <a:r>
              <a:rPr lang="en-US" altLang="zh-CN" dirty="0"/>
              <a:t>Uniaxial torsion enables 1D scanning</a:t>
            </a:r>
          </a:p>
          <a:p>
            <a:r>
              <a:rPr lang="en-US" altLang="zh-CN" dirty="0"/>
              <a:t>Biaxial torsion for 2D surface scanning</a:t>
            </a:r>
            <a:endParaRPr lang="zh-CN" altLang="en-US" dirty="0"/>
          </a:p>
        </p:txBody>
      </p:sp>
      <p:pic>
        <p:nvPicPr>
          <p:cNvPr id="17" name="内容占位符 10">
            <a:extLst>
              <a:ext uri="{FF2B5EF4-FFF2-40B4-BE49-F238E27FC236}">
                <a16:creationId xmlns:a16="http://schemas.microsoft.com/office/drawing/2014/main" id="{B75E9F57-3341-4087-9775-5B72D247AB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4133" y="3124200"/>
            <a:ext cx="6637867" cy="3733800"/>
          </a:xfrm>
          <a:prstGeom prst="rect">
            <a:avLst/>
          </a:prstGeom>
          <a:noFill/>
        </p:spPr>
      </p:pic>
      <p:pic>
        <p:nvPicPr>
          <p:cNvPr id="18" name="图片 17">
            <a:extLst>
              <a:ext uri="{FF2B5EF4-FFF2-40B4-BE49-F238E27FC236}">
                <a16:creationId xmlns:a16="http://schemas.microsoft.com/office/drawing/2014/main" id="{342464B6-F910-4737-A347-86ED1ECECBB8}"/>
              </a:ext>
            </a:extLst>
          </p:cNvPr>
          <p:cNvPicPr>
            <a:picLocks noChangeAspect="1"/>
          </p:cNvPicPr>
          <p:nvPr/>
        </p:nvPicPr>
        <p:blipFill rotWithShape="1">
          <a:blip r:embed="rId4"/>
          <a:srcRect l="18181" r="19300" b="2271"/>
          <a:stretch/>
        </p:blipFill>
        <p:spPr>
          <a:xfrm>
            <a:off x="9421285" y="3272853"/>
            <a:ext cx="1586287" cy="1568552"/>
          </a:xfrm>
          <a:prstGeom prst="rect">
            <a:avLst/>
          </a:prstGeom>
        </p:spPr>
      </p:pic>
    </p:spTree>
    <p:extLst>
      <p:ext uri="{BB962C8B-B14F-4D97-AF65-F5344CB8AC3E}">
        <p14:creationId xmlns:p14="http://schemas.microsoft.com/office/powerpoint/2010/main" val="3745665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3719B46E-AF17-4199-9933-FBC6F7F8C23E}"/>
              </a:ext>
            </a:extLst>
          </p:cNvPr>
          <p:cNvSpPr>
            <a:spLocks noGrp="1"/>
          </p:cNvSpPr>
          <p:nvPr>
            <p:ph type="body" idx="1"/>
          </p:nvPr>
        </p:nvSpPr>
        <p:spPr/>
        <p:txBody>
          <a:bodyPr/>
          <a:lstStyle/>
          <a:p>
            <a:r>
              <a:rPr lang="en-US" dirty="0"/>
              <a:t>Analytical Expression</a:t>
            </a:r>
          </a:p>
        </p:txBody>
      </p:sp>
      <p:sp>
        <p:nvSpPr>
          <p:cNvPr id="4" name="内容占位符 3">
            <a:extLst>
              <a:ext uri="{FF2B5EF4-FFF2-40B4-BE49-F238E27FC236}">
                <a16:creationId xmlns:a16="http://schemas.microsoft.com/office/drawing/2014/main" id="{4434BD0A-6A43-4F23-8622-225E1B1116F3}"/>
              </a:ext>
            </a:extLst>
          </p:cNvPr>
          <p:cNvSpPr>
            <a:spLocks noGrp="1"/>
          </p:cNvSpPr>
          <p:nvPr>
            <p:ph sz="half" idx="2"/>
          </p:nvPr>
        </p:nvSpPr>
        <p:spPr/>
        <p:txBody>
          <a:bodyPr/>
          <a:lstStyle/>
          <a:p>
            <a:r>
              <a:rPr lang="en-US" altLang="zh-CN" dirty="0"/>
              <a:t>Advantages: low computational effort and large angle rotations without moving mesh</a:t>
            </a:r>
          </a:p>
          <a:p>
            <a:r>
              <a:rPr lang="en-US" altLang="zh-CN" dirty="0"/>
              <a:t>Disadvantages: limited to cases with fixed motion trajectories</a:t>
            </a:r>
            <a:endParaRPr lang="zh-CN" altLang="en-US" dirty="0"/>
          </a:p>
        </p:txBody>
      </p:sp>
      <p:sp>
        <p:nvSpPr>
          <p:cNvPr id="6" name="文本占位符 5">
            <a:extLst>
              <a:ext uri="{FF2B5EF4-FFF2-40B4-BE49-F238E27FC236}">
                <a16:creationId xmlns:a16="http://schemas.microsoft.com/office/drawing/2014/main" id="{C43656EF-6575-4B08-9355-B383DA178542}"/>
              </a:ext>
            </a:extLst>
          </p:cNvPr>
          <p:cNvSpPr>
            <a:spLocks noGrp="1"/>
          </p:cNvSpPr>
          <p:nvPr>
            <p:ph type="body" sz="quarter" idx="3"/>
          </p:nvPr>
        </p:nvSpPr>
        <p:spPr/>
        <p:txBody>
          <a:bodyPr/>
          <a:lstStyle/>
          <a:p>
            <a:r>
              <a:rPr lang="en-US" altLang="zh-CN" dirty="0">
                <a:solidFill>
                  <a:schemeClr val="tx1"/>
                </a:solidFill>
              </a:rPr>
              <a:t>Electromechanics Interface</a:t>
            </a:r>
            <a:endParaRPr lang="en-US" dirty="0">
              <a:solidFill>
                <a:schemeClr val="tx1"/>
              </a:solidFill>
            </a:endParaRPr>
          </a:p>
        </p:txBody>
      </p:sp>
      <p:sp>
        <p:nvSpPr>
          <p:cNvPr id="5" name="内容占位符 4">
            <a:extLst>
              <a:ext uri="{FF2B5EF4-FFF2-40B4-BE49-F238E27FC236}">
                <a16:creationId xmlns:a16="http://schemas.microsoft.com/office/drawing/2014/main" id="{9D3C49BB-8BE5-43FE-9B07-5C21A9AE4D59}"/>
              </a:ext>
            </a:extLst>
          </p:cNvPr>
          <p:cNvSpPr>
            <a:spLocks noGrp="1"/>
          </p:cNvSpPr>
          <p:nvPr>
            <p:ph sz="quarter" idx="4"/>
          </p:nvPr>
        </p:nvSpPr>
        <p:spPr/>
        <p:txBody>
          <a:bodyPr/>
          <a:lstStyle/>
          <a:p>
            <a:r>
              <a:rPr lang="en-US" altLang="zh-CN" dirty="0">
                <a:solidFill>
                  <a:schemeClr val="tx1"/>
                </a:solidFill>
              </a:rPr>
              <a:t>Advantages: predefined </a:t>
            </a:r>
            <a:r>
              <a:rPr lang="en-US" altLang="zh-CN" dirty="0" err="1">
                <a:solidFill>
                  <a:schemeClr val="tx1"/>
                </a:solidFill>
              </a:rPr>
              <a:t>multiphysics</a:t>
            </a:r>
            <a:r>
              <a:rPr lang="en-US" altLang="zh-CN" dirty="0">
                <a:solidFill>
                  <a:schemeClr val="tx1"/>
                </a:solidFill>
              </a:rPr>
              <a:t> coupling that can handle any deformation</a:t>
            </a:r>
          </a:p>
          <a:p>
            <a:r>
              <a:rPr lang="en-US" altLang="zh-CN" dirty="0">
                <a:solidFill>
                  <a:schemeClr val="tx1"/>
                </a:solidFill>
              </a:rPr>
              <a:t>Disadvantages: longer computation time and requires moving mesh</a:t>
            </a:r>
            <a:endParaRPr lang="zh-CN" altLang="en-US" dirty="0">
              <a:solidFill>
                <a:schemeClr val="tx1"/>
              </a:solidFill>
            </a:endParaRPr>
          </a:p>
        </p:txBody>
      </p:sp>
      <p:sp>
        <p:nvSpPr>
          <p:cNvPr id="2" name="标题 1">
            <a:extLst>
              <a:ext uri="{FF2B5EF4-FFF2-40B4-BE49-F238E27FC236}">
                <a16:creationId xmlns:a16="http://schemas.microsoft.com/office/drawing/2014/main" id="{FEF79AEA-D855-4BF0-BBD1-4F7BDDD15CE6}"/>
              </a:ext>
            </a:extLst>
          </p:cNvPr>
          <p:cNvSpPr>
            <a:spLocks noGrp="1"/>
          </p:cNvSpPr>
          <p:nvPr>
            <p:ph type="title"/>
          </p:nvPr>
        </p:nvSpPr>
        <p:spPr/>
        <p:txBody>
          <a:bodyPr/>
          <a:lstStyle/>
          <a:p>
            <a:r>
              <a:rPr lang="en-US" altLang="zh-CN" dirty="0"/>
              <a:t>Comparison of Methods for Electromechanics</a:t>
            </a:r>
            <a:endParaRPr lang="zh-CN" altLang="en-US" dirty="0"/>
          </a:p>
        </p:txBody>
      </p:sp>
    </p:spTree>
    <p:extLst>
      <p:ext uri="{BB962C8B-B14F-4D97-AF65-F5344CB8AC3E}">
        <p14:creationId xmlns:p14="http://schemas.microsoft.com/office/powerpoint/2010/main" val="347289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D4C863F2-8669-469E-80F2-BB01E50F4FB1}"/>
                  </a:ext>
                </a:extLst>
              </p:cNvPr>
              <p:cNvSpPr>
                <a:spLocks noGrp="1"/>
              </p:cNvSpPr>
              <p:nvPr>
                <p:ph sz="half" idx="1"/>
              </p:nvPr>
            </p:nvSpPr>
            <p:spPr/>
            <p:txBody>
              <a:bodyPr>
                <a:normAutofit/>
              </a:bodyPr>
              <a:lstStyle/>
              <a:p>
                <a:r>
                  <a:rPr lang="en-US" altLang="zh-CN" sz="1800" dirty="0"/>
                  <a:t>Electrostatic moments on rotating combs</a:t>
                </a:r>
              </a:p>
              <a:p>
                <a:pPr lvl="1"/>
                <a14:m>
                  <m:oMath xmlns:m="http://schemas.openxmlformats.org/officeDocument/2006/math">
                    <m:r>
                      <a:rPr lang="en-US" altLang="zh-CN" sz="1600" i="1">
                        <a:latin typeface="Cambria Math" panose="02040503050406030204" pitchFamily="18" charset="0"/>
                      </a:rPr>
                      <m:t>𝑀</m:t>
                    </m:r>
                    <m:r>
                      <a:rPr lang="en-US" altLang="zh-CN" sz="1600" i="1">
                        <a:latin typeface="Cambria Math" panose="02040503050406030204" pitchFamily="18" charset="0"/>
                      </a:rPr>
                      <m:t>∗∆</m:t>
                    </m:r>
                    <m:r>
                      <a:rPr lang="zh-CN" altLang="en-US" sz="1600" i="1">
                        <a:latin typeface="Cambria Math" panose="02040503050406030204" pitchFamily="18" charset="0"/>
                      </a:rPr>
                      <m:t>𝜃</m:t>
                    </m:r>
                    <m:r>
                      <a:rPr lang="en-US" altLang="zh-CN" sz="1600" i="1">
                        <a:latin typeface="Cambria Math" panose="02040503050406030204" pitchFamily="18" charset="0"/>
                        <a:ea typeface="Cambria Math" panose="02040503050406030204" pitchFamily="18" charset="0"/>
                      </a:rPr>
                      <m:t>=</m:t>
                    </m:r>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1</m:t>
                        </m:r>
                      </m:num>
                      <m:den>
                        <m:r>
                          <a:rPr lang="en-US" altLang="zh-CN" sz="1600" i="1">
                            <a:latin typeface="Cambria Math" panose="02040503050406030204" pitchFamily="18" charset="0"/>
                            <a:ea typeface="Cambria Math" panose="02040503050406030204" pitchFamily="18" charset="0"/>
                          </a:rPr>
                          <m:t>2</m:t>
                        </m:r>
                      </m:den>
                    </m:f>
                    <m:r>
                      <a:rPr lang="en-US" altLang="zh-CN" sz="1600" i="1">
                        <a:latin typeface="Cambria Math" panose="02040503050406030204" pitchFamily="18" charset="0"/>
                        <a:ea typeface="Cambria Math" panose="02040503050406030204" pitchFamily="18" charset="0"/>
                      </a:rPr>
                      <m:t>∗∆</m:t>
                    </m:r>
                    <m:r>
                      <a:rPr lang="en-US" altLang="zh-CN" sz="1600" i="1">
                        <a:latin typeface="Cambria Math" panose="02040503050406030204" pitchFamily="18" charset="0"/>
                        <a:ea typeface="Cambria Math" panose="02040503050406030204" pitchFamily="18" charset="0"/>
                      </a:rPr>
                      <m:t>𝐶</m:t>
                    </m:r>
                    <m:r>
                      <a:rPr lang="en-US" altLang="zh-CN" sz="1600" i="1">
                        <a:latin typeface="Cambria Math" panose="02040503050406030204" pitchFamily="18" charset="0"/>
                        <a:ea typeface="Cambria Math" panose="02040503050406030204" pitchFamily="18" charset="0"/>
                      </a:rPr>
                      <m:t>∗</m:t>
                    </m:r>
                    <m:sSup>
                      <m:sSupPr>
                        <m:ctrlPr>
                          <a:rPr lang="en-US" altLang="zh-CN" sz="1600" i="1">
                            <a:latin typeface="Cambria Math" panose="02040503050406030204" pitchFamily="18" charset="0"/>
                            <a:ea typeface="Cambria Math" panose="02040503050406030204" pitchFamily="18" charset="0"/>
                          </a:rPr>
                        </m:ctrlPr>
                      </m:sSupPr>
                      <m:e>
                        <m:r>
                          <a:rPr lang="en-US" altLang="zh-CN" sz="1600" i="1">
                            <a:latin typeface="Cambria Math" panose="02040503050406030204" pitchFamily="18" charset="0"/>
                            <a:ea typeface="Cambria Math" panose="02040503050406030204" pitchFamily="18" charset="0"/>
                          </a:rPr>
                          <m:t>𝑉</m:t>
                        </m:r>
                      </m:e>
                      <m:sup>
                        <m:r>
                          <a:rPr lang="en-US" altLang="zh-CN" sz="1600" i="1">
                            <a:latin typeface="Cambria Math" panose="02040503050406030204" pitchFamily="18" charset="0"/>
                            <a:ea typeface="Cambria Math" panose="02040503050406030204" pitchFamily="18" charset="0"/>
                          </a:rPr>
                          <m:t>2</m:t>
                        </m:r>
                      </m:sup>
                    </m:sSup>
                  </m:oMath>
                </a14:m>
                <a:r>
                  <a:rPr lang="zh-CN" altLang="en-US" sz="1600" dirty="0"/>
                  <a:t> </a:t>
                </a:r>
                <a:endParaRPr lang="en-US" altLang="zh-CN" sz="1600" dirty="0"/>
              </a:p>
              <a:p>
                <a:pPr lvl="1"/>
                <a14:m>
                  <m:oMath xmlns:m="http://schemas.openxmlformats.org/officeDocument/2006/math">
                    <m:r>
                      <a:rPr lang="en-US" altLang="zh-CN" sz="1600" i="1">
                        <a:latin typeface="Cambria Math" panose="02040503050406030204" pitchFamily="18" charset="0"/>
                        <a:ea typeface="Cambria Math" panose="02040503050406030204" pitchFamily="18" charset="0"/>
                      </a:rPr>
                      <m:t>𝑀</m:t>
                    </m:r>
                    <m:r>
                      <a:rPr lang="en-US" altLang="zh-CN" sz="1600" i="1">
                        <a:latin typeface="Cambria Math" panose="02040503050406030204" pitchFamily="18" charset="0"/>
                        <a:ea typeface="Cambria Math" panose="02040503050406030204" pitchFamily="18" charset="0"/>
                      </a:rPr>
                      <m:t>=</m:t>
                    </m:r>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1</m:t>
                        </m:r>
                      </m:num>
                      <m:den>
                        <m:r>
                          <a:rPr lang="en-US" altLang="zh-CN" sz="1600" i="1">
                            <a:latin typeface="Cambria Math" panose="02040503050406030204" pitchFamily="18" charset="0"/>
                            <a:ea typeface="Cambria Math" panose="02040503050406030204" pitchFamily="18" charset="0"/>
                          </a:rPr>
                          <m:t>2</m:t>
                        </m:r>
                      </m:den>
                    </m:f>
                    <m:r>
                      <a:rPr lang="en-US" altLang="zh-CN" sz="1600" i="1">
                        <a:latin typeface="Cambria Math" panose="02040503050406030204" pitchFamily="18" charset="0"/>
                        <a:ea typeface="Cambria Math" panose="02040503050406030204" pitchFamily="18" charset="0"/>
                      </a:rPr>
                      <m:t>∗</m:t>
                    </m:r>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m:t>
                        </m:r>
                        <m:r>
                          <a:rPr lang="en-US" altLang="zh-CN" sz="1600" i="1">
                            <a:latin typeface="Cambria Math" panose="02040503050406030204" pitchFamily="18" charset="0"/>
                            <a:ea typeface="Cambria Math" panose="02040503050406030204" pitchFamily="18" charset="0"/>
                          </a:rPr>
                          <m:t>𝐶</m:t>
                        </m:r>
                      </m:num>
                      <m:den>
                        <m:r>
                          <a:rPr lang="en-US" altLang="zh-CN" sz="1600" i="1">
                            <a:latin typeface="Cambria Math" panose="02040503050406030204" pitchFamily="18" charset="0"/>
                            <a:ea typeface="Cambria Math" panose="02040503050406030204" pitchFamily="18" charset="0"/>
                          </a:rPr>
                          <m:t>∆</m:t>
                        </m:r>
                        <m:r>
                          <a:rPr lang="zh-CN" altLang="en-US" sz="1600" i="1">
                            <a:latin typeface="Cambria Math" panose="02040503050406030204" pitchFamily="18" charset="0"/>
                            <a:ea typeface="Cambria Math" panose="02040503050406030204" pitchFamily="18" charset="0"/>
                          </a:rPr>
                          <m:t>𝜃</m:t>
                        </m:r>
                      </m:den>
                    </m:f>
                    <m:r>
                      <a:rPr lang="en-US" altLang="zh-CN" sz="1600" i="1">
                        <a:latin typeface="Cambria Math" panose="02040503050406030204" pitchFamily="18" charset="0"/>
                        <a:ea typeface="Cambria Math" panose="02040503050406030204" pitchFamily="18" charset="0"/>
                      </a:rPr>
                      <m:t>∗</m:t>
                    </m:r>
                    <m:sSup>
                      <m:sSupPr>
                        <m:ctrlPr>
                          <a:rPr lang="en-US" altLang="zh-CN" sz="1600" i="1">
                            <a:latin typeface="Cambria Math" panose="02040503050406030204" pitchFamily="18" charset="0"/>
                            <a:ea typeface="Cambria Math" panose="02040503050406030204" pitchFamily="18" charset="0"/>
                          </a:rPr>
                        </m:ctrlPr>
                      </m:sSupPr>
                      <m:e>
                        <m:r>
                          <a:rPr lang="en-US" altLang="zh-CN" sz="1600" i="1">
                            <a:latin typeface="Cambria Math" panose="02040503050406030204" pitchFamily="18" charset="0"/>
                            <a:ea typeface="Cambria Math" panose="02040503050406030204" pitchFamily="18" charset="0"/>
                          </a:rPr>
                          <m:t>𝑉</m:t>
                        </m:r>
                      </m:e>
                      <m:sup>
                        <m:r>
                          <a:rPr lang="en-US" altLang="zh-CN" sz="1600" i="1">
                            <a:latin typeface="Cambria Math" panose="02040503050406030204" pitchFamily="18" charset="0"/>
                            <a:ea typeface="Cambria Math" panose="02040503050406030204" pitchFamily="18" charset="0"/>
                          </a:rPr>
                          <m:t>2</m:t>
                        </m:r>
                      </m:sup>
                    </m:sSup>
                    <m:r>
                      <a:rPr lang="en-US" altLang="zh-CN" sz="1600" i="1">
                        <a:latin typeface="Cambria Math" panose="02040503050406030204" pitchFamily="18" charset="0"/>
                        <a:ea typeface="Cambria Math" panose="02040503050406030204" pitchFamily="18" charset="0"/>
                      </a:rPr>
                      <m:t>=</m:t>
                    </m:r>
                  </m:oMath>
                </a14:m>
                <a:r>
                  <a:rPr lang="zh-CN" altLang="en-US" sz="1600" dirty="0"/>
                  <a:t> </a:t>
                </a:r>
                <a14:m>
                  <m:oMath xmlns:m="http://schemas.openxmlformats.org/officeDocument/2006/math">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1</m:t>
                        </m:r>
                      </m:num>
                      <m:den>
                        <m:r>
                          <a:rPr lang="en-US" altLang="zh-CN" sz="1600" i="1">
                            <a:latin typeface="Cambria Math" panose="02040503050406030204" pitchFamily="18" charset="0"/>
                            <a:ea typeface="Cambria Math" panose="02040503050406030204" pitchFamily="18" charset="0"/>
                          </a:rPr>
                          <m:t>2</m:t>
                        </m:r>
                      </m:den>
                    </m:f>
                    <m:r>
                      <a:rPr lang="en-US" altLang="zh-CN" sz="1600" i="1">
                        <a:latin typeface="Cambria Math" panose="02040503050406030204" pitchFamily="18" charset="0"/>
                        <a:ea typeface="Cambria Math" panose="02040503050406030204" pitchFamily="18" charset="0"/>
                      </a:rPr>
                      <m:t>∗</m:t>
                    </m:r>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m:t>
                        </m:r>
                        <m:r>
                          <a:rPr lang="en-US" altLang="zh-CN" sz="1600" i="1">
                            <a:latin typeface="Cambria Math" panose="02040503050406030204" pitchFamily="18" charset="0"/>
                            <a:ea typeface="Cambria Math" panose="02040503050406030204" pitchFamily="18" charset="0"/>
                          </a:rPr>
                          <m:t>𝐶</m:t>
                        </m:r>
                      </m:num>
                      <m:den>
                        <m:r>
                          <a:rPr lang="en-US" altLang="zh-CN" sz="1600" i="1">
                            <a:latin typeface="Cambria Math" panose="02040503050406030204" pitchFamily="18" charset="0"/>
                            <a:ea typeface="Cambria Math" panose="02040503050406030204" pitchFamily="18" charset="0"/>
                          </a:rPr>
                          <m:t>𝜕</m:t>
                        </m:r>
                        <m:r>
                          <a:rPr lang="zh-CN" altLang="en-US" sz="1600" i="1">
                            <a:latin typeface="Cambria Math" panose="02040503050406030204" pitchFamily="18" charset="0"/>
                            <a:ea typeface="Cambria Math" panose="02040503050406030204" pitchFamily="18" charset="0"/>
                          </a:rPr>
                          <m:t>𝜃</m:t>
                        </m:r>
                      </m:den>
                    </m:f>
                    <m:r>
                      <a:rPr lang="en-US" altLang="zh-CN" sz="1600" i="1">
                        <a:latin typeface="Cambria Math" panose="02040503050406030204" pitchFamily="18" charset="0"/>
                        <a:ea typeface="Cambria Math" panose="02040503050406030204" pitchFamily="18" charset="0"/>
                      </a:rPr>
                      <m:t>∗</m:t>
                    </m:r>
                    <m:sSup>
                      <m:sSupPr>
                        <m:ctrlPr>
                          <a:rPr lang="en-US" altLang="zh-CN" sz="1600" i="1">
                            <a:latin typeface="Cambria Math" panose="02040503050406030204" pitchFamily="18" charset="0"/>
                            <a:ea typeface="Cambria Math" panose="02040503050406030204" pitchFamily="18" charset="0"/>
                          </a:rPr>
                        </m:ctrlPr>
                      </m:sSupPr>
                      <m:e>
                        <m:r>
                          <a:rPr lang="en-US" altLang="zh-CN" sz="1600" i="1">
                            <a:latin typeface="Cambria Math" panose="02040503050406030204" pitchFamily="18" charset="0"/>
                            <a:ea typeface="Cambria Math" panose="02040503050406030204" pitchFamily="18" charset="0"/>
                          </a:rPr>
                          <m:t>𝑉</m:t>
                        </m:r>
                      </m:e>
                      <m:sup>
                        <m:r>
                          <a:rPr lang="en-US" altLang="zh-CN" sz="1600" i="1">
                            <a:latin typeface="Cambria Math" panose="02040503050406030204" pitchFamily="18" charset="0"/>
                            <a:ea typeface="Cambria Math" panose="02040503050406030204" pitchFamily="18" charset="0"/>
                          </a:rPr>
                          <m:t>2</m:t>
                        </m:r>
                      </m:sup>
                    </m:sSup>
                  </m:oMath>
                </a14:m>
                <a:endParaRPr lang="zh-CN" altLang="en-US" sz="1600" dirty="0"/>
              </a:p>
              <a:p>
                <a:pPr lvl="1"/>
                <a14:m>
                  <m:oMath xmlns:m="http://schemas.openxmlformats.org/officeDocument/2006/math">
                    <m:r>
                      <a:rPr lang="en-US" altLang="zh-CN" sz="1600" i="1">
                        <a:latin typeface="Cambria Math" panose="02040503050406030204" pitchFamily="18" charset="0"/>
                        <a:ea typeface="Cambria Math" panose="02040503050406030204" pitchFamily="18" charset="0"/>
                      </a:rPr>
                      <m:t>𝐶</m:t>
                    </m:r>
                    <m:r>
                      <a:rPr lang="en-US" altLang="zh-CN" sz="1600" i="1">
                        <a:latin typeface="Cambria Math" panose="02040503050406030204" pitchFamily="18" charset="0"/>
                        <a:ea typeface="Cambria Math" panose="02040503050406030204" pitchFamily="18" charset="0"/>
                      </a:rPr>
                      <m:t>=</m:t>
                    </m:r>
                    <m:r>
                      <a:rPr lang="en-US" altLang="zh-CN" sz="1600" i="1">
                        <a:latin typeface="Cambria Math" panose="02040503050406030204" pitchFamily="18" charset="0"/>
                        <a:ea typeface="Cambria Math" panose="02040503050406030204" pitchFamily="18" charset="0"/>
                      </a:rPr>
                      <m:t>𝑓</m:t>
                    </m:r>
                    <m:d>
                      <m:dPr>
                        <m:ctrlPr>
                          <a:rPr lang="en-US" altLang="zh-CN" sz="1600" i="1">
                            <a:latin typeface="Cambria Math" panose="02040503050406030204" pitchFamily="18" charset="0"/>
                            <a:ea typeface="Cambria Math" panose="02040503050406030204" pitchFamily="18" charset="0"/>
                          </a:rPr>
                        </m:ctrlPr>
                      </m:dPr>
                      <m:e>
                        <m:r>
                          <a:rPr lang="zh-CN" altLang="en-US" sz="1600" i="1">
                            <a:latin typeface="Cambria Math" panose="02040503050406030204" pitchFamily="18" charset="0"/>
                            <a:ea typeface="Cambria Math" panose="02040503050406030204" pitchFamily="18" charset="0"/>
                          </a:rPr>
                          <m:t>𝜃</m:t>
                        </m:r>
                      </m:e>
                    </m:d>
                  </m:oMath>
                </a14:m>
                <a:endParaRPr lang="en-US" altLang="zh-CN" sz="1600" dirty="0"/>
              </a:p>
              <a:p>
                <a:pPr lvl="1"/>
                <a14:m>
                  <m:oMath xmlns:m="http://schemas.openxmlformats.org/officeDocument/2006/math">
                    <m:r>
                      <a:rPr lang="en-US" altLang="zh-CN" sz="1600" i="1">
                        <a:latin typeface="Cambria Math" panose="02040503050406030204" pitchFamily="18" charset="0"/>
                        <a:ea typeface="Cambria Math" panose="02040503050406030204" pitchFamily="18" charset="0"/>
                      </a:rPr>
                      <m:t>𝑀</m:t>
                    </m:r>
                    <m:r>
                      <a:rPr lang="en-US" altLang="zh-CN" sz="1600" i="1">
                        <a:latin typeface="Cambria Math" panose="02040503050406030204" pitchFamily="18" charset="0"/>
                        <a:ea typeface="Cambria Math" panose="02040503050406030204" pitchFamily="18" charset="0"/>
                      </a:rPr>
                      <m:t>=</m:t>
                    </m:r>
                    <m:f>
                      <m:fPr>
                        <m:ctrlPr>
                          <a:rPr lang="en-US" altLang="zh-CN" sz="1600" i="1">
                            <a:latin typeface="Cambria Math" panose="02040503050406030204" pitchFamily="18" charset="0"/>
                            <a:ea typeface="Cambria Math" panose="02040503050406030204" pitchFamily="18" charset="0"/>
                          </a:rPr>
                        </m:ctrlPr>
                      </m:fPr>
                      <m:num>
                        <m:r>
                          <a:rPr lang="en-US" altLang="zh-CN" sz="1600" i="1">
                            <a:latin typeface="Cambria Math" panose="02040503050406030204" pitchFamily="18" charset="0"/>
                            <a:ea typeface="Cambria Math" panose="02040503050406030204" pitchFamily="18" charset="0"/>
                          </a:rPr>
                          <m:t>1</m:t>
                        </m:r>
                      </m:num>
                      <m:den>
                        <m:r>
                          <a:rPr lang="en-US" altLang="zh-CN" sz="1600" i="1">
                            <a:latin typeface="Cambria Math" panose="02040503050406030204" pitchFamily="18" charset="0"/>
                            <a:ea typeface="Cambria Math" panose="02040503050406030204" pitchFamily="18" charset="0"/>
                          </a:rPr>
                          <m:t>2</m:t>
                        </m:r>
                      </m:den>
                    </m:f>
                    <m:r>
                      <a:rPr lang="en-US" altLang="zh-CN" sz="1600" i="1">
                        <a:latin typeface="Cambria Math" panose="02040503050406030204" pitchFamily="18" charset="0"/>
                        <a:ea typeface="Cambria Math" panose="02040503050406030204" pitchFamily="18" charset="0"/>
                      </a:rPr>
                      <m:t>∗</m:t>
                    </m:r>
                    <m:sSup>
                      <m:sSupPr>
                        <m:ctrlPr>
                          <a:rPr lang="en-US" altLang="zh-CN" sz="1600" i="1">
                            <a:latin typeface="Cambria Math" panose="02040503050406030204" pitchFamily="18" charset="0"/>
                            <a:ea typeface="Cambria Math" panose="02040503050406030204" pitchFamily="18" charset="0"/>
                          </a:rPr>
                        </m:ctrlPr>
                      </m:sSupPr>
                      <m:e>
                        <m:r>
                          <a:rPr lang="en-US" altLang="zh-CN" sz="1600" i="1">
                            <a:latin typeface="Cambria Math" panose="02040503050406030204" pitchFamily="18" charset="0"/>
                            <a:ea typeface="Cambria Math" panose="02040503050406030204" pitchFamily="18" charset="0"/>
                          </a:rPr>
                          <m:t>𝑓</m:t>
                        </m:r>
                      </m:e>
                      <m:sup>
                        <m:r>
                          <a:rPr lang="en-US" altLang="zh-CN" sz="1600" i="1">
                            <a:latin typeface="Cambria Math" panose="02040503050406030204" pitchFamily="18" charset="0"/>
                            <a:ea typeface="Cambria Math" panose="02040503050406030204" pitchFamily="18" charset="0"/>
                          </a:rPr>
                          <m:t>′</m:t>
                        </m:r>
                      </m:sup>
                    </m:sSup>
                    <m:d>
                      <m:dPr>
                        <m:ctrlPr>
                          <a:rPr lang="en-US" altLang="zh-CN" sz="1600" i="1">
                            <a:latin typeface="Cambria Math" panose="02040503050406030204" pitchFamily="18" charset="0"/>
                            <a:ea typeface="Cambria Math" panose="02040503050406030204" pitchFamily="18" charset="0"/>
                          </a:rPr>
                        </m:ctrlPr>
                      </m:dPr>
                      <m:e>
                        <m:r>
                          <a:rPr lang="zh-CN" altLang="en-US" sz="1600" i="1">
                            <a:latin typeface="Cambria Math" panose="02040503050406030204" pitchFamily="18" charset="0"/>
                            <a:ea typeface="Cambria Math" panose="02040503050406030204" pitchFamily="18" charset="0"/>
                          </a:rPr>
                          <m:t>𝜃</m:t>
                        </m:r>
                      </m:e>
                    </m:d>
                    <m:r>
                      <a:rPr lang="en-US" altLang="zh-CN" sz="1600" i="1">
                        <a:latin typeface="Cambria Math" panose="02040503050406030204" pitchFamily="18" charset="0"/>
                        <a:ea typeface="Cambria Math" panose="02040503050406030204" pitchFamily="18" charset="0"/>
                      </a:rPr>
                      <m:t>∗</m:t>
                    </m:r>
                    <m:sSup>
                      <m:sSupPr>
                        <m:ctrlPr>
                          <a:rPr lang="en-US" altLang="zh-CN" sz="1600" i="1">
                            <a:latin typeface="Cambria Math" panose="02040503050406030204" pitchFamily="18" charset="0"/>
                            <a:ea typeface="Cambria Math" panose="02040503050406030204" pitchFamily="18" charset="0"/>
                          </a:rPr>
                        </m:ctrlPr>
                      </m:sSupPr>
                      <m:e>
                        <m:r>
                          <a:rPr lang="en-US" altLang="zh-CN" sz="1600" i="1">
                            <a:latin typeface="Cambria Math" panose="02040503050406030204" pitchFamily="18" charset="0"/>
                            <a:ea typeface="Cambria Math" panose="02040503050406030204" pitchFamily="18" charset="0"/>
                          </a:rPr>
                          <m:t>𝑉</m:t>
                        </m:r>
                      </m:e>
                      <m:sup>
                        <m:r>
                          <a:rPr lang="en-US" altLang="zh-CN" sz="1600" i="1">
                            <a:latin typeface="Cambria Math" panose="02040503050406030204" pitchFamily="18" charset="0"/>
                            <a:ea typeface="Cambria Math" panose="02040503050406030204" pitchFamily="18" charset="0"/>
                          </a:rPr>
                          <m:t>2</m:t>
                        </m:r>
                      </m:sup>
                    </m:sSup>
                  </m:oMath>
                </a14:m>
                <a:endParaRPr lang="zh-CN" altLang="en-US" sz="1600" dirty="0"/>
              </a:p>
              <a:p>
                <a:r>
                  <a:rPr lang="en-US" altLang="zh-CN" sz="1800" dirty="0"/>
                  <a:t>The capacitance function, </a:t>
                </a:r>
                <a:r>
                  <a:rPr lang="en-US" altLang="zh-CN" sz="1800" i="1" dirty="0">
                    <a:latin typeface="Cambria" panose="02040503050406030204" pitchFamily="18" charset="0"/>
                    <a:ea typeface="Cambria" panose="02040503050406030204" pitchFamily="18" charset="0"/>
                  </a:rPr>
                  <a:t>C</a:t>
                </a:r>
                <a:r>
                  <a:rPr lang="en-US" altLang="zh-CN" sz="1800" dirty="0"/>
                  <a:t>, is unknown:</a:t>
                </a:r>
              </a:p>
              <a:p>
                <a:pPr lvl="1"/>
                <a:r>
                  <a:rPr lang="en-US" altLang="zh-CN" sz="1600" dirty="0"/>
                  <a:t>A set of capacitance values can be computed by varying the rotation angle  </a:t>
                </a:r>
              </a:p>
              <a:p>
                <a:pPr lvl="1"/>
                <a:r>
                  <a:rPr lang="en-US" altLang="zh-CN" sz="1600" dirty="0"/>
                  <a:t>A function can be fitted to the computed capacitance data, for example a Gaussian process function</a:t>
                </a:r>
                <a:endParaRPr lang="zh-CN" altLang="en-US" sz="1600" dirty="0"/>
              </a:p>
            </p:txBody>
          </p:sp>
        </mc:Choice>
        <mc:Fallback>
          <p:sp>
            <p:nvSpPr>
              <p:cNvPr id="2" name="内容占位符 1">
                <a:extLst>
                  <a:ext uri="{FF2B5EF4-FFF2-40B4-BE49-F238E27FC236}">
                    <a16:creationId xmlns:a16="http://schemas.microsoft.com/office/drawing/2014/main" id="{D4C863F2-8669-469E-80F2-BB01E50F4FB1}"/>
                  </a:ext>
                </a:extLst>
              </p:cNvPr>
              <p:cNvSpPr>
                <a:spLocks noGrp="1" noRot="1" noChangeAspect="1" noMove="1" noResize="1" noEditPoints="1" noAdjustHandles="1" noChangeArrowheads="1" noChangeShapeType="1" noTextEdit="1"/>
              </p:cNvSpPr>
              <p:nvPr>
                <p:ph sz="half" idx="1"/>
              </p:nvPr>
            </p:nvSpPr>
            <p:spPr>
              <a:blipFill>
                <a:blip r:embed="rId3"/>
                <a:stretch>
                  <a:fillRect l="-2336" t="-731"/>
                </a:stretch>
              </a:blipFill>
            </p:spPr>
            <p:txBody>
              <a:bodyPr/>
              <a:lstStyle/>
              <a:p>
                <a:r>
                  <a:rPr lang="en-SE">
                    <a:noFill/>
                  </a:rPr>
                  <a:t> </a:t>
                </a:r>
              </a:p>
            </p:txBody>
          </p:sp>
        </mc:Fallback>
      </mc:AlternateContent>
      <p:sp>
        <p:nvSpPr>
          <p:cNvPr id="3" name="标题 2">
            <a:extLst>
              <a:ext uri="{FF2B5EF4-FFF2-40B4-BE49-F238E27FC236}">
                <a16:creationId xmlns:a16="http://schemas.microsoft.com/office/drawing/2014/main" id="{B76B7F0B-90F3-43DF-A0D0-A463806644FC}"/>
              </a:ext>
            </a:extLst>
          </p:cNvPr>
          <p:cNvSpPr>
            <a:spLocks noGrp="1"/>
          </p:cNvSpPr>
          <p:nvPr>
            <p:ph type="title"/>
          </p:nvPr>
        </p:nvSpPr>
        <p:spPr/>
        <p:txBody>
          <a:bodyPr>
            <a:normAutofit/>
          </a:bodyPr>
          <a:lstStyle/>
          <a:p>
            <a:r>
              <a:rPr lang="en-US" altLang="zh-CN" dirty="0"/>
              <a:t>Analytical Expression</a:t>
            </a:r>
            <a:endParaRPr lang="zh-CN" altLang="en-US" dirty="0"/>
          </a:p>
        </p:txBody>
      </p:sp>
      <p:pic>
        <p:nvPicPr>
          <p:cNvPr id="21" name="Picture 20">
            <a:extLst>
              <a:ext uri="{FF2B5EF4-FFF2-40B4-BE49-F238E27FC236}">
                <a16:creationId xmlns:a16="http://schemas.microsoft.com/office/drawing/2014/main" id="{6E5AB6C6-3B6F-4449-B275-9F03FC09D0E7}"/>
              </a:ext>
            </a:extLst>
          </p:cNvPr>
          <p:cNvPicPr>
            <a:picLocks noChangeAspect="1"/>
          </p:cNvPicPr>
          <p:nvPr/>
        </p:nvPicPr>
        <p:blipFill>
          <a:blip r:embed="rId4"/>
          <a:stretch>
            <a:fillRect/>
          </a:stretch>
        </p:blipFill>
        <p:spPr>
          <a:xfrm>
            <a:off x="9470159" y="1560216"/>
            <a:ext cx="2427195" cy="1596046"/>
          </a:xfrm>
          <a:prstGeom prst="rect">
            <a:avLst/>
          </a:prstGeom>
        </p:spPr>
      </p:pic>
      <p:pic>
        <p:nvPicPr>
          <p:cNvPr id="20" name="内容占位符 19">
            <a:extLst>
              <a:ext uri="{FF2B5EF4-FFF2-40B4-BE49-F238E27FC236}">
                <a16:creationId xmlns:a16="http://schemas.microsoft.com/office/drawing/2014/main" id="{221E8FA1-5388-4E65-9D4F-DC03B9E72EFA}"/>
              </a:ext>
            </a:extLst>
          </p:cNvPr>
          <p:cNvPicPr>
            <a:picLocks noGrp="1" noChangeAspect="1"/>
          </p:cNvPicPr>
          <p:nvPr>
            <p:ph sz="half" idx="2"/>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59550" y="1235095"/>
            <a:ext cx="5381625" cy="4527509"/>
          </a:xfrm>
          <a:prstGeom prst="rect">
            <a:avLst/>
          </a:prstGeom>
        </p:spPr>
      </p:pic>
      <p:sp>
        <p:nvSpPr>
          <p:cNvPr id="16" name="Rectangle 15">
            <a:extLst>
              <a:ext uri="{FF2B5EF4-FFF2-40B4-BE49-F238E27FC236}">
                <a16:creationId xmlns:a16="http://schemas.microsoft.com/office/drawing/2014/main" id="{A8E3B77D-D9C1-4AD3-B291-FC27B2048D90}"/>
              </a:ext>
            </a:extLst>
          </p:cNvPr>
          <p:cNvSpPr/>
          <p:nvPr/>
        </p:nvSpPr>
        <p:spPr>
          <a:xfrm>
            <a:off x="847725" y="2236491"/>
            <a:ext cx="400050" cy="15960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2772047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4961B661-5785-479D-9726-066AC28F2FE1}"/>
              </a:ext>
            </a:extLst>
          </p:cNvPr>
          <p:cNvSpPr>
            <a:spLocks noGrp="1"/>
          </p:cNvSpPr>
          <p:nvPr>
            <p:ph type="title"/>
          </p:nvPr>
        </p:nvSpPr>
        <p:spPr/>
        <p:txBody>
          <a:bodyPr/>
          <a:lstStyle/>
          <a:p>
            <a:r>
              <a:rPr lang="en-US" altLang="zh-CN" dirty="0"/>
              <a:t>Implementation in</a:t>
            </a:r>
            <a:r>
              <a:rPr lang="zh-CN" altLang="en-US" dirty="0"/>
              <a:t> </a:t>
            </a:r>
            <a:r>
              <a:rPr lang="en-US" altLang="zh-CN" dirty="0"/>
              <a:t>COMSOL Multiphysics</a:t>
            </a:r>
            <a:r>
              <a:rPr lang="en-SE" baseline="30000" dirty="0"/>
              <a:t>®</a:t>
            </a:r>
            <a:endParaRPr lang="zh-CN" altLang="en-US" baseline="30000" dirty="0"/>
          </a:p>
        </p:txBody>
      </p:sp>
      <p:sp>
        <p:nvSpPr>
          <p:cNvPr id="4" name="Content Placeholder 3">
            <a:extLst>
              <a:ext uri="{FF2B5EF4-FFF2-40B4-BE49-F238E27FC236}">
                <a16:creationId xmlns:a16="http://schemas.microsoft.com/office/drawing/2014/main" id="{1B5CE9BB-023C-453A-9316-C35B18BA8A21}"/>
              </a:ext>
            </a:extLst>
          </p:cNvPr>
          <p:cNvSpPr>
            <a:spLocks noGrp="1"/>
          </p:cNvSpPr>
          <p:nvPr>
            <p:ph sz="quarter" idx="29"/>
          </p:nvPr>
        </p:nvSpPr>
        <p:spPr/>
        <p:txBody>
          <a:bodyPr/>
          <a:lstStyle/>
          <a:p>
            <a:r>
              <a:rPr lang="en-US" dirty="0"/>
              <a:t> </a:t>
            </a:r>
            <a:endParaRPr lang="en-SE" dirty="0"/>
          </a:p>
        </p:txBody>
      </p:sp>
      <p:pic>
        <p:nvPicPr>
          <p:cNvPr id="6" name="Picture 5">
            <a:extLst>
              <a:ext uri="{FF2B5EF4-FFF2-40B4-BE49-F238E27FC236}">
                <a16:creationId xmlns:a16="http://schemas.microsoft.com/office/drawing/2014/main" id="{D676830C-D26F-4427-807D-6C6545507E54}"/>
              </a:ext>
            </a:extLst>
          </p:cNvPr>
          <p:cNvPicPr>
            <a:picLocks noChangeAspect="1"/>
          </p:cNvPicPr>
          <p:nvPr/>
        </p:nvPicPr>
        <p:blipFill rotWithShape="1">
          <a:blip r:embed="rId2"/>
          <a:srcRect l="20687" t="19132" r="18202" b="11481"/>
          <a:stretch/>
        </p:blipFill>
        <p:spPr>
          <a:xfrm>
            <a:off x="6096000" y="2099492"/>
            <a:ext cx="5588000" cy="4758508"/>
          </a:xfrm>
          <a:prstGeom prst="rect">
            <a:avLst/>
          </a:prstGeom>
        </p:spPr>
      </p:pic>
      <p:sp>
        <p:nvSpPr>
          <p:cNvPr id="17" name="内容占位符 16">
            <a:extLst>
              <a:ext uri="{FF2B5EF4-FFF2-40B4-BE49-F238E27FC236}">
                <a16:creationId xmlns:a16="http://schemas.microsoft.com/office/drawing/2014/main" id="{291AEB18-5FD5-45F5-A253-A085EC4B61E2}"/>
              </a:ext>
            </a:extLst>
          </p:cNvPr>
          <p:cNvSpPr>
            <a:spLocks noGrp="1"/>
          </p:cNvSpPr>
          <p:nvPr>
            <p:ph sz="quarter" idx="19"/>
          </p:nvPr>
        </p:nvSpPr>
        <p:spPr/>
        <p:txBody>
          <a:bodyPr/>
          <a:lstStyle/>
          <a:p>
            <a:r>
              <a:rPr lang="en-US" altLang="zh-CN" dirty="0"/>
              <a:t>Electrostatic</a:t>
            </a:r>
            <a:endParaRPr lang="zh-CN" altLang="en-US" dirty="0"/>
          </a:p>
        </p:txBody>
      </p:sp>
      <p:sp>
        <p:nvSpPr>
          <p:cNvPr id="7" name="内容占位符 6">
            <a:extLst>
              <a:ext uri="{FF2B5EF4-FFF2-40B4-BE49-F238E27FC236}">
                <a16:creationId xmlns:a16="http://schemas.microsoft.com/office/drawing/2014/main" id="{CB31E652-C11B-4E7B-85D7-2C39C49179AC}"/>
              </a:ext>
            </a:extLst>
          </p:cNvPr>
          <p:cNvSpPr>
            <a:spLocks noGrp="1"/>
          </p:cNvSpPr>
          <p:nvPr>
            <p:ph sz="quarter" idx="20"/>
          </p:nvPr>
        </p:nvSpPr>
        <p:spPr/>
        <p:txBody>
          <a:bodyPr>
            <a:normAutofit/>
          </a:bodyPr>
          <a:lstStyle/>
          <a:p>
            <a:r>
              <a:rPr lang="en-US" altLang="zh-CN" sz="1400" dirty="0"/>
              <a:t>Calculation of the capacitance between the driven and fixed combs and its sensitivity to the mirror rotation angle</a:t>
            </a:r>
            <a:endParaRPr lang="zh-CN" altLang="en-US" sz="1400" dirty="0"/>
          </a:p>
        </p:txBody>
      </p:sp>
      <p:sp>
        <p:nvSpPr>
          <p:cNvPr id="9" name="内容占位符 8">
            <a:extLst>
              <a:ext uri="{FF2B5EF4-FFF2-40B4-BE49-F238E27FC236}">
                <a16:creationId xmlns:a16="http://schemas.microsoft.com/office/drawing/2014/main" id="{663FBBB2-7745-437E-8F80-6D2E4FCCE129}"/>
              </a:ext>
            </a:extLst>
          </p:cNvPr>
          <p:cNvSpPr>
            <a:spLocks noGrp="1"/>
          </p:cNvSpPr>
          <p:nvPr>
            <p:ph sz="quarter" idx="31"/>
          </p:nvPr>
        </p:nvSpPr>
        <p:spPr/>
        <p:txBody>
          <a:bodyPr/>
          <a:lstStyle/>
          <a:p>
            <a:r>
              <a:rPr lang="en-US" altLang="zh-CN" dirty="0"/>
              <a:t>Solid Mechanics</a:t>
            </a:r>
            <a:endParaRPr lang="zh-CN" altLang="en-US" dirty="0"/>
          </a:p>
        </p:txBody>
      </p:sp>
      <p:sp>
        <p:nvSpPr>
          <p:cNvPr id="10" name="内容占位符 9">
            <a:extLst>
              <a:ext uri="{FF2B5EF4-FFF2-40B4-BE49-F238E27FC236}">
                <a16:creationId xmlns:a16="http://schemas.microsoft.com/office/drawing/2014/main" id="{3D2378E8-11E0-4CB5-904A-E30CB6DFA001}"/>
              </a:ext>
            </a:extLst>
          </p:cNvPr>
          <p:cNvSpPr>
            <a:spLocks noGrp="1"/>
          </p:cNvSpPr>
          <p:nvPr>
            <p:ph sz="quarter" idx="32"/>
          </p:nvPr>
        </p:nvSpPr>
        <p:spPr/>
        <p:txBody>
          <a:bodyPr>
            <a:normAutofit/>
          </a:bodyPr>
          <a:lstStyle/>
          <a:p>
            <a:r>
              <a:rPr lang="en-US" altLang="zh-CN" sz="1400" dirty="0"/>
              <a:t>Calculation of the torsion angle of a mirror under the action of an electrostatic driving moment</a:t>
            </a:r>
            <a:endParaRPr lang="zh-CN" altLang="en-US" sz="1400" dirty="0"/>
          </a:p>
        </p:txBody>
      </p:sp>
    </p:spTree>
    <p:extLst>
      <p:ext uri="{BB962C8B-B14F-4D97-AF65-F5344CB8AC3E}">
        <p14:creationId xmlns:p14="http://schemas.microsoft.com/office/powerpoint/2010/main" val="2360866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CCD8F3A1-F382-45F7-902C-62CA59816933}"/>
              </a:ext>
            </a:extLst>
          </p:cNvPr>
          <p:cNvSpPr>
            <a:spLocks noGrp="1"/>
          </p:cNvSpPr>
          <p:nvPr>
            <p:ph sz="half" idx="2"/>
          </p:nvPr>
        </p:nvSpPr>
        <p:spPr/>
        <p:txBody>
          <a:bodyPr/>
          <a:lstStyle/>
          <a:p>
            <a:pPr marL="0" indent="0">
              <a:buNone/>
            </a:pPr>
            <a:r>
              <a:rPr lang="en-US" dirty="0"/>
              <a:t> </a:t>
            </a:r>
            <a:endParaRPr lang="en-SE" dirty="0"/>
          </a:p>
        </p:txBody>
      </p:sp>
      <p:sp>
        <p:nvSpPr>
          <p:cNvPr id="2" name="内容占位符 1">
            <a:extLst>
              <a:ext uri="{FF2B5EF4-FFF2-40B4-BE49-F238E27FC236}">
                <a16:creationId xmlns:a16="http://schemas.microsoft.com/office/drawing/2014/main" id="{FB4335AF-2E6D-4E04-861E-F2BFCE443C31}"/>
              </a:ext>
            </a:extLst>
          </p:cNvPr>
          <p:cNvSpPr>
            <a:spLocks noGrp="1"/>
          </p:cNvSpPr>
          <p:nvPr>
            <p:ph sz="half" idx="1"/>
          </p:nvPr>
        </p:nvSpPr>
        <p:spPr/>
        <p:txBody>
          <a:bodyPr/>
          <a:lstStyle/>
          <a:p>
            <a:r>
              <a:rPr lang="en-US" altLang="zh-CN" dirty="0"/>
              <a:t>Parametric sweep of the rotation angle of the reflector</a:t>
            </a:r>
          </a:p>
          <a:p>
            <a:r>
              <a:rPr lang="en-US" altLang="zh-CN" dirty="0"/>
              <a:t>Calculation of the comb capacitance as a function of the mirror rotation angle:</a:t>
            </a:r>
          </a:p>
          <a:p>
            <a:endParaRPr lang="en-US" altLang="zh-CN" dirty="0"/>
          </a:p>
          <a:p>
            <a:r>
              <a:rPr lang="en-US" altLang="zh-CN" dirty="0"/>
              <a:t>Derivation of the comb capacitance with respect to the rotation angle:</a:t>
            </a:r>
          </a:p>
          <a:p>
            <a:endParaRPr lang="en-US" altLang="zh-CN" dirty="0"/>
          </a:p>
          <a:p>
            <a:r>
              <a:rPr lang="en-US" altLang="zh-CN" dirty="0"/>
              <a:t>Moment of the driving combs:</a:t>
            </a:r>
            <a:endParaRPr lang="zh-CN" altLang="en-US" dirty="0"/>
          </a:p>
        </p:txBody>
      </p:sp>
      <p:sp>
        <p:nvSpPr>
          <p:cNvPr id="3" name="标题 2">
            <a:extLst>
              <a:ext uri="{FF2B5EF4-FFF2-40B4-BE49-F238E27FC236}">
                <a16:creationId xmlns:a16="http://schemas.microsoft.com/office/drawing/2014/main" id="{060B8E7D-DFE5-459C-BD99-10B2B48381FA}"/>
              </a:ext>
            </a:extLst>
          </p:cNvPr>
          <p:cNvSpPr>
            <a:spLocks noGrp="1"/>
          </p:cNvSpPr>
          <p:nvPr>
            <p:ph type="title"/>
          </p:nvPr>
        </p:nvSpPr>
        <p:spPr/>
        <p:txBody>
          <a:bodyPr>
            <a:noAutofit/>
          </a:bodyPr>
          <a:lstStyle/>
          <a:p>
            <a:pPr>
              <a:lnSpc>
                <a:spcPct val="100000"/>
              </a:lnSpc>
            </a:pPr>
            <a:r>
              <a:rPr lang="en-US" altLang="zh-CN" sz="2000" dirty="0">
                <a:solidFill>
                  <a:schemeClr val="accent4">
                    <a:lumMod val="60000"/>
                    <a:lumOff val="40000"/>
                  </a:schemeClr>
                </a:solidFill>
              </a:rPr>
              <a:t>MODEL DEFINITION, ELECTROSTATICS INTERFACE:</a:t>
            </a:r>
            <a:br>
              <a:rPr lang="en-US" altLang="zh-CN" sz="2800" dirty="0"/>
            </a:br>
            <a:r>
              <a:rPr lang="en-US" altLang="zh-CN" sz="2800" dirty="0"/>
              <a:t>Computation of the Electrostatic Moments</a:t>
            </a:r>
            <a:endParaRPr lang="zh-CN" altLang="en-US" sz="2800" dirty="0"/>
          </a:p>
        </p:txBody>
      </p:sp>
      <mc:AlternateContent xmlns:mc="http://schemas.openxmlformats.org/markup-compatibility/2006">
        <mc:Choice xmlns:a14="http://schemas.microsoft.com/office/drawing/2010/main" Requires="a14">
          <p:sp>
            <p:nvSpPr>
              <p:cNvPr id="4" name="矩形 3">
                <a:extLst>
                  <a:ext uri="{FF2B5EF4-FFF2-40B4-BE49-F238E27FC236}">
                    <a16:creationId xmlns:a16="http://schemas.microsoft.com/office/drawing/2014/main" id="{9E6F209D-E333-4BCA-BA0E-11ACCC6E45B0}"/>
                  </a:ext>
                </a:extLst>
              </p:cNvPr>
              <p:cNvSpPr/>
              <p:nvPr/>
            </p:nvSpPr>
            <p:spPr>
              <a:xfrm>
                <a:off x="2068037" y="5612401"/>
                <a:ext cx="2180725" cy="6297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1867" i="1">
                          <a:latin typeface="Cambria Math" panose="02040503050406030204" pitchFamily="18" charset="0"/>
                          <a:ea typeface="Cambria Math" panose="02040503050406030204" pitchFamily="18" charset="0"/>
                        </a:rPr>
                        <m:t>𝑀</m:t>
                      </m:r>
                      <m:r>
                        <a:rPr lang="en-US" altLang="zh-CN" sz="1867" i="1">
                          <a:latin typeface="Cambria Math" panose="02040503050406030204" pitchFamily="18" charset="0"/>
                          <a:ea typeface="Cambria Math" panose="02040503050406030204" pitchFamily="18" charset="0"/>
                        </a:rPr>
                        <m:t>=</m:t>
                      </m:r>
                      <m:f>
                        <m:fPr>
                          <m:ctrlPr>
                            <a:rPr lang="en-US" altLang="zh-CN" sz="1867" i="1">
                              <a:latin typeface="Cambria Math" panose="02040503050406030204" pitchFamily="18" charset="0"/>
                              <a:ea typeface="Cambria Math" panose="02040503050406030204" pitchFamily="18" charset="0"/>
                            </a:rPr>
                          </m:ctrlPr>
                        </m:fPr>
                        <m:num>
                          <m:r>
                            <a:rPr lang="en-US" altLang="zh-CN" sz="1867" i="1">
                              <a:latin typeface="Cambria Math" panose="02040503050406030204" pitchFamily="18" charset="0"/>
                              <a:ea typeface="Cambria Math" panose="02040503050406030204" pitchFamily="18" charset="0"/>
                            </a:rPr>
                            <m:t>1</m:t>
                          </m:r>
                        </m:num>
                        <m:den>
                          <m:r>
                            <a:rPr lang="en-US" altLang="zh-CN" sz="1867" i="1">
                              <a:latin typeface="Cambria Math" panose="02040503050406030204" pitchFamily="18" charset="0"/>
                              <a:ea typeface="Cambria Math" panose="02040503050406030204" pitchFamily="18" charset="0"/>
                            </a:rPr>
                            <m:t>2</m:t>
                          </m:r>
                        </m:den>
                      </m:f>
                      <m:r>
                        <a:rPr lang="en-US" altLang="zh-CN" sz="1867" i="1">
                          <a:latin typeface="Cambria Math" panose="02040503050406030204" pitchFamily="18" charset="0"/>
                          <a:ea typeface="Cambria Math" panose="02040503050406030204" pitchFamily="18" charset="0"/>
                        </a:rPr>
                        <m:t>∗</m:t>
                      </m:r>
                      <m:sSup>
                        <m:sSupPr>
                          <m:ctrlPr>
                            <a:rPr lang="en-US" altLang="zh-CN" sz="1867" i="1">
                              <a:latin typeface="Cambria Math" panose="02040503050406030204" pitchFamily="18" charset="0"/>
                              <a:ea typeface="Cambria Math" panose="02040503050406030204" pitchFamily="18" charset="0"/>
                            </a:rPr>
                          </m:ctrlPr>
                        </m:sSupPr>
                        <m:e>
                          <m:r>
                            <a:rPr lang="en-US" altLang="zh-CN" sz="1867" i="1">
                              <a:latin typeface="Cambria Math" panose="02040503050406030204" pitchFamily="18" charset="0"/>
                              <a:ea typeface="Cambria Math" panose="02040503050406030204" pitchFamily="18" charset="0"/>
                            </a:rPr>
                            <m:t>𝑓</m:t>
                          </m:r>
                        </m:e>
                        <m:sup>
                          <m:r>
                            <a:rPr lang="en-US" altLang="zh-CN" sz="1867" i="1">
                              <a:latin typeface="Cambria Math" panose="02040503050406030204" pitchFamily="18" charset="0"/>
                              <a:ea typeface="Cambria Math" panose="02040503050406030204" pitchFamily="18" charset="0"/>
                            </a:rPr>
                            <m:t>′</m:t>
                          </m:r>
                        </m:sup>
                      </m:sSup>
                      <m:d>
                        <m:dPr>
                          <m:ctrlPr>
                            <a:rPr lang="en-US" altLang="zh-CN" sz="1867" i="1">
                              <a:latin typeface="Cambria Math" panose="02040503050406030204" pitchFamily="18" charset="0"/>
                              <a:ea typeface="Cambria Math" panose="02040503050406030204" pitchFamily="18" charset="0"/>
                            </a:rPr>
                          </m:ctrlPr>
                        </m:dPr>
                        <m:e>
                          <m:r>
                            <a:rPr lang="zh-CN" altLang="en-US" sz="1867" i="1">
                              <a:latin typeface="Cambria Math" panose="02040503050406030204" pitchFamily="18" charset="0"/>
                              <a:ea typeface="Cambria Math" panose="02040503050406030204" pitchFamily="18" charset="0"/>
                            </a:rPr>
                            <m:t>𝜃</m:t>
                          </m:r>
                        </m:e>
                      </m:d>
                      <m:r>
                        <a:rPr lang="en-US" altLang="zh-CN" sz="1867" i="1">
                          <a:latin typeface="Cambria Math" panose="02040503050406030204" pitchFamily="18" charset="0"/>
                          <a:ea typeface="Cambria Math" panose="02040503050406030204" pitchFamily="18" charset="0"/>
                        </a:rPr>
                        <m:t>∗</m:t>
                      </m:r>
                      <m:sSup>
                        <m:sSupPr>
                          <m:ctrlPr>
                            <a:rPr lang="en-US" altLang="zh-CN" sz="1867" i="1">
                              <a:latin typeface="Cambria Math" panose="02040503050406030204" pitchFamily="18" charset="0"/>
                              <a:ea typeface="Cambria Math" panose="02040503050406030204" pitchFamily="18" charset="0"/>
                            </a:rPr>
                          </m:ctrlPr>
                        </m:sSupPr>
                        <m:e>
                          <m:r>
                            <a:rPr lang="en-US" altLang="zh-CN" sz="1867" i="1">
                              <a:latin typeface="Cambria Math" panose="02040503050406030204" pitchFamily="18" charset="0"/>
                              <a:ea typeface="Cambria Math" panose="02040503050406030204" pitchFamily="18" charset="0"/>
                            </a:rPr>
                            <m:t>𝑉</m:t>
                          </m:r>
                        </m:e>
                        <m:sup>
                          <m:r>
                            <a:rPr lang="en-US" altLang="zh-CN" sz="1867" i="1">
                              <a:latin typeface="Cambria Math" panose="02040503050406030204" pitchFamily="18" charset="0"/>
                              <a:ea typeface="Cambria Math" panose="02040503050406030204" pitchFamily="18" charset="0"/>
                            </a:rPr>
                            <m:t>2</m:t>
                          </m:r>
                        </m:sup>
                      </m:sSup>
                    </m:oMath>
                  </m:oMathPara>
                </a14:m>
                <a:endParaRPr lang="zh-CN" altLang="en-US" sz="1867" dirty="0"/>
              </a:p>
            </p:txBody>
          </p:sp>
        </mc:Choice>
        <mc:Fallback>
          <p:sp>
            <p:nvSpPr>
              <p:cNvPr id="4" name="矩形 3">
                <a:extLst>
                  <a:ext uri="{FF2B5EF4-FFF2-40B4-BE49-F238E27FC236}">
                    <a16:creationId xmlns:a16="http://schemas.microsoft.com/office/drawing/2014/main" id="{9E6F209D-E333-4BCA-BA0E-11ACCC6E45B0}"/>
                  </a:ext>
                </a:extLst>
              </p:cNvPr>
              <p:cNvSpPr>
                <a:spLocks noRot="1" noChangeAspect="1" noMove="1" noResize="1" noEditPoints="1" noAdjustHandles="1" noChangeArrowheads="1" noChangeShapeType="1" noTextEdit="1"/>
              </p:cNvSpPr>
              <p:nvPr/>
            </p:nvSpPr>
            <p:spPr>
              <a:xfrm>
                <a:off x="2068037" y="5612401"/>
                <a:ext cx="2180725" cy="629788"/>
              </a:xfrm>
              <a:prstGeom prst="rect">
                <a:avLst/>
              </a:prstGeom>
              <a:blipFill>
                <a:blip r:embed="rId2"/>
                <a:stretch>
                  <a:fillRect/>
                </a:stretch>
              </a:blipFill>
            </p:spPr>
            <p:txBody>
              <a:bodyPr/>
              <a:lstStyle/>
              <a:p>
                <a:r>
                  <a:rPr lang="en-SE">
                    <a:noFill/>
                  </a:rPr>
                  <a:t> </a:t>
                </a:r>
              </a:p>
            </p:txBody>
          </p:sp>
        </mc:Fallback>
      </mc:AlternateContent>
      <mc:AlternateContent xmlns:mc="http://schemas.openxmlformats.org/markup-compatibility/2006">
        <mc:Choice xmlns:a14="http://schemas.microsoft.com/office/drawing/2010/main" Requires="a14">
          <p:sp>
            <p:nvSpPr>
              <p:cNvPr id="5" name="矩形 4">
                <a:extLst>
                  <a:ext uri="{FF2B5EF4-FFF2-40B4-BE49-F238E27FC236}">
                    <a16:creationId xmlns:a16="http://schemas.microsoft.com/office/drawing/2014/main" id="{4F0AEFB5-598D-4BE3-92FC-95A2BA25BEB2}"/>
                  </a:ext>
                </a:extLst>
              </p:cNvPr>
              <p:cNvSpPr/>
              <p:nvPr/>
            </p:nvSpPr>
            <p:spPr>
              <a:xfrm>
                <a:off x="2072390" y="3384089"/>
                <a:ext cx="1194814" cy="3796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1867" i="1">
                          <a:latin typeface="Cambria Math" panose="02040503050406030204" pitchFamily="18" charset="0"/>
                          <a:ea typeface="Cambria Math" panose="02040503050406030204" pitchFamily="18" charset="0"/>
                        </a:rPr>
                        <m:t>𝐶</m:t>
                      </m:r>
                      <m:r>
                        <a:rPr lang="en-US" altLang="zh-CN" sz="1867" i="1">
                          <a:latin typeface="Cambria Math" panose="02040503050406030204" pitchFamily="18" charset="0"/>
                          <a:ea typeface="Cambria Math" panose="02040503050406030204" pitchFamily="18" charset="0"/>
                        </a:rPr>
                        <m:t>=</m:t>
                      </m:r>
                      <m:r>
                        <a:rPr lang="en-US" altLang="zh-CN" sz="1867" i="1">
                          <a:latin typeface="Cambria Math" panose="02040503050406030204" pitchFamily="18" charset="0"/>
                          <a:ea typeface="Cambria Math" panose="02040503050406030204" pitchFamily="18" charset="0"/>
                        </a:rPr>
                        <m:t>𝑓</m:t>
                      </m:r>
                      <m:d>
                        <m:dPr>
                          <m:ctrlPr>
                            <a:rPr lang="en-US" altLang="zh-CN" sz="1867" i="1">
                              <a:latin typeface="Cambria Math" panose="02040503050406030204" pitchFamily="18" charset="0"/>
                              <a:ea typeface="Cambria Math" panose="02040503050406030204" pitchFamily="18" charset="0"/>
                            </a:rPr>
                          </m:ctrlPr>
                        </m:dPr>
                        <m:e>
                          <m:r>
                            <a:rPr lang="zh-CN" altLang="en-US" sz="1867" i="1">
                              <a:latin typeface="Cambria Math" panose="02040503050406030204" pitchFamily="18" charset="0"/>
                              <a:ea typeface="Cambria Math" panose="02040503050406030204" pitchFamily="18" charset="0"/>
                            </a:rPr>
                            <m:t>𝜃</m:t>
                          </m:r>
                        </m:e>
                      </m:d>
                    </m:oMath>
                  </m:oMathPara>
                </a14:m>
                <a:endParaRPr lang="en-US" altLang="zh-CN" sz="1867" dirty="0"/>
              </a:p>
            </p:txBody>
          </p:sp>
        </mc:Choice>
        <mc:Fallback>
          <p:sp>
            <p:nvSpPr>
              <p:cNvPr id="5" name="矩形 4">
                <a:extLst>
                  <a:ext uri="{FF2B5EF4-FFF2-40B4-BE49-F238E27FC236}">
                    <a16:creationId xmlns:a16="http://schemas.microsoft.com/office/drawing/2014/main" id="{4F0AEFB5-598D-4BE3-92FC-95A2BA25BEB2}"/>
                  </a:ext>
                </a:extLst>
              </p:cNvPr>
              <p:cNvSpPr>
                <a:spLocks noRot="1" noChangeAspect="1" noMove="1" noResize="1" noEditPoints="1" noAdjustHandles="1" noChangeArrowheads="1" noChangeShapeType="1" noTextEdit="1"/>
              </p:cNvSpPr>
              <p:nvPr/>
            </p:nvSpPr>
            <p:spPr>
              <a:xfrm>
                <a:off x="2072390" y="3384089"/>
                <a:ext cx="1194814" cy="379656"/>
              </a:xfrm>
              <a:prstGeom prst="rect">
                <a:avLst/>
              </a:prstGeom>
              <a:blipFill>
                <a:blip r:embed="rId3"/>
                <a:stretch>
                  <a:fillRect b="-16129"/>
                </a:stretch>
              </a:blipFill>
            </p:spPr>
            <p:txBody>
              <a:bodyPr/>
              <a:lstStyle/>
              <a:p>
                <a:r>
                  <a:rPr lang="en-SE">
                    <a:noFill/>
                  </a:rPr>
                  <a:t> </a:t>
                </a:r>
              </a:p>
            </p:txBody>
          </p:sp>
        </mc:Fallback>
      </mc:AlternateContent>
      <mc:AlternateContent xmlns:mc="http://schemas.openxmlformats.org/markup-compatibility/2006">
        <mc:Choice xmlns:a14="http://schemas.microsoft.com/office/drawing/2010/main" Requires="a14">
          <p:sp>
            <p:nvSpPr>
              <p:cNvPr id="16" name="矩形 15">
                <a:extLst>
                  <a:ext uri="{FF2B5EF4-FFF2-40B4-BE49-F238E27FC236}">
                    <a16:creationId xmlns:a16="http://schemas.microsoft.com/office/drawing/2014/main" id="{176F9BB6-0731-4138-B4D7-EFCB1516F892}"/>
                  </a:ext>
                </a:extLst>
              </p:cNvPr>
              <p:cNvSpPr/>
              <p:nvPr/>
            </p:nvSpPr>
            <p:spPr>
              <a:xfrm>
                <a:off x="2075242" y="4611861"/>
                <a:ext cx="1733551" cy="6493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altLang="zh-CN" sz="1867" i="1">
                              <a:latin typeface="Cambria Math" panose="02040503050406030204" pitchFamily="18" charset="0"/>
                              <a:ea typeface="Cambria Math" panose="02040503050406030204" pitchFamily="18" charset="0"/>
                            </a:rPr>
                          </m:ctrlPr>
                        </m:sSupPr>
                        <m:e>
                          <m:r>
                            <a:rPr lang="en-US" altLang="zh-CN" sz="1867" i="1">
                              <a:latin typeface="Cambria Math" panose="02040503050406030204" pitchFamily="18" charset="0"/>
                              <a:ea typeface="Cambria Math" panose="02040503050406030204" pitchFamily="18" charset="0"/>
                            </a:rPr>
                            <m:t>𝑓</m:t>
                          </m:r>
                        </m:e>
                        <m:sup>
                          <m:r>
                            <a:rPr lang="en-US" altLang="zh-CN" sz="1867" i="1">
                              <a:latin typeface="Cambria Math" panose="02040503050406030204" pitchFamily="18" charset="0"/>
                              <a:ea typeface="Cambria Math" panose="02040503050406030204" pitchFamily="18" charset="0"/>
                            </a:rPr>
                            <m:t>′</m:t>
                          </m:r>
                        </m:sup>
                      </m:sSup>
                      <m:d>
                        <m:dPr>
                          <m:ctrlPr>
                            <a:rPr lang="en-US" altLang="zh-CN" sz="1867" i="1">
                              <a:latin typeface="Cambria Math" panose="02040503050406030204" pitchFamily="18" charset="0"/>
                              <a:ea typeface="Cambria Math" panose="02040503050406030204" pitchFamily="18" charset="0"/>
                            </a:rPr>
                          </m:ctrlPr>
                        </m:dPr>
                        <m:e>
                          <m:r>
                            <a:rPr lang="zh-CN" altLang="en-US" sz="1867" i="1">
                              <a:latin typeface="Cambria Math" panose="02040503050406030204" pitchFamily="18" charset="0"/>
                              <a:ea typeface="Cambria Math" panose="02040503050406030204" pitchFamily="18" charset="0"/>
                            </a:rPr>
                            <m:t>𝜃</m:t>
                          </m:r>
                        </m:e>
                      </m:d>
                      <m:r>
                        <a:rPr lang="en-US" altLang="zh-CN" sz="1867" i="1">
                          <a:latin typeface="Cambria Math" panose="02040503050406030204" pitchFamily="18" charset="0"/>
                          <a:ea typeface="Cambria Math" panose="02040503050406030204" pitchFamily="18" charset="0"/>
                        </a:rPr>
                        <m:t>=</m:t>
                      </m:r>
                      <m:f>
                        <m:fPr>
                          <m:ctrlPr>
                            <a:rPr lang="en-US" altLang="zh-CN" sz="1867" i="1">
                              <a:latin typeface="Cambria Math" panose="02040503050406030204" pitchFamily="18" charset="0"/>
                              <a:ea typeface="Cambria Math" panose="02040503050406030204" pitchFamily="18" charset="0"/>
                            </a:rPr>
                          </m:ctrlPr>
                        </m:fPr>
                        <m:num>
                          <m:r>
                            <a:rPr lang="zh-CN" altLang="en-US" sz="1867" i="1">
                              <a:latin typeface="Cambria Math" panose="02040503050406030204" pitchFamily="18" charset="0"/>
                              <a:ea typeface="Cambria Math" panose="02040503050406030204" pitchFamily="18" charset="0"/>
                            </a:rPr>
                            <m:t>𝜕</m:t>
                          </m:r>
                          <m:r>
                            <a:rPr lang="en-US" altLang="zh-CN" sz="1867" i="1">
                              <a:latin typeface="Cambria Math" panose="02040503050406030204" pitchFamily="18" charset="0"/>
                              <a:ea typeface="Cambria Math" panose="02040503050406030204" pitchFamily="18" charset="0"/>
                            </a:rPr>
                            <m:t>𝑓</m:t>
                          </m:r>
                          <m:d>
                            <m:dPr>
                              <m:ctrlPr>
                                <a:rPr lang="en-US" altLang="zh-CN" sz="1867" i="1">
                                  <a:latin typeface="Cambria Math" panose="02040503050406030204" pitchFamily="18" charset="0"/>
                                  <a:ea typeface="Cambria Math" panose="02040503050406030204" pitchFamily="18" charset="0"/>
                                </a:rPr>
                              </m:ctrlPr>
                            </m:dPr>
                            <m:e>
                              <m:r>
                                <a:rPr lang="zh-CN" altLang="en-US" sz="1867" i="1">
                                  <a:latin typeface="Cambria Math" panose="02040503050406030204" pitchFamily="18" charset="0"/>
                                  <a:ea typeface="Cambria Math" panose="02040503050406030204" pitchFamily="18" charset="0"/>
                                </a:rPr>
                                <m:t>𝜃</m:t>
                              </m:r>
                            </m:e>
                          </m:d>
                        </m:num>
                        <m:den>
                          <m:r>
                            <a:rPr lang="zh-CN" altLang="en-US" sz="1867" i="1">
                              <a:latin typeface="Cambria Math" panose="02040503050406030204" pitchFamily="18" charset="0"/>
                              <a:ea typeface="Cambria Math" panose="02040503050406030204" pitchFamily="18" charset="0"/>
                            </a:rPr>
                            <m:t>𝜕𝜃</m:t>
                          </m:r>
                        </m:den>
                      </m:f>
                    </m:oMath>
                  </m:oMathPara>
                </a14:m>
                <a:endParaRPr lang="en-US" sz="1867" dirty="0"/>
              </a:p>
            </p:txBody>
          </p:sp>
        </mc:Choice>
        <mc:Fallback>
          <p:sp>
            <p:nvSpPr>
              <p:cNvPr id="16" name="矩形 15">
                <a:extLst>
                  <a:ext uri="{FF2B5EF4-FFF2-40B4-BE49-F238E27FC236}">
                    <a16:creationId xmlns:a16="http://schemas.microsoft.com/office/drawing/2014/main" id="{176F9BB6-0731-4138-B4D7-EFCB1516F892}"/>
                  </a:ext>
                </a:extLst>
              </p:cNvPr>
              <p:cNvSpPr>
                <a:spLocks noRot="1" noChangeAspect="1" noMove="1" noResize="1" noEditPoints="1" noAdjustHandles="1" noChangeArrowheads="1" noChangeShapeType="1" noTextEdit="1"/>
              </p:cNvSpPr>
              <p:nvPr/>
            </p:nvSpPr>
            <p:spPr>
              <a:xfrm>
                <a:off x="2075242" y="4611861"/>
                <a:ext cx="1733551" cy="649345"/>
              </a:xfrm>
              <a:prstGeom prst="rect">
                <a:avLst/>
              </a:prstGeom>
              <a:blipFill>
                <a:blip r:embed="rId4"/>
                <a:stretch>
                  <a:fillRect/>
                </a:stretch>
              </a:blipFill>
            </p:spPr>
            <p:txBody>
              <a:bodyPr/>
              <a:lstStyle/>
              <a:p>
                <a:r>
                  <a:rPr lang="en-SE">
                    <a:noFill/>
                  </a:rPr>
                  <a:t> </a:t>
                </a:r>
              </a:p>
            </p:txBody>
          </p:sp>
        </mc:Fallback>
      </mc:AlternateContent>
      <p:pic>
        <p:nvPicPr>
          <p:cNvPr id="21" name="图片 8">
            <a:extLst>
              <a:ext uri="{FF2B5EF4-FFF2-40B4-BE49-F238E27FC236}">
                <a16:creationId xmlns:a16="http://schemas.microsoft.com/office/drawing/2014/main" id="{35B47CE6-FCE3-4EA2-8C14-1CAFA3860B43}"/>
              </a:ext>
            </a:extLst>
          </p:cNvPr>
          <p:cNvPicPr>
            <a:picLocks noChangeAspect="1"/>
          </p:cNvPicPr>
          <p:nvPr/>
        </p:nvPicPr>
        <p:blipFill rotWithShape="1">
          <a:blip r:embed="rId5"/>
          <a:srcRect t="4818"/>
          <a:stretch/>
        </p:blipFill>
        <p:spPr>
          <a:xfrm>
            <a:off x="7614397" y="4020246"/>
            <a:ext cx="3683941" cy="2631839"/>
          </a:xfrm>
          <a:prstGeom prst="rect">
            <a:avLst/>
          </a:prstGeom>
        </p:spPr>
      </p:pic>
      <p:pic>
        <p:nvPicPr>
          <p:cNvPr id="28" name="Picture 27">
            <a:extLst>
              <a:ext uri="{FF2B5EF4-FFF2-40B4-BE49-F238E27FC236}">
                <a16:creationId xmlns:a16="http://schemas.microsoft.com/office/drawing/2014/main" id="{40B116EB-6415-4794-9C6D-07589E942C56}"/>
              </a:ext>
            </a:extLst>
          </p:cNvPr>
          <p:cNvPicPr>
            <a:picLocks noChangeAspect="1"/>
          </p:cNvPicPr>
          <p:nvPr/>
        </p:nvPicPr>
        <p:blipFill rotWithShape="1">
          <a:blip r:embed="rId6"/>
          <a:srcRect t="20780" r="11667" b="20401"/>
          <a:stretch/>
        </p:blipFill>
        <p:spPr>
          <a:xfrm>
            <a:off x="7752040" y="1593954"/>
            <a:ext cx="4038600" cy="2016941"/>
          </a:xfrm>
          <a:prstGeom prst="rect">
            <a:avLst/>
          </a:prstGeom>
        </p:spPr>
      </p:pic>
    </p:spTree>
    <p:extLst>
      <p:ext uri="{BB962C8B-B14F-4D97-AF65-F5344CB8AC3E}">
        <p14:creationId xmlns:p14="http://schemas.microsoft.com/office/powerpoint/2010/main" val="188907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C995170-0E09-45B7-80F1-76DE5A0D9454}"/>
              </a:ext>
            </a:extLst>
          </p:cNvPr>
          <p:cNvSpPr>
            <a:spLocks noGrp="1"/>
          </p:cNvSpPr>
          <p:nvPr>
            <p:ph sz="half" idx="2"/>
          </p:nvPr>
        </p:nvSpPr>
        <p:spPr/>
        <p:txBody>
          <a:bodyPr/>
          <a:lstStyle/>
          <a:p>
            <a:pPr marL="0" indent="0">
              <a:buNone/>
            </a:pPr>
            <a:r>
              <a:rPr lang="en-US" dirty="0"/>
              <a:t> </a:t>
            </a:r>
            <a:endParaRPr lang="en-SE" dirty="0"/>
          </a:p>
        </p:txBody>
      </p:sp>
      <p:sp>
        <p:nvSpPr>
          <p:cNvPr id="2" name="内容占位符 1">
            <a:extLst>
              <a:ext uri="{FF2B5EF4-FFF2-40B4-BE49-F238E27FC236}">
                <a16:creationId xmlns:a16="http://schemas.microsoft.com/office/drawing/2014/main" id="{8C3FF393-8D9C-4224-BA9C-84DF6E597FCE}"/>
              </a:ext>
            </a:extLst>
          </p:cNvPr>
          <p:cNvSpPr>
            <a:spLocks noGrp="1"/>
          </p:cNvSpPr>
          <p:nvPr>
            <p:ph sz="half" idx="1"/>
          </p:nvPr>
        </p:nvSpPr>
        <p:spPr/>
        <p:txBody>
          <a:bodyPr/>
          <a:lstStyle/>
          <a:p>
            <a:r>
              <a:rPr lang="en-US" altLang="zh-CN" dirty="0"/>
              <a:t>Electrostatic moments defined as loads using rigid connectors</a:t>
            </a:r>
          </a:p>
          <a:p>
            <a:endParaRPr lang="en-US" altLang="zh-CN" dirty="0"/>
          </a:p>
          <a:p>
            <a:pPr marL="0" indent="0">
              <a:buNone/>
            </a:pPr>
            <a:endParaRPr lang="en-US" altLang="zh-CN" dirty="0"/>
          </a:p>
          <a:p>
            <a:r>
              <a:rPr lang="en-US" altLang="zh-CN" dirty="0"/>
              <a:t>A parametric sweep is used to vary the driving voltage</a:t>
            </a:r>
          </a:p>
          <a:p>
            <a:r>
              <a:rPr lang="en-US" altLang="zh-CN" dirty="0"/>
              <a:t>The rotation angle is computed using an </a:t>
            </a:r>
            <a:r>
              <a:rPr lang="en-US" altLang="zh-CN" dirty="0" err="1"/>
              <a:t>arcsin</a:t>
            </a:r>
            <a:r>
              <a:rPr lang="en-US" altLang="zh-CN" dirty="0"/>
              <a:t> function</a:t>
            </a:r>
            <a:endParaRPr lang="zh-CN" altLang="en-US" dirty="0"/>
          </a:p>
        </p:txBody>
      </p:sp>
      <p:sp>
        <p:nvSpPr>
          <p:cNvPr id="4" name="标题 3">
            <a:extLst>
              <a:ext uri="{FF2B5EF4-FFF2-40B4-BE49-F238E27FC236}">
                <a16:creationId xmlns:a16="http://schemas.microsoft.com/office/drawing/2014/main" id="{989EC97D-F798-408E-85BB-383B53DC70D0}"/>
              </a:ext>
            </a:extLst>
          </p:cNvPr>
          <p:cNvSpPr>
            <a:spLocks noGrp="1"/>
          </p:cNvSpPr>
          <p:nvPr>
            <p:ph type="title"/>
          </p:nvPr>
        </p:nvSpPr>
        <p:spPr/>
        <p:txBody>
          <a:bodyPr>
            <a:normAutofit/>
          </a:bodyPr>
          <a:lstStyle/>
          <a:p>
            <a:pPr>
              <a:lnSpc>
                <a:spcPct val="100000"/>
              </a:lnSpc>
            </a:pPr>
            <a:r>
              <a:rPr lang="en-US" altLang="zh-CN" sz="2000" dirty="0">
                <a:solidFill>
                  <a:schemeClr val="accent4">
                    <a:lumMod val="60000"/>
                    <a:lumOff val="40000"/>
                  </a:schemeClr>
                </a:solidFill>
              </a:rPr>
              <a:t>MODEL DEFINITION, SOLID MECHANICS INTERFACE:</a:t>
            </a:r>
            <a:br>
              <a:rPr lang="en-US" altLang="zh-CN" sz="2000" dirty="0">
                <a:solidFill>
                  <a:schemeClr val="accent4">
                    <a:lumMod val="60000"/>
                    <a:lumOff val="40000"/>
                  </a:schemeClr>
                </a:solidFill>
              </a:rPr>
            </a:br>
            <a:r>
              <a:rPr lang="en-US" altLang="zh-CN" sz="2800" dirty="0"/>
              <a:t>Computation of the Rotation Angle</a:t>
            </a:r>
            <a:endParaRPr lang="zh-CN" altLang="en-US" sz="2800" dirty="0"/>
          </a:p>
        </p:txBody>
      </p:sp>
      <p:pic>
        <p:nvPicPr>
          <p:cNvPr id="6" name="图片 5">
            <a:extLst>
              <a:ext uri="{FF2B5EF4-FFF2-40B4-BE49-F238E27FC236}">
                <a16:creationId xmlns:a16="http://schemas.microsoft.com/office/drawing/2014/main" id="{6C5612F4-B9B8-4298-A519-F1E4F2D6C886}"/>
              </a:ext>
            </a:extLst>
          </p:cNvPr>
          <p:cNvPicPr>
            <a:picLocks noChangeAspect="1"/>
          </p:cNvPicPr>
          <p:nvPr/>
        </p:nvPicPr>
        <p:blipFill rotWithShape="1">
          <a:blip r:embed="rId2"/>
          <a:srcRect b="16468"/>
          <a:stretch/>
        </p:blipFill>
        <p:spPr>
          <a:xfrm>
            <a:off x="7984672" y="2343498"/>
            <a:ext cx="3109229" cy="1543049"/>
          </a:xfrm>
          <a:prstGeom prst="rect">
            <a:avLst/>
          </a:prstGeom>
        </p:spPr>
      </p:pic>
      <mc:AlternateContent xmlns:mc="http://schemas.openxmlformats.org/markup-compatibility/2006">
        <mc:Choice xmlns:a14="http://schemas.microsoft.com/office/drawing/2010/main" Requires="a14">
          <p:sp>
            <p:nvSpPr>
              <p:cNvPr id="7" name="矩形 6">
                <a:extLst>
                  <a:ext uri="{FF2B5EF4-FFF2-40B4-BE49-F238E27FC236}">
                    <a16:creationId xmlns:a16="http://schemas.microsoft.com/office/drawing/2014/main" id="{C57DDED5-50F1-4370-A63B-F59FEE5C1DB1}"/>
                  </a:ext>
                </a:extLst>
              </p:cNvPr>
              <p:cNvSpPr/>
              <p:nvPr/>
            </p:nvSpPr>
            <p:spPr>
              <a:xfrm>
                <a:off x="2060891" y="2664580"/>
                <a:ext cx="2180725" cy="6297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1867" i="1">
                          <a:latin typeface="Cambria Math" panose="02040503050406030204" pitchFamily="18" charset="0"/>
                          <a:ea typeface="Cambria Math" panose="02040503050406030204" pitchFamily="18" charset="0"/>
                        </a:rPr>
                        <m:t>𝑀</m:t>
                      </m:r>
                      <m:r>
                        <a:rPr lang="en-US" altLang="zh-CN" sz="1867" i="1">
                          <a:latin typeface="Cambria Math" panose="02040503050406030204" pitchFamily="18" charset="0"/>
                          <a:ea typeface="Cambria Math" panose="02040503050406030204" pitchFamily="18" charset="0"/>
                        </a:rPr>
                        <m:t>=</m:t>
                      </m:r>
                      <m:f>
                        <m:fPr>
                          <m:ctrlPr>
                            <a:rPr lang="en-US" altLang="zh-CN" sz="1867" i="1">
                              <a:latin typeface="Cambria Math" panose="02040503050406030204" pitchFamily="18" charset="0"/>
                              <a:ea typeface="Cambria Math" panose="02040503050406030204" pitchFamily="18" charset="0"/>
                            </a:rPr>
                          </m:ctrlPr>
                        </m:fPr>
                        <m:num>
                          <m:r>
                            <a:rPr lang="en-US" altLang="zh-CN" sz="1867" i="1">
                              <a:latin typeface="Cambria Math" panose="02040503050406030204" pitchFamily="18" charset="0"/>
                              <a:ea typeface="Cambria Math" panose="02040503050406030204" pitchFamily="18" charset="0"/>
                            </a:rPr>
                            <m:t>1</m:t>
                          </m:r>
                        </m:num>
                        <m:den>
                          <m:r>
                            <a:rPr lang="en-US" altLang="zh-CN" sz="1867" i="1">
                              <a:latin typeface="Cambria Math" panose="02040503050406030204" pitchFamily="18" charset="0"/>
                              <a:ea typeface="Cambria Math" panose="02040503050406030204" pitchFamily="18" charset="0"/>
                            </a:rPr>
                            <m:t>2</m:t>
                          </m:r>
                        </m:den>
                      </m:f>
                      <m:r>
                        <a:rPr lang="en-US" altLang="zh-CN" sz="1867" i="1">
                          <a:latin typeface="Cambria Math" panose="02040503050406030204" pitchFamily="18" charset="0"/>
                          <a:ea typeface="Cambria Math" panose="02040503050406030204" pitchFamily="18" charset="0"/>
                        </a:rPr>
                        <m:t>∗</m:t>
                      </m:r>
                      <m:sSup>
                        <m:sSupPr>
                          <m:ctrlPr>
                            <a:rPr lang="en-US" altLang="zh-CN" sz="1867" i="1">
                              <a:latin typeface="Cambria Math" panose="02040503050406030204" pitchFamily="18" charset="0"/>
                              <a:ea typeface="Cambria Math" panose="02040503050406030204" pitchFamily="18" charset="0"/>
                            </a:rPr>
                          </m:ctrlPr>
                        </m:sSupPr>
                        <m:e>
                          <m:r>
                            <a:rPr lang="en-US" altLang="zh-CN" sz="1867" i="1">
                              <a:latin typeface="Cambria Math" panose="02040503050406030204" pitchFamily="18" charset="0"/>
                              <a:ea typeface="Cambria Math" panose="02040503050406030204" pitchFamily="18" charset="0"/>
                            </a:rPr>
                            <m:t>𝑓</m:t>
                          </m:r>
                        </m:e>
                        <m:sup>
                          <m:r>
                            <a:rPr lang="en-US" altLang="zh-CN" sz="1867" i="1">
                              <a:latin typeface="Cambria Math" panose="02040503050406030204" pitchFamily="18" charset="0"/>
                              <a:ea typeface="Cambria Math" panose="02040503050406030204" pitchFamily="18" charset="0"/>
                            </a:rPr>
                            <m:t>′</m:t>
                          </m:r>
                        </m:sup>
                      </m:sSup>
                      <m:d>
                        <m:dPr>
                          <m:ctrlPr>
                            <a:rPr lang="en-US" altLang="zh-CN" sz="1867" i="1">
                              <a:latin typeface="Cambria Math" panose="02040503050406030204" pitchFamily="18" charset="0"/>
                              <a:ea typeface="Cambria Math" panose="02040503050406030204" pitchFamily="18" charset="0"/>
                            </a:rPr>
                          </m:ctrlPr>
                        </m:dPr>
                        <m:e>
                          <m:r>
                            <a:rPr lang="zh-CN" altLang="en-US" sz="1867" i="1">
                              <a:latin typeface="Cambria Math" panose="02040503050406030204" pitchFamily="18" charset="0"/>
                              <a:ea typeface="Cambria Math" panose="02040503050406030204" pitchFamily="18" charset="0"/>
                            </a:rPr>
                            <m:t>𝜃</m:t>
                          </m:r>
                        </m:e>
                      </m:d>
                      <m:r>
                        <a:rPr lang="en-US" altLang="zh-CN" sz="1867" i="1">
                          <a:latin typeface="Cambria Math" panose="02040503050406030204" pitchFamily="18" charset="0"/>
                          <a:ea typeface="Cambria Math" panose="02040503050406030204" pitchFamily="18" charset="0"/>
                        </a:rPr>
                        <m:t>∗</m:t>
                      </m:r>
                      <m:sSup>
                        <m:sSupPr>
                          <m:ctrlPr>
                            <a:rPr lang="en-US" altLang="zh-CN" sz="1867" i="1">
                              <a:latin typeface="Cambria Math" panose="02040503050406030204" pitchFamily="18" charset="0"/>
                              <a:ea typeface="Cambria Math" panose="02040503050406030204" pitchFamily="18" charset="0"/>
                            </a:rPr>
                          </m:ctrlPr>
                        </m:sSupPr>
                        <m:e>
                          <m:r>
                            <a:rPr lang="en-US" altLang="zh-CN" sz="1867" i="1">
                              <a:latin typeface="Cambria Math" panose="02040503050406030204" pitchFamily="18" charset="0"/>
                              <a:ea typeface="Cambria Math" panose="02040503050406030204" pitchFamily="18" charset="0"/>
                            </a:rPr>
                            <m:t>𝑉</m:t>
                          </m:r>
                        </m:e>
                        <m:sup>
                          <m:r>
                            <a:rPr lang="en-US" altLang="zh-CN" sz="1867" i="1">
                              <a:latin typeface="Cambria Math" panose="02040503050406030204" pitchFamily="18" charset="0"/>
                              <a:ea typeface="Cambria Math" panose="02040503050406030204" pitchFamily="18" charset="0"/>
                            </a:rPr>
                            <m:t>2</m:t>
                          </m:r>
                        </m:sup>
                      </m:sSup>
                    </m:oMath>
                  </m:oMathPara>
                </a14:m>
                <a:endParaRPr lang="zh-CN" altLang="en-US" sz="1867" dirty="0"/>
              </a:p>
            </p:txBody>
          </p:sp>
        </mc:Choice>
        <mc:Fallback>
          <p:sp>
            <p:nvSpPr>
              <p:cNvPr id="7" name="矩形 6">
                <a:extLst>
                  <a:ext uri="{FF2B5EF4-FFF2-40B4-BE49-F238E27FC236}">
                    <a16:creationId xmlns:a16="http://schemas.microsoft.com/office/drawing/2014/main" id="{C57DDED5-50F1-4370-A63B-F59FEE5C1DB1}"/>
                  </a:ext>
                </a:extLst>
              </p:cNvPr>
              <p:cNvSpPr>
                <a:spLocks noRot="1" noChangeAspect="1" noMove="1" noResize="1" noEditPoints="1" noAdjustHandles="1" noChangeArrowheads="1" noChangeShapeType="1" noTextEdit="1"/>
              </p:cNvSpPr>
              <p:nvPr/>
            </p:nvSpPr>
            <p:spPr>
              <a:xfrm>
                <a:off x="2060891" y="2664580"/>
                <a:ext cx="2180725" cy="629788"/>
              </a:xfrm>
              <a:prstGeom prst="rect">
                <a:avLst/>
              </a:prstGeom>
              <a:blipFill>
                <a:blip r:embed="rId3"/>
                <a:stretch>
                  <a:fillRect/>
                </a:stretch>
              </a:blipFill>
            </p:spPr>
            <p:txBody>
              <a:bodyPr/>
              <a:lstStyle/>
              <a:p>
                <a:r>
                  <a:rPr lang="en-SE">
                    <a:noFill/>
                  </a:rPr>
                  <a:t> </a:t>
                </a:r>
              </a:p>
            </p:txBody>
          </p:sp>
        </mc:Fallback>
      </mc:AlternateContent>
      <p:pic>
        <p:nvPicPr>
          <p:cNvPr id="10" name="Picture 9">
            <a:extLst>
              <a:ext uri="{FF2B5EF4-FFF2-40B4-BE49-F238E27FC236}">
                <a16:creationId xmlns:a16="http://schemas.microsoft.com/office/drawing/2014/main" id="{A8779E80-AF07-41D4-A514-0E238DB9AD5D}"/>
              </a:ext>
            </a:extLst>
          </p:cNvPr>
          <p:cNvPicPr>
            <a:picLocks noChangeAspect="1"/>
          </p:cNvPicPr>
          <p:nvPr/>
        </p:nvPicPr>
        <p:blipFill rotWithShape="1">
          <a:blip r:embed="rId4"/>
          <a:srcRect l="6302" t="10012" b="24757"/>
          <a:stretch/>
        </p:blipFill>
        <p:spPr>
          <a:xfrm>
            <a:off x="7753350" y="76199"/>
            <a:ext cx="4086225" cy="2133602"/>
          </a:xfrm>
          <a:prstGeom prst="rect">
            <a:avLst/>
          </a:prstGeom>
        </p:spPr>
      </p:pic>
      <p:pic>
        <p:nvPicPr>
          <p:cNvPr id="11" name="图片 2">
            <a:extLst>
              <a:ext uri="{FF2B5EF4-FFF2-40B4-BE49-F238E27FC236}">
                <a16:creationId xmlns:a16="http://schemas.microsoft.com/office/drawing/2014/main" id="{1CD9D449-091C-4AE6-9DBB-627CB37003AC}"/>
              </a:ext>
            </a:extLst>
          </p:cNvPr>
          <p:cNvPicPr>
            <a:picLocks noChangeAspect="1"/>
          </p:cNvPicPr>
          <p:nvPr/>
        </p:nvPicPr>
        <p:blipFill rotWithShape="1">
          <a:blip r:embed="rId5"/>
          <a:srcRect t="4758"/>
          <a:stretch/>
        </p:blipFill>
        <p:spPr>
          <a:xfrm>
            <a:off x="7614396" y="4020245"/>
            <a:ext cx="3683941" cy="2633517"/>
          </a:xfrm>
          <a:prstGeom prst="rect">
            <a:avLst/>
          </a:prstGeom>
        </p:spPr>
      </p:pic>
    </p:spTree>
    <p:extLst>
      <p:ext uri="{BB962C8B-B14F-4D97-AF65-F5344CB8AC3E}">
        <p14:creationId xmlns:p14="http://schemas.microsoft.com/office/powerpoint/2010/main" val="417630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054374A-2778-4DBB-AAB1-21982ACAF853}"/>
              </a:ext>
            </a:extLst>
          </p:cNvPr>
          <p:cNvSpPr>
            <a:spLocks noGrp="1"/>
          </p:cNvSpPr>
          <p:nvPr>
            <p:ph sz="half" idx="18"/>
          </p:nvPr>
        </p:nvSpPr>
        <p:spPr/>
        <p:txBody>
          <a:bodyPr/>
          <a:lstStyle/>
          <a:p>
            <a:r>
              <a:rPr lang="en-US" altLang="zh-CN" dirty="0"/>
              <a:t>Rotation angle</a:t>
            </a:r>
          </a:p>
          <a:p>
            <a:pPr lvl="1"/>
            <a:r>
              <a:rPr lang="en-US" altLang="zh-CN" dirty="0"/>
              <a:t>Angle of twist of the mirror around the axis of rotation</a:t>
            </a:r>
          </a:p>
          <a:p>
            <a:r>
              <a:rPr lang="en-US" altLang="zh-CN" dirty="0"/>
              <a:t>Driving voltage</a:t>
            </a:r>
          </a:p>
        </p:txBody>
      </p:sp>
      <p:sp>
        <p:nvSpPr>
          <p:cNvPr id="4" name="标题 3">
            <a:extLst>
              <a:ext uri="{FF2B5EF4-FFF2-40B4-BE49-F238E27FC236}">
                <a16:creationId xmlns:a16="http://schemas.microsoft.com/office/drawing/2014/main" id="{EA87C1A0-18B3-450D-8600-19A0C604E061}"/>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dirty="0"/>
            </a:br>
            <a:r>
              <a:rPr lang="en-US" altLang="zh-CN" dirty="0"/>
              <a:t>Model Parameters</a:t>
            </a:r>
            <a:endParaRPr lang="zh-CN" altLang="en-US" dirty="0"/>
          </a:p>
        </p:txBody>
      </p:sp>
      <p:sp>
        <p:nvSpPr>
          <p:cNvPr id="3" name="Content Placeholder 2">
            <a:extLst>
              <a:ext uri="{FF2B5EF4-FFF2-40B4-BE49-F238E27FC236}">
                <a16:creationId xmlns:a16="http://schemas.microsoft.com/office/drawing/2014/main" id="{D129A340-1DB2-42DF-B899-84F714AD13BC}"/>
              </a:ext>
            </a:extLst>
          </p:cNvPr>
          <p:cNvSpPr>
            <a:spLocks noGrp="1"/>
          </p:cNvSpPr>
          <p:nvPr>
            <p:ph sz="quarter" idx="17"/>
          </p:nvPr>
        </p:nvSpPr>
        <p:spPr/>
        <p:txBody>
          <a:bodyPr/>
          <a:lstStyle/>
          <a:p>
            <a:endParaRPr lang="en-SE"/>
          </a:p>
        </p:txBody>
      </p:sp>
      <p:pic>
        <p:nvPicPr>
          <p:cNvPr id="6" name="内容占位符 6">
            <a:extLst>
              <a:ext uri="{FF2B5EF4-FFF2-40B4-BE49-F238E27FC236}">
                <a16:creationId xmlns:a16="http://schemas.microsoft.com/office/drawing/2014/main" id="{A168B39B-FC94-4F3E-8CFB-0C0D094041D9}"/>
              </a:ext>
            </a:extLst>
          </p:cNvPr>
          <p:cNvPicPr>
            <a:picLocks noChangeAspect="1"/>
          </p:cNvPicPr>
          <p:nvPr/>
        </p:nvPicPr>
        <p:blipFill>
          <a:blip r:embed="rId2"/>
          <a:stretch>
            <a:fillRect/>
          </a:stretch>
        </p:blipFill>
        <p:spPr>
          <a:xfrm>
            <a:off x="4361411" y="582355"/>
            <a:ext cx="9342448" cy="6275645"/>
          </a:xfrm>
          <a:prstGeom prst="rect">
            <a:avLst/>
          </a:prstGeom>
          <a:solidFill>
            <a:schemeClr val="bg1"/>
          </a:solidFill>
          <a:ln>
            <a:solidFill>
              <a:schemeClr val="bg2"/>
            </a:solidFill>
          </a:ln>
        </p:spPr>
      </p:pic>
    </p:spTree>
    <p:extLst>
      <p:ext uri="{BB962C8B-B14F-4D97-AF65-F5344CB8AC3E}">
        <p14:creationId xmlns:p14="http://schemas.microsoft.com/office/powerpoint/2010/main" val="410438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57760FC-5E16-4B93-A7CC-2223FBCDFFE4}"/>
              </a:ext>
            </a:extLst>
          </p:cNvPr>
          <p:cNvSpPr>
            <a:spLocks noGrp="1"/>
          </p:cNvSpPr>
          <p:nvPr>
            <p:ph sz="half" idx="18"/>
          </p:nvPr>
        </p:nvSpPr>
        <p:spPr/>
        <p:txBody>
          <a:bodyPr>
            <a:normAutofit/>
          </a:bodyPr>
          <a:lstStyle/>
          <a:p>
            <a:pPr marL="0" indent="0">
              <a:buNone/>
            </a:pPr>
            <a:r>
              <a:rPr lang="en-US" altLang="zh-CN" sz="1800" dirty="0"/>
              <a:t>Rotation angle: angle of the mirror surface in relation to its undeformed position</a:t>
            </a:r>
          </a:p>
        </p:txBody>
      </p:sp>
      <p:sp>
        <p:nvSpPr>
          <p:cNvPr id="5" name="标题 4">
            <a:extLst>
              <a:ext uri="{FF2B5EF4-FFF2-40B4-BE49-F238E27FC236}">
                <a16:creationId xmlns:a16="http://schemas.microsoft.com/office/drawing/2014/main" id="{45FF3A9E-4838-4D4E-9462-764E98C22C91}"/>
              </a:ext>
            </a:extLst>
          </p:cNvPr>
          <p:cNvSpPr>
            <a:spLocks noGrp="1"/>
          </p:cNvSpPr>
          <p:nvPr>
            <p:ph type="title"/>
          </p:nvPr>
        </p:nvSpPr>
        <p:spPr/>
        <p:txBody>
          <a:bodyPr/>
          <a:lstStyle/>
          <a:p>
            <a:r>
              <a:rPr lang="en-US" altLang="zh-CN" sz="1800" dirty="0">
                <a:solidFill>
                  <a:schemeClr val="accent4">
                    <a:lumMod val="40000"/>
                    <a:lumOff val="60000"/>
                  </a:schemeClr>
                </a:solidFill>
              </a:rPr>
              <a:t>ELECTROSTATICS</a:t>
            </a:r>
            <a:br>
              <a:rPr lang="en-US" altLang="zh-CN" sz="1800" dirty="0">
                <a:solidFill>
                  <a:schemeClr val="accent4">
                    <a:lumMod val="40000"/>
                    <a:lumOff val="60000"/>
                  </a:schemeClr>
                </a:solidFill>
              </a:rPr>
            </a:br>
            <a:r>
              <a:rPr lang="en-US" altLang="zh-CN" dirty="0"/>
              <a:t>Geometry Parameters</a:t>
            </a:r>
            <a:endParaRPr lang="zh-CN" altLang="en-US" dirty="0"/>
          </a:p>
        </p:txBody>
      </p:sp>
      <p:sp>
        <p:nvSpPr>
          <p:cNvPr id="2" name="Content Placeholder 1">
            <a:extLst>
              <a:ext uri="{FF2B5EF4-FFF2-40B4-BE49-F238E27FC236}">
                <a16:creationId xmlns:a16="http://schemas.microsoft.com/office/drawing/2014/main" id="{C07C2FFA-F587-4973-ACD0-8BCBF3E2E1C7}"/>
              </a:ext>
            </a:extLst>
          </p:cNvPr>
          <p:cNvSpPr>
            <a:spLocks noGrp="1"/>
          </p:cNvSpPr>
          <p:nvPr>
            <p:ph sz="quarter" idx="17"/>
          </p:nvPr>
        </p:nvSpPr>
        <p:spPr/>
        <p:txBody>
          <a:bodyPr/>
          <a:lstStyle/>
          <a:p>
            <a:endParaRPr lang="en-SE"/>
          </a:p>
        </p:txBody>
      </p:sp>
      <p:pic>
        <p:nvPicPr>
          <p:cNvPr id="6" name="内容占位符 3">
            <a:extLst>
              <a:ext uri="{FF2B5EF4-FFF2-40B4-BE49-F238E27FC236}">
                <a16:creationId xmlns:a16="http://schemas.microsoft.com/office/drawing/2014/main" id="{2ADFB412-B0F5-49D2-B839-66AB67E7CD53}"/>
              </a:ext>
            </a:extLst>
          </p:cNvPr>
          <p:cNvPicPr>
            <a:picLocks noChangeAspect="1"/>
          </p:cNvPicPr>
          <p:nvPr/>
        </p:nvPicPr>
        <p:blipFill>
          <a:blip r:embed="rId2"/>
          <a:stretch>
            <a:fillRect/>
          </a:stretch>
        </p:blipFill>
        <p:spPr>
          <a:xfrm>
            <a:off x="4361411" y="582355"/>
            <a:ext cx="9793224" cy="6470523"/>
          </a:xfrm>
          <a:prstGeom prst="rect">
            <a:avLst/>
          </a:prstGeom>
          <a:solidFill>
            <a:schemeClr val="bg1"/>
          </a:solidFill>
          <a:ln>
            <a:solidFill>
              <a:schemeClr val="bg2"/>
            </a:solidFill>
          </a:ln>
        </p:spPr>
      </p:pic>
    </p:spTree>
    <p:extLst>
      <p:ext uri="{BB962C8B-B14F-4D97-AF65-F5344CB8AC3E}">
        <p14:creationId xmlns:p14="http://schemas.microsoft.com/office/powerpoint/2010/main" val="2350432522"/>
      </p:ext>
    </p:extLst>
  </p:cSld>
  <p:clrMapOvr>
    <a:masterClrMapping/>
  </p:clrMapOvr>
</p:sld>
</file>

<file path=ppt/theme/theme1.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25040</TotalTime>
  <Words>761</Words>
  <Application>Microsoft Office PowerPoint</Application>
  <PresentationFormat>Widescreen</PresentationFormat>
  <Paragraphs>111</Paragraphs>
  <Slides>23</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等线</vt:lpstr>
      <vt:lpstr>Arial</vt:lpstr>
      <vt:lpstr>Cambria</vt:lpstr>
      <vt:lpstr>Cambria Math</vt:lpstr>
      <vt:lpstr>Lato</vt:lpstr>
      <vt:lpstr>Lato Black</vt:lpstr>
      <vt:lpstr>Lato Light</vt:lpstr>
      <vt:lpstr>Wingdings</vt:lpstr>
      <vt:lpstr>1_comsol-slide-template-NEW</vt:lpstr>
      <vt:lpstr>MEMS Scanning Mirror</vt:lpstr>
      <vt:lpstr>Model Definition</vt:lpstr>
      <vt:lpstr>Comparison of Methods for Electromechanics</vt:lpstr>
      <vt:lpstr>Analytical Expression</vt:lpstr>
      <vt:lpstr>Implementation in COMSOL Multiphysics®</vt:lpstr>
      <vt:lpstr>MODEL DEFINITION, ELECTROSTATICS INTERFACE: Computation of the Electrostatic Moments</vt:lpstr>
      <vt:lpstr>MODEL DEFINITION, SOLID MECHANICS INTERFACE: Computation of the Rotation Angle</vt:lpstr>
      <vt:lpstr>ELECTROSTATICS Model Parameters</vt:lpstr>
      <vt:lpstr>ELECTROSTATICS Geometry Parameters</vt:lpstr>
      <vt:lpstr>ELECTROSTATICS BC: Terminal  1</vt:lpstr>
      <vt:lpstr>ELECTROSTATICS BC: Terminal 2</vt:lpstr>
      <vt:lpstr>ELECTROSTATICS BC: Grounded</vt:lpstr>
      <vt:lpstr>ELECTROSTATICS Study: Surrogate Model Training</vt:lpstr>
      <vt:lpstr>ELECTROSTATICS Results: Capacitance Function</vt:lpstr>
      <vt:lpstr>ELECTROSTATICS Results: Force-Electric Coupling Coefficient</vt:lpstr>
      <vt:lpstr>SOLID MECHANICS Variables</vt:lpstr>
      <vt:lpstr>SOLID MECHANICS Fixed Constraints</vt:lpstr>
      <vt:lpstr>SOLID MECHANICS Rigid Connector</vt:lpstr>
      <vt:lpstr>SOLID MECHANICS Study: Auxiliary Sweep</vt:lpstr>
      <vt:lpstr>SOLID MECHANICS Results</vt:lpstr>
      <vt:lpstr>Analytic Expression vs. Electromechanics Interface</vt:lpstr>
      <vt:lpstr>Dynamic Analysis</vt:lpstr>
      <vt:lpstr>Optical Scanning Using Ray Optics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MEMS 扫描微镜</dc:title>
  <dc:creator>Yilei Jin</dc:creator>
  <cp:lastModifiedBy>Ed Fontes</cp:lastModifiedBy>
  <cp:revision>94</cp:revision>
  <dcterms:created xsi:type="dcterms:W3CDTF">2023-11-22T01:37:34Z</dcterms:created>
  <dcterms:modified xsi:type="dcterms:W3CDTF">2024-06-05T10:44:19Z</dcterms:modified>
</cp:coreProperties>
</file>