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howGuides="1">
      <p:cViewPr varScale="1">
        <p:scale>
          <a:sx n="151" d="100"/>
          <a:sy n="151" d="100"/>
        </p:scale>
        <p:origin x="336" y="13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Topology Verification for </a:t>
            </a:r>
            <a:br>
              <a:rPr lang="en-US" dirty="0"/>
            </a:br>
            <a:r>
              <a:rPr lang="en-US" dirty="0"/>
              <a:t>Surface-to-Surface Radiation</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marL="0" lvl="0" indent="0">
              <a:spcAft>
                <a:spcPct val="15000"/>
              </a:spcAft>
            </a:pPr>
            <a:r>
              <a:rPr lang="en-US"/>
              <a:t>COMSOL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Boundaries Seen on Their Back Side</a:t>
            </a:r>
          </a:p>
        </p:txBody>
      </p:sp>
      <p:sp>
        <p:nvSpPr>
          <p:cNvPr id="4" name="AutoShape 4"/>
          <p:cNvSpPr/>
          <p:nvPr/>
        </p:nvSpPr>
        <p:spPr>
          <a:xfrm>
            <a:off x="457200" y="1332000"/>
            <a:ext cx="8305200" cy="375285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600" b="0" i="0" u="none">
                <a:solidFill>
                  <a:srgbClr val="393A39"/>
                </a:solidFill>
                <a:latin typeface="Lato"/>
              </a:rPr>
              <a:t>Using high order mesh elements can also trigger this warning because some radiation penetrates a radiation cavity. Refining the mesh or clearing the </a:t>
            </a:r>
            <a:r>
              <a:rPr lang="en-US" sz="1600" b="1" i="0" u="none">
                <a:solidFill>
                  <a:srgbClr val="393A39"/>
                </a:solidFill>
                <a:latin typeface="Lato"/>
              </a:rPr>
              <a:t>High order mesh elements</a:t>
            </a:r>
            <a:r>
              <a:rPr lang="en-US" sz="1600" b="0" i="0" u="none">
                <a:solidFill>
                  <a:srgbClr val="393A39"/>
                </a:solidFill>
                <a:latin typeface="Lato"/>
              </a:rPr>
              <a:t> checkbox helps reducing the radiation leak.  </a:t>
            </a:r>
          </a:p>
          <a:p>
            <a:pPr marL="176209" lvl="0" indent="-176209" algn="l">
              <a:lnSpc>
                <a:spcPct val="100000"/>
              </a:lnSpc>
              <a:spcBef>
                <a:spcPts val="1000"/>
              </a:spcBef>
              <a:spcAft>
                <a:spcPct val="15000"/>
              </a:spcAft>
              <a:buFont typeface="Wingdings"/>
              <a:buChar char="§"/>
            </a:pPr>
            <a:r>
              <a:rPr lang="en-US" sz="1600" b="0" i="0" u="none">
                <a:solidFill>
                  <a:srgbClr val="393A39"/>
                </a:solidFill>
                <a:latin typeface="Lato"/>
              </a:rPr>
              <a:t>The verification of radiation directions can be computationally intensive in some cases with the </a:t>
            </a:r>
            <a:r>
              <a:rPr lang="en-US" sz="1600" b="1" i="0" u="none">
                <a:solidFill>
                  <a:srgbClr val="393A39"/>
                </a:solidFill>
                <a:latin typeface="Lato"/>
              </a:rPr>
              <a:t>Hemicube</a:t>
            </a:r>
            <a:r>
              <a:rPr lang="en-US" sz="1600" b="0" i="0" u="none">
                <a:solidFill>
                  <a:srgbClr val="393A39"/>
                </a:solidFill>
                <a:latin typeface="Lato"/>
              </a:rPr>
              <a:t> radiation algorithm. A warning is triggered in this case. Once the radiation setup is verified, the </a:t>
            </a:r>
            <a:r>
              <a:rPr lang="en-US" sz="1600" b="1" i="0" u="none">
                <a:solidFill>
                  <a:srgbClr val="393A39"/>
                </a:solidFill>
                <a:latin typeface="Lato"/>
              </a:rPr>
              <a:t>Check consistency</a:t>
            </a:r>
            <a:r>
              <a:rPr lang="en-US" sz="1600" b="0" i="0" u="none">
                <a:solidFill>
                  <a:srgbClr val="393A39"/>
                </a:solidFill>
                <a:latin typeface="Lato"/>
              </a:rPr>
              <a:t> checkbox of the physics interface can be cleared.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p:txBody>
          <a:bodyPr/>
          <a:lstStyle>
            <a:lvl1pPr>
              <a:defRPr sz="3600" b="1">
                <a:solidFill>
                  <a:srgbClr val="1B4D81"/>
                </a:solidFill>
                <a:latin typeface="Lato" panose="020F0502020204030203" pitchFamily="34" charset="0"/>
              </a:defRPr>
            </a:lvl1pPr>
          </a:lstStyle>
          <a:p>
            <a:r>
              <a:rPr lang="en-US"/>
              <a:t>Detect Incorrect Radiation Setup with Nonradiating Boundaries</a:t>
            </a:r>
          </a:p>
        </p:txBody>
      </p:sp>
      <p:sp>
        <p:nvSpPr>
          <p:cNvPr id="5" name="Text Placeholder 4">
            <a:extLst>
              <a:ext uri="{FF2B5EF4-FFF2-40B4-BE49-F238E27FC236}">
                <a16:creationId xmlns:a16="http://schemas.microsoft.com/office/drawing/2014/main" id="{0637AFD8-9726-6A7A-0DFE-340774B557A2}"/>
              </a:ext>
            </a:extLst>
          </p:cNvPr>
          <p:cNvSpPr>
            <a:spLocks noGrp="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Nonradiating Boundaries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300" b="0" i="0" u="none" dirty="0">
                <a:solidFill>
                  <a:srgbClr val="393A39"/>
                </a:solidFill>
                <a:latin typeface="Lato"/>
              </a:rPr>
              <a:t>In the Diffuse Surface 1 feature, the red arrows shows the radiation direction </a:t>
            </a:r>
            <a:r>
              <a:rPr lang="en-US" sz="1300" dirty="0">
                <a:solidFill>
                  <a:srgbClr val="393A39"/>
                </a:solidFill>
                <a:latin typeface="Lato"/>
              </a:rPr>
              <a:t>for</a:t>
            </a:r>
            <a:r>
              <a:rPr lang="en-US" sz="1300" b="0" i="0" u="none" dirty="0">
                <a:solidFill>
                  <a:srgbClr val="393A39"/>
                </a:solidFill>
                <a:latin typeface="Lato"/>
              </a:rPr>
              <a:t> each boundary.  </a:t>
            </a:r>
          </a:p>
          <a:p>
            <a:pPr marL="176209" lvl="0" indent="-176209" algn="l">
              <a:lnSpc>
                <a:spcPct val="100000"/>
              </a:lnSpc>
              <a:spcBef>
                <a:spcPts val="1000"/>
              </a:spcBef>
              <a:buFont typeface="Wingdings"/>
              <a:buChar char="§"/>
            </a:pPr>
            <a:r>
              <a:rPr lang="en-US" sz="1300" b="0" i="0" u="none" dirty="0">
                <a:solidFill>
                  <a:srgbClr val="393A39"/>
                </a:solidFill>
                <a:latin typeface="Lato"/>
              </a:rPr>
              <a:t>The warning symbol indicates boundaries that do not radiate in any spectral bands. </a:t>
            </a:r>
          </a:p>
          <a:p>
            <a:pPr marL="176209" lvl="0" indent="-176209" algn="l">
              <a:lnSpc>
                <a:spcPct val="100000"/>
              </a:lnSpc>
              <a:spcBef>
                <a:spcPts val="1000"/>
              </a:spcBef>
              <a:spcAft>
                <a:spcPct val="15000"/>
              </a:spcAft>
              <a:buFont typeface="Wingdings"/>
              <a:buChar char="§"/>
            </a:pPr>
            <a:r>
              <a:rPr lang="en-US" sz="1300" b="0" i="0" u="none" dirty="0">
                <a:solidFill>
                  <a:srgbClr val="393A39"/>
                </a:solidFill>
                <a:latin typeface="Lato"/>
              </a:rPr>
              <a:t>A warning is also issued when a model is computed with </a:t>
            </a:r>
            <a:r>
              <a:rPr lang="en-US" sz="1300" b="0" i="0" u="none" dirty="0" err="1">
                <a:solidFill>
                  <a:srgbClr val="393A39"/>
                </a:solidFill>
                <a:latin typeface="Lato"/>
              </a:rPr>
              <a:t>nonradiating</a:t>
            </a:r>
            <a:r>
              <a:rPr lang="en-US" sz="1300" b="0" i="0" u="none" dirty="0">
                <a:solidFill>
                  <a:srgbClr val="393A39"/>
                </a:solidFill>
                <a:latin typeface="Lato"/>
              </a:rPr>
              <a:t> boundaries. The warning lists the </a:t>
            </a:r>
            <a:r>
              <a:rPr lang="en-US" sz="1300" b="0" i="0" u="none" dirty="0" err="1">
                <a:solidFill>
                  <a:srgbClr val="393A39"/>
                </a:solidFill>
                <a:latin typeface="Lato"/>
              </a:rPr>
              <a:t>nonradiating</a:t>
            </a:r>
            <a:r>
              <a:rPr lang="en-US" sz="1300" b="0" i="0" u="none" dirty="0">
                <a:solidFill>
                  <a:srgbClr val="393A39"/>
                </a:solidFill>
                <a:latin typeface="Lato"/>
              </a:rPr>
              <a:t> boundaries and the feature where they are selected.</a:t>
            </a:r>
          </a:p>
        </p:txBody>
      </p:sp>
      <p:sp>
        <p:nvSpPr>
          <p:cNvPr id="4" name="AutoShape 4"/>
          <p:cNvSpPr/>
          <p:nvPr/>
        </p:nvSpPr>
        <p:spPr>
          <a:xfrm>
            <a:off x="4358810" y="4592064"/>
            <a:ext cx="4800600" cy="341886"/>
          </a:xfrm>
          <a:prstGeom prst="rect">
            <a:avLst/>
          </a:prstGeom>
        </p:spPr>
        <p:txBody>
          <a:bodyPr anchor="t" anchorCtr="0"/>
          <a:lstStyle/>
          <a:p>
            <a:r>
              <a:rPr lang="en-US" sz="1200" b="0" i="1" u="none">
                <a:solidFill>
                  <a:srgbClr val="1B4D81"/>
                </a:solidFill>
                <a:latin typeface="Lato"/>
              </a:rPr>
              <a:t>The warning symbol indicates the nonradiating boundaries.</a:t>
            </a:r>
          </a:p>
        </p:txBody>
      </p:sp>
      <p:pic>
        <p:nvPicPr>
          <p:cNvPr id="3" name="Picture 3"/>
          <p:cNvPicPr>
            <a:picLocks noChangeAspect="1"/>
          </p:cNvPicPr>
          <p:nvPr/>
        </p:nvPicPr>
        <p:blipFill>
          <a:blip r:embed="rId2"/>
          <a:stretch>
            <a:fillRect/>
          </a:stretch>
        </p:blipFill>
        <p:spPr>
          <a:xfrm>
            <a:off x="4358810" y="209550"/>
            <a:ext cx="4312580" cy="43825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Nonradiating Boundaries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In this case, the boundaries of the front fin are not radiating because domain 2 has not been selected in the feature Opacity 1. This error can be easily spotted with the nonradiating symbol. </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All other boundaries radiate towards the outside of the geometry which is expected for an opaque solid. </a:t>
            </a:r>
          </a:p>
        </p:txBody>
      </p:sp>
      <p:sp>
        <p:nvSpPr>
          <p:cNvPr id="4" name="AutoShape 4"/>
          <p:cNvSpPr/>
          <p:nvPr/>
        </p:nvSpPr>
        <p:spPr>
          <a:xfrm>
            <a:off x="4358810" y="4592064"/>
            <a:ext cx="4800600" cy="341886"/>
          </a:xfrm>
          <a:prstGeom prst="rect">
            <a:avLst/>
          </a:prstGeom>
        </p:spPr>
        <p:txBody>
          <a:bodyPr anchor="t" anchorCtr="0"/>
          <a:lstStyle/>
          <a:p>
            <a:r>
              <a:rPr lang="en-US" sz="1200" b="0" i="1" u="none">
                <a:solidFill>
                  <a:srgbClr val="1B4D81"/>
                </a:solidFill>
                <a:latin typeface="Lato"/>
              </a:rPr>
              <a:t>The warning symbol indicates the nonradiating boundaries.</a:t>
            </a:r>
          </a:p>
        </p:txBody>
      </p:sp>
      <p:pic>
        <p:nvPicPr>
          <p:cNvPr id="3" name="Picture 3"/>
          <p:cNvPicPr>
            <a:picLocks noChangeAspect="1"/>
          </p:cNvPicPr>
          <p:nvPr/>
        </p:nvPicPr>
        <p:blipFill>
          <a:blip r:embed="rId2"/>
          <a:stretch>
            <a:fillRect/>
          </a:stretch>
        </p:blipFill>
        <p:spPr>
          <a:xfrm>
            <a:off x="4358810" y="209550"/>
            <a:ext cx="4312580" cy="438251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Nonradiating Boundaries</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300" b="0" i="0" u="none">
                <a:solidFill>
                  <a:srgbClr val="393A39"/>
                </a:solidFill>
                <a:latin typeface="Lato"/>
              </a:rPr>
              <a:t>Once the domain 2 is selected in the feature Opacity 1, there is still a warning about nonradiating boundaries (5, 13, 20) when solving. </a:t>
            </a:r>
          </a:p>
          <a:p>
            <a:pPr marL="176209" lvl="0" indent="-176209" algn="l">
              <a:lnSpc>
                <a:spcPct val="100000"/>
              </a:lnSpc>
              <a:spcBef>
                <a:spcPts val="1000"/>
              </a:spcBef>
              <a:buFont typeface="Wingdings"/>
              <a:buChar char="§"/>
            </a:pPr>
            <a:r>
              <a:rPr lang="en-US" sz="1300" b="0" i="0" u="none">
                <a:solidFill>
                  <a:srgbClr val="393A39"/>
                </a:solidFill>
                <a:latin typeface="Lato"/>
              </a:rPr>
              <a:t>Here it’s not an error but instead that boundaries between two opaque domains do not radiate. They can simply be removed from the physics as they are ignored.</a:t>
            </a:r>
          </a:p>
          <a:p>
            <a:pPr marL="176209" lvl="0" indent="-176209" algn="l">
              <a:lnSpc>
                <a:spcPct val="100000"/>
              </a:lnSpc>
              <a:spcBef>
                <a:spcPts val="1000"/>
              </a:spcBef>
              <a:spcAft>
                <a:spcPct val="15000"/>
              </a:spcAft>
              <a:buFont typeface="Wingdings"/>
              <a:buChar char="§"/>
            </a:pPr>
            <a:r>
              <a:rPr lang="en-US" sz="1300" b="0" i="0" u="none">
                <a:solidFill>
                  <a:srgbClr val="393A39"/>
                </a:solidFill>
                <a:latin typeface="Lato"/>
              </a:rPr>
              <a:t>Removing interior boundaries from the physics selection can be done by using the “All Exterior Boundaries” selection under Definitions.</a:t>
            </a:r>
          </a:p>
        </p:txBody>
      </p:sp>
      <p:sp>
        <p:nvSpPr>
          <p:cNvPr id="4" name="AutoShape 4"/>
          <p:cNvSpPr/>
          <p:nvPr/>
        </p:nvSpPr>
        <p:spPr>
          <a:xfrm>
            <a:off x="4689443" y="4592064"/>
            <a:ext cx="4800600" cy="341886"/>
          </a:xfrm>
          <a:prstGeom prst="rect">
            <a:avLst/>
          </a:prstGeom>
        </p:spPr>
        <p:txBody>
          <a:bodyPr anchor="t" anchorCtr="0"/>
          <a:lstStyle/>
          <a:p>
            <a:r>
              <a:rPr lang="en-US" sz="1200" b="0" i="1" u="none">
                <a:solidFill>
                  <a:srgbClr val="1B4D81"/>
                </a:solidFill>
                <a:latin typeface="Lato"/>
              </a:rPr>
              <a:t>Nonradiating boundaries (5, 13, 20) in green.</a:t>
            </a:r>
          </a:p>
        </p:txBody>
      </p:sp>
      <p:pic>
        <p:nvPicPr>
          <p:cNvPr id="3" name="Picture 3"/>
          <p:cNvPicPr>
            <a:picLocks noChangeAspect="1"/>
          </p:cNvPicPr>
          <p:nvPr/>
        </p:nvPicPr>
        <p:blipFill>
          <a:blip r:embed="rId2"/>
          <a:stretch>
            <a:fillRect/>
          </a:stretch>
        </p:blipFill>
        <p:spPr>
          <a:xfrm>
            <a:off x="4689443" y="209550"/>
            <a:ext cx="3651314" cy="438251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Detect Incorrect Radiation Setup with Boundaries Seen on Their Back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Boundaries Seen on Their Back Side</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a:solidFill>
                  <a:srgbClr val="393A39"/>
                </a:solidFill>
                <a:latin typeface="Lato"/>
              </a:rPr>
              <a:t>In this other model, boundary 12 is forgotten from the physics selection. </a:t>
            </a:r>
          </a:p>
          <a:p>
            <a:pPr marL="176209" lvl="0" indent="-176209" algn="l">
              <a:lnSpc>
                <a:spcPct val="100000"/>
              </a:lnSpc>
              <a:spcBef>
                <a:spcPts val="1000"/>
              </a:spcBef>
              <a:spcAft>
                <a:spcPct val="15000"/>
              </a:spcAft>
              <a:buFont typeface="Wingdings"/>
              <a:buChar char="§"/>
            </a:pPr>
            <a:r>
              <a:rPr lang="en-US" sz="1400" b="0" i="0" u="none">
                <a:solidFill>
                  <a:srgbClr val="393A39"/>
                </a:solidFill>
                <a:latin typeface="Lato"/>
              </a:rPr>
              <a:t>On compute, a warning is triggered listing the variables that can be plotted to show the faces that see the opposite side of other boundaries. Here the variable mentioned is rad.Fbacksideu.</a:t>
            </a:r>
          </a:p>
        </p:txBody>
      </p:sp>
      <p:sp>
        <p:nvSpPr>
          <p:cNvPr id="4" name="AutoShape 4"/>
          <p:cNvSpPr/>
          <p:nvPr/>
        </p:nvSpPr>
        <p:spPr>
          <a:xfrm>
            <a:off x="4605074" y="4592064"/>
            <a:ext cx="4800600" cy="341886"/>
          </a:xfrm>
          <a:prstGeom prst="rect">
            <a:avLst/>
          </a:prstGeom>
        </p:spPr>
        <p:txBody>
          <a:bodyPr anchor="t" anchorCtr="0"/>
          <a:lstStyle/>
          <a:p>
            <a:r>
              <a:rPr lang="en-US" sz="1200" b="0" i="1" u="none">
                <a:solidFill>
                  <a:srgbClr val="1B4D81"/>
                </a:solidFill>
                <a:latin typeface="Lato"/>
              </a:rPr>
              <a:t>Red arrows show the radiation direction of each boundary.</a:t>
            </a:r>
          </a:p>
        </p:txBody>
      </p:sp>
      <p:pic>
        <p:nvPicPr>
          <p:cNvPr id="3" name="Picture 3"/>
          <p:cNvPicPr>
            <a:picLocks noChangeAspect="1"/>
          </p:cNvPicPr>
          <p:nvPr/>
        </p:nvPicPr>
        <p:blipFill>
          <a:blip r:embed="rId2"/>
          <a:stretch>
            <a:fillRect/>
          </a:stretch>
        </p:blipFill>
        <p:spPr>
          <a:xfrm>
            <a:off x="4605074" y="209550"/>
            <a:ext cx="3820052" cy="438251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Boundaries Seen on Their Back Side</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400" b="0" i="0" u="none" dirty="0">
                <a:solidFill>
                  <a:srgbClr val="393A39"/>
                </a:solidFill>
                <a:latin typeface="Lato"/>
              </a:rPr>
              <a:t>In this figure showing the back side indicator </a:t>
            </a:r>
            <a:r>
              <a:rPr lang="en-US" sz="1400" dirty="0">
                <a:solidFill>
                  <a:srgbClr val="393A39"/>
                </a:solidFill>
                <a:latin typeface="Lato"/>
              </a:rPr>
              <a:t>on the upside</a:t>
            </a:r>
            <a:r>
              <a:rPr lang="en-US" sz="1400" b="0" i="0" u="none" dirty="0">
                <a:solidFill>
                  <a:srgbClr val="393A39"/>
                </a:solidFill>
                <a:latin typeface="Lato"/>
              </a:rPr>
              <a:t> (</a:t>
            </a:r>
            <a:r>
              <a:rPr lang="en-US" sz="1400" b="0" i="0" u="none" dirty="0" err="1">
                <a:solidFill>
                  <a:srgbClr val="393A39"/>
                </a:solidFill>
                <a:latin typeface="Lato"/>
              </a:rPr>
              <a:t>rad.Fbacksideu</a:t>
            </a:r>
            <a:r>
              <a:rPr lang="en-US" sz="1400" b="0" i="0" u="none" dirty="0">
                <a:solidFill>
                  <a:srgbClr val="393A39"/>
                </a:solidFill>
                <a:latin typeface="Lato"/>
              </a:rPr>
              <a:t>), boundaries with a non-zero value see the back of other boundaries.</a:t>
            </a:r>
          </a:p>
          <a:p>
            <a:pPr marL="176209" lvl="0" indent="-176209" algn="l">
              <a:lnSpc>
                <a:spcPct val="100000"/>
              </a:lnSpc>
              <a:spcBef>
                <a:spcPts val="1000"/>
              </a:spcBef>
              <a:spcAft>
                <a:spcPct val="15000"/>
              </a:spcAft>
              <a:buFont typeface="Wingdings"/>
              <a:buChar char="§"/>
            </a:pPr>
            <a:r>
              <a:rPr lang="en-US" sz="1400" b="0" i="0" u="none" dirty="0">
                <a:solidFill>
                  <a:srgbClr val="393A39"/>
                </a:solidFill>
                <a:latin typeface="Lato"/>
              </a:rPr>
              <a:t>Boundaries (10, 11) have non-zero values because they see the back of boundaries (14, 15, 16 17).</a:t>
            </a:r>
          </a:p>
        </p:txBody>
      </p:sp>
      <p:sp>
        <p:nvSpPr>
          <p:cNvPr id="4" name="AutoShape 4"/>
          <p:cNvSpPr/>
          <p:nvPr/>
        </p:nvSpPr>
        <p:spPr>
          <a:xfrm>
            <a:off x="4114800" y="4201032"/>
            <a:ext cx="4800600" cy="341886"/>
          </a:xfrm>
          <a:prstGeom prst="rect">
            <a:avLst/>
          </a:prstGeom>
        </p:spPr>
        <p:txBody>
          <a:bodyPr anchor="t" anchorCtr="0"/>
          <a:lstStyle/>
          <a:p>
            <a:r>
              <a:rPr lang="en-US" sz="1200" b="0" i="1" u="none">
                <a:solidFill>
                  <a:srgbClr val="1B4D81"/>
                </a:solidFill>
                <a:latin typeface="Lato"/>
              </a:rPr>
              <a:t>Fraction of the back of other boundaries seen.</a:t>
            </a:r>
          </a:p>
        </p:txBody>
      </p:sp>
      <p:pic>
        <p:nvPicPr>
          <p:cNvPr id="3" name="Picture 3"/>
          <p:cNvPicPr>
            <a:picLocks noChangeAspect="1"/>
          </p:cNvPicPr>
          <p:nvPr>
            <p:custDataLst>
              <p:tags r:id="rId1"/>
            </p:custDataLst>
          </p:nvPr>
        </p:nvPicPr>
        <p:blipFill>
          <a:blip r:embed="rId3"/>
          <a:stretch>
            <a:fillRect/>
          </a:stretch>
        </p:blipFill>
        <p:spPr>
          <a:xfrm>
            <a:off x="4114800" y="600582"/>
            <a:ext cx="4800600" cy="36004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Boundaries Seen on Their Back Side</a:t>
            </a:r>
          </a:p>
        </p:txBody>
      </p:sp>
      <p:sp>
        <p:nvSpPr>
          <p:cNvPr id="2" name="AutoShape 2"/>
          <p:cNvSpPr/>
          <p:nvPr/>
        </p:nvSpPr>
        <p:spPr>
          <a:xfrm>
            <a:off x="457200" y="1620000"/>
            <a:ext cx="2949575" cy="3162300"/>
          </a:xfrm>
          <a:prstGeom prst="rect">
            <a:avLst/>
          </a:prstGeom>
          <a:noFill/>
          <a:ln>
            <a:noFill/>
            <a:headEnd type="none" w="med" len="med"/>
            <a:tailEnd type="none" w="med" len="med"/>
          </a:ln>
        </p:spPr>
        <p:txBody>
          <a:bodyPr vert="horz" wrap="square" lIns="0" tIns="45720" rIns="91440" bIns="45720" anchor="t" anchorCtr="0">
            <a:normAutofit/>
          </a:bodyPr>
          <a:lstStyle/>
          <a:p>
            <a:pPr marL="176209" lvl="0" indent="-176209" algn="l">
              <a:lnSpc>
                <a:spcPct val="100000"/>
              </a:lnSpc>
              <a:spcBef>
                <a:spcPts val="1000"/>
              </a:spcBef>
              <a:buFont typeface="Wingdings"/>
              <a:buChar char="§"/>
            </a:pPr>
            <a:r>
              <a:rPr lang="en-US" sz="1300" b="0" i="0" u="none">
                <a:solidFill>
                  <a:srgbClr val="393A39"/>
                </a:solidFill>
                <a:latin typeface="Lato"/>
              </a:rPr>
              <a:t>This can be fixed by adjusting the radiation directions so that the faces (14, 15, 16, 17) radiate on both sides or remove them from the physics selection if they should be ignored from the radiation computation. Note that in this model none of these options would be enough to fix the problem. The boundary 13 should be defined as opaque to have a correct configuration.</a:t>
            </a:r>
          </a:p>
          <a:p>
            <a:pPr marL="176209" lvl="0" indent="-176209" algn="l">
              <a:lnSpc>
                <a:spcPct val="100000"/>
              </a:lnSpc>
              <a:spcBef>
                <a:spcPts val="1000"/>
              </a:spcBef>
              <a:spcAft>
                <a:spcPct val="15000"/>
              </a:spcAft>
              <a:buFont typeface="Wingdings"/>
              <a:buChar char="§"/>
            </a:pPr>
            <a:r>
              <a:rPr lang="en-US" sz="1300" b="0" i="0" u="none">
                <a:solidFill>
                  <a:srgbClr val="393A39"/>
                </a:solidFill>
                <a:latin typeface="Lato"/>
              </a:rPr>
              <a:t>The expected fix here is to add boundary 12 to the physics selection.</a:t>
            </a:r>
          </a:p>
        </p:txBody>
      </p:sp>
      <p:sp>
        <p:nvSpPr>
          <p:cNvPr id="4" name="AutoShape 4"/>
          <p:cNvSpPr/>
          <p:nvPr/>
        </p:nvSpPr>
        <p:spPr>
          <a:xfrm>
            <a:off x="4114800" y="4201032"/>
            <a:ext cx="4800600" cy="341886"/>
          </a:xfrm>
          <a:prstGeom prst="rect">
            <a:avLst/>
          </a:prstGeom>
        </p:spPr>
        <p:txBody>
          <a:bodyPr anchor="t" anchorCtr="0"/>
          <a:lstStyle/>
          <a:p>
            <a:r>
              <a:rPr lang="en-US" sz="1200" b="0" i="1" u="none">
                <a:solidFill>
                  <a:srgbClr val="1B4D81"/>
                </a:solidFill>
                <a:latin typeface="Lato"/>
              </a:rPr>
              <a:t>Fraction of the back of other boundaries seen.</a:t>
            </a:r>
          </a:p>
        </p:txBody>
      </p:sp>
      <p:pic>
        <p:nvPicPr>
          <p:cNvPr id="3" name="Picture 3"/>
          <p:cNvPicPr>
            <a:picLocks noChangeAspect="1"/>
          </p:cNvPicPr>
          <p:nvPr>
            <p:custDataLst>
              <p:tags r:id="rId1"/>
            </p:custDataLst>
          </p:nvPr>
        </p:nvPicPr>
        <p:blipFill>
          <a:blip r:embed="rId3"/>
          <a:stretch>
            <a:fillRect/>
          </a:stretch>
        </p:blipFill>
        <p:spPr>
          <a:xfrm>
            <a:off x="4114800" y="600582"/>
            <a:ext cx="4800600" cy="360045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8&quot;&gt;&lt;VersionInformation&gt;&lt;Version&gt;1&lt;/Version&gt;&lt;/VersionInformation&gt;&lt;Entity&gt;/result/feature/pg2&lt;/Entity&gt;&lt;Tag&gt;pg2&lt;/Tag&gt;&lt;Node&gt;Results &amp;gt; Faces Seeing Opposite Side of Other Boundaries&lt;/Node&gt;&lt;LinkType&gt;Image&lt;/LinkType&gt;&lt;ModelLink directoryType=&quot;none&quot;&gt;C:\sb\distr\test\tapplications\Heat_Transfer_Module\Verification_Examples\topology_verification_back_side.mph&lt;/ModelLink&gt;&lt;LocalPath&gt;topology_verification_back_side.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rendermesh&quot; type=&quot;bool&quot; value=&quot;on&quot;/&gt;&lt;Property name=&quot;showaxisorientation&quot; type=&quot;bool&quot; value=&quot;off&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n&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7.68857192993164&quot;/&gt;&lt;Property name=&quot;zoomanglefull&quot; type=&quot;real&quot; value=&quot;1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10000000149011612, -0.30000001192092896, 0.10000000149011612&quot;/&gt;&lt;Property name=&quot;target&quot; type=&quot;realarray&quot; value=&quot;0, 0, 0&quot;/&gt;&lt;Property name=&quot;up&quot; type=&quot;realarray&quot; value=&quot;-5.215406062575312E-8, 0, 0.9999998807907104&quot;/&gt;&lt;Property name=&quot;rotationpoint&quot; type=&quot;realarray&quot; value=&quot;0, 0, 0&quot;/&gt;&lt;Property name=&quot;viewoffset&quot; type=&quot;realarray&quot; value=&quot;-0.17000000178813934, -0.2300000041723251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Set&gt;&lt;PropSet id=&quot;axis&quot;/&gt;&lt;PropSet id=&quot;clip&quot;/&gt;&lt;PropSet id=&quot;table&quot;/&gt;&lt;UpdateTimeStamp&gt;Oct 14, 2022, 8:56:20 AM&lt;/UpdateTimeStamp&gt;&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8&quot;&gt;&lt;VersionInformation&gt;&lt;Version&gt;1&lt;/Version&gt;&lt;/VersionInformation&gt;&lt;Entity&gt;/result/feature/pg2&lt;/Entity&gt;&lt;Tag&gt;pg2&lt;/Tag&gt;&lt;Node&gt;Results &amp;gt; Faces Seeing Opposite Side of Other Boundaries&lt;/Node&gt;&lt;LinkType&gt;Image&lt;/LinkType&gt;&lt;ModelLink directoryType=&quot;none&quot;&gt;C:\sb\distr\test\tapplications\Heat_Transfer_Module\Verification_Examples\topology_verification_back_side.mph&lt;/ModelLink&gt;&lt;LocalPath&gt;topology_verification_back_side.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rendermesh&quot; type=&quot;bool&quot; value=&quot;on&quot;/&gt;&lt;Property name=&quot;showaxisorientation&quot; type=&quot;bool&quot; value=&quot;off&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n&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7.68857192993164&quot;/&gt;&lt;Property name=&quot;zoomanglefull&quot; type=&quot;real&quot; value=&quot;1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10000000149011612, -0.30000001192092896, 0.10000000149011612&quot;/&gt;&lt;Property name=&quot;target&quot; type=&quot;realarray&quot; value=&quot;0, 0, 0&quot;/&gt;&lt;Property name=&quot;up&quot; type=&quot;realarray&quot; value=&quot;-5.215406062575312E-8, 0, 0.9999998807907104&quot;/&gt;&lt;Property name=&quot;rotationpoint&quot; type=&quot;realarray&quot; value=&quot;0, 0, 0&quot;/&gt;&lt;Property name=&quot;viewoffset&quot; type=&quot;realarray&quot; value=&quot;-0.17000000178813934, -0.2300000041723251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Set&gt;&lt;PropSet id=&quot;axis&quot;/&gt;&lt;PropSet id=&quot;clip&quot;/&gt;&lt;PropSet id=&quot;table&quot;/&gt;&lt;UpdateTimeStamp&gt;Oct 14, 2022, 8:56:20 A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18</TotalTime>
  <Words>578</Words>
  <Application>Microsoft Office PowerPoint</Application>
  <PresentationFormat>On-screen Show (16:9)</PresentationFormat>
  <Paragraphs>33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Lato</vt:lpstr>
      <vt:lpstr>Lato Light</vt:lpstr>
      <vt:lpstr>Wingdings</vt:lpstr>
      <vt:lpstr>comsol</vt:lpstr>
      <vt:lpstr>Topology Verification for  Surface-to-Surface Radiation</vt:lpstr>
      <vt:lpstr>Detect Incorrect Radiation Setup with Nonradiating Boundaries</vt:lpstr>
      <vt:lpstr>Nonradiating Boundaries</vt:lpstr>
      <vt:lpstr>Nonradiating Boundaries</vt:lpstr>
      <vt:lpstr>Nonradiating Boundaries</vt:lpstr>
      <vt:lpstr>Detect Incorrect Radiation Setup with Boundaries Seen on Their Back Side</vt:lpstr>
      <vt:lpstr>Boundaries Seen on Their Back Side</vt:lpstr>
      <vt:lpstr>Boundaries Seen on Their Back Side</vt:lpstr>
      <vt:lpstr>Boundaries Seen on Their Back Side</vt:lpstr>
      <vt:lpstr>Boundaries Seen on Their Back Side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 Westerberg</dc:creator>
  <cp:lastModifiedBy>Nicolas Huc</cp:lastModifiedBy>
  <cp:revision>2</cp:revision>
  <dcterms:created xsi:type="dcterms:W3CDTF">2022-02-24T11:54:21Z</dcterms:created>
  <dcterms:modified xsi:type="dcterms:W3CDTF">2022-10-21T08:01:58Z</dcterms:modified>
</cp:coreProperties>
</file>