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7"/>
  </p:notesMasterIdLst>
  <p:sldIdLst>
    <p:sldId id="257" r:id="rId2"/>
    <p:sldId id="258" r:id="rId3"/>
    <p:sldId id="259" r:id="rId4"/>
    <p:sldId id="260" r:id="rId5"/>
    <p:sldId id="261" r:id="rId6"/>
  </p:sldIdLst>
  <p:sldSz cx="9144000" cy="5143500" type="screen16x9"/>
  <p:notesSz cx="7315200" cy="9601200"/>
  <p:embeddedFontLst>
    <p:embeddedFont>
      <p:font typeface="Lato" panose="020F0502020204030203" pitchFamily="34" charset="0"/>
      <p:regular r:id="rId8"/>
      <p:bold r:id="rId9"/>
      <p:italic r:id="rId10"/>
      <p:boldItalic r:id="rId11"/>
    </p:embeddedFont>
    <p:embeddedFont>
      <p:font typeface="Lato Black" panose="020F0502020204030203" pitchFamily="34" charset="0"/>
      <p:bold r:id="rId12"/>
      <p:italic r:id="rId13"/>
      <p:boldItalic r:id="rId14"/>
    </p:embeddedFont>
    <p:embeddedFont>
      <p:font typeface="Lato Light" panose="020F0502020204030203" pitchFamily="34" charset="0"/>
      <p:regular r:id="rId15"/>
      <p:italic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4660"/>
  </p:normalViewPr>
  <p:slideViewPr>
    <p:cSldViewPr snapToGrid="0">
      <p:cViewPr varScale="1">
        <p:scale>
          <a:sx n="203" d="100"/>
          <a:sy n="203" d="100"/>
        </p:scale>
        <p:origin x="276" y="174"/>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9.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F68DB277-379B-4C2F-B0D3-12C96B981F30}" type="datetimeFigureOut">
              <a:rPr lang="en-US" smtClean="0"/>
              <a:t>03-May-24</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84F79399-F6A4-4B20-96E5-74A891526CA0}" type="slidenum">
              <a:rPr lang="en-US" smtClean="0"/>
              <a:t>‹#›</a:t>
            </a:fld>
            <a:endParaRPr lang="en-US"/>
          </a:p>
        </p:txBody>
      </p:sp>
    </p:spTree>
    <p:extLst>
      <p:ext uri="{BB962C8B-B14F-4D97-AF65-F5344CB8AC3E}">
        <p14:creationId xmlns:p14="http://schemas.microsoft.com/office/powerpoint/2010/main" val="467613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903109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0039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3.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46.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Multilayered Porous Material : </a:t>
            </a:r>
            <a:r>
              <a:rPr lang="en-US" dirty="0" err="1"/>
              <a:t>Poroelastic</a:t>
            </a:r>
            <a:r>
              <a:rPr lang="en-US" dirty="0"/>
              <a:t> Waves with Thermal and Viscous Losses (</a:t>
            </a:r>
            <a:r>
              <a:rPr lang="en-US" dirty="0" err="1"/>
              <a:t>Biot</a:t>
            </a:r>
            <a:r>
              <a:rPr lang="en-US" dirty="0"/>
              <a:t>-Allard Model)</a:t>
            </a:r>
          </a:p>
        </p:txBody>
      </p:sp>
      <p:sp>
        <p:nvSpPr>
          <p:cNvPr id="16" name="Text Placeholder 15">
            <a:extLst>
              <a:ext uri="{FF2B5EF4-FFF2-40B4-BE49-F238E27FC236}">
                <a16:creationId xmlns:a16="http://schemas.microsoft.com/office/drawing/2014/main" id="{B2AFC21F-7109-4D88-825C-C9A573C6BAAA}"/>
              </a:ext>
            </a:extLst>
          </p:cNvPr>
          <p:cNvSpPr>
            <a:spLocks noGrp="1"/>
          </p:cNvSpPr>
          <p:nvPr>
            <p:ph type="body" idx="10"/>
          </p:nvPr>
        </p:nvSpPr>
        <p:spPr/>
        <p:txBody>
          <a:bodyPr>
            <a:normAutofit/>
          </a:bodyPr>
          <a:lstStyle/>
          <a:p>
            <a:endParaRPr lang="en-US" dirty="0"/>
          </a:p>
          <a:p>
            <a:endParaRPr lang="en-US" dirty="0"/>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Background and Motivation</a:t>
            </a:r>
          </a:p>
        </p:txBody>
      </p:sp>
      <p:sp>
        <p:nvSpPr>
          <p:cNvPr id="8" name="Content Placeholder 7"/>
          <p:cNvSpPr>
            <a:spLocks noGrp="1"/>
          </p:cNvSpPr>
          <p:nvPr>
            <p:ph idx="1"/>
          </p:nvPr>
        </p:nvSpPr>
        <p:spPr/>
        <p:txBody>
          <a:bodyPr>
            <a:normAutofit/>
          </a:bodyPr>
          <a:lstStyle/>
          <a:p>
            <a:r>
              <a:rPr lang="en-US" dirty="0"/>
              <a:t>In applications where pressure waves and elastic waves propagate in porous materials filled with air both thermal and viscous losses are important. This is typically the case in insulation materials for room acoustics or lining materials in car cabins. Another example is porous materials in mufflers in the automotive industry.</a:t>
            </a:r>
          </a:p>
          <a:p>
            <a:r>
              <a:rPr lang="en-US" dirty="0"/>
              <a:t>The present models shows how the </a:t>
            </a:r>
            <a:r>
              <a:rPr lang="en-US" dirty="0" err="1"/>
              <a:t>Biot</a:t>
            </a:r>
            <a:r>
              <a:rPr lang="en-US" dirty="0"/>
              <a:t>-Allard (or </a:t>
            </a:r>
            <a:r>
              <a:rPr lang="en-US" dirty="0" err="1"/>
              <a:t>Biot</a:t>
            </a:r>
            <a:r>
              <a:rPr lang="en-US" dirty="0"/>
              <a:t>-JCA) model option of the </a:t>
            </a:r>
            <a:r>
              <a:rPr lang="en-US" i="1" dirty="0"/>
              <a:t>Poroelastic Waves</a:t>
            </a:r>
            <a:r>
              <a:rPr lang="en-US" dirty="0"/>
              <a:t> physics interface is used to model a multilayered porous structure composed of two foam layers, one thin screen, and a blanket. The surface impedance of the system is determined and can be compared with results from a JASA paper by Atalla et al. (see Ref. 2). </a:t>
            </a:r>
          </a:p>
        </p:txBody>
      </p:sp>
    </p:spTree>
    <p:extLst>
      <p:ext uri="{BB962C8B-B14F-4D97-AF65-F5344CB8AC3E}">
        <p14:creationId xmlns:p14="http://schemas.microsoft.com/office/powerpoint/2010/main" val="859499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75CA0F8-665A-4FF8-985B-5F222024A097}"/>
              </a:ext>
            </a:extLst>
          </p:cNvPr>
          <p:cNvSpPr>
            <a:spLocks noGrp="1"/>
          </p:cNvSpPr>
          <p:nvPr>
            <p:ph sz="half" idx="18"/>
          </p:nvPr>
        </p:nvSpPr>
        <p:spPr/>
        <p:txBody>
          <a:bodyPr/>
          <a:lstStyle/>
          <a:p>
            <a:pPr marL="0" indent="0">
              <a:buNone/>
            </a:pPr>
            <a:r>
              <a:rPr lang="en-US" dirty="0"/>
              <a:t>The typical material parameters provided (and measured) for acoustic insulation materials are the following.</a:t>
            </a:r>
          </a:p>
          <a:p>
            <a:pPr marL="0" indent="0">
              <a:buNone/>
            </a:pPr>
            <a:endParaRPr lang="en-US" dirty="0"/>
          </a:p>
        </p:txBody>
      </p:sp>
      <p:graphicFrame>
        <p:nvGraphicFramePr>
          <p:cNvPr id="6" name="Content Placeholder 5">
            <a:extLst>
              <a:ext uri="{FF2B5EF4-FFF2-40B4-BE49-F238E27FC236}">
                <a16:creationId xmlns:a16="http://schemas.microsoft.com/office/drawing/2014/main" id="{948AB795-6902-4825-84F0-38F232748A5B}"/>
              </a:ext>
            </a:extLst>
          </p:cNvPr>
          <p:cNvGraphicFramePr>
            <a:graphicFrameLocks noGrp="1"/>
          </p:cNvGraphicFramePr>
          <p:nvPr>
            <p:ph sz="quarter" idx="17"/>
            <p:extLst>
              <p:ext uri="{D42A27DB-BD31-4B8C-83A1-F6EECF244321}">
                <p14:modId xmlns:p14="http://schemas.microsoft.com/office/powerpoint/2010/main" val="3899400508"/>
              </p:ext>
            </p:extLst>
          </p:nvPr>
        </p:nvGraphicFramePr>
        <p:xfrm>
          <a:off x="2830530" y="436563"/>
          <a:ext cx="6313472" cy="4686202"/>
        </p:xfrm>
        <a:graphic>
          <a:graphicData uri="http://schemas.openxmlformats.org/drawingml/2006/table">
            <a:tbl>
              <a:tblPr firstRow="1" bandRow="1">
                <a:tableStyleId>{5C22544A-7EE6-4342-B048-85BDC9FD1C3A}</a:tableStyleId>
              </a:tblPr>
              <a:tblGrid>
                <a:gridCol w="2080517">
                  <a:extLst>
                    <a:ext uri="{9D8B030D-6E8A-4147-A177-3AD203B41FA5}">
                      <a16:colId xmlns:a16="http://schemas.microsoft.com/office/drawing/2014/main" val="594307068"/>
                    </a:ext>
                  </a:extLst>
                </a:gridCol>
                <a:gridCol w="1623317">
                  <a:extLst>
                    <a:ext uri="{9D8B030D-6E8A-4147-A177-3AD203B41FA5}">
                      <a16:colId xmlns:a16="http://schemas.microsoft.com/office/drawing/2014/main" val="3399164565"/>
                    </a:ext>
                  </a:extLst>
                </a:gridCol>
                <a:gridCol w="1664414">
                  <a:extLst>
                    <a:ext uri="{9D8B030D-6E8A-4147-A177-3AD203B41FA5}">
                      <a16:colId xmlns:a16="http://schemas.microsoft.com/office/drawing/2014/main" val="4138748235"/>
                    </a:ext>
                  </a:extLst>
                </a:gridCol>
                <a:gridCol w="945224">
                  <a:extLst>
                    <a:ext uri="{9D8B030D-6E8A-4147-A177-3AD203B41FA5}">
                      <a16:colId xmlns:a16="http://schemas.microsoft.com/office/drawing/2014/main" val="224925152"/>
                    </a:ext>
                  </a:extLst>
                </a:gridCol>
              </a:tblGrid>
              <a:tr h="476827">
                <a:tc>
                  <a:txBody>
                    <a:bodyPr/>
                    <a:lstStyle/>
                    <a:p>
                      <a:r>
                        <a:rPr lang="en-US" sz="1400" dirty="0"/>
                        <a:t>Parameter</a:t>
                      </a:r>
                    </a:p>
                  </a:txBody>
                  <a:tcPr/>
                </a:tc>
                <a:tc>
                  <a:txBody>
                    <a:bodyPr/>
                    <a:lstStyle/>
                    <a:p>
                      <a:r>
                        <a:rPr lang="en-US" sz="1400" dirty="0"/>
                        <a:t>COMSOL</a:t>
                      </a:r>
                      <a:r>
                        <a:rPr lang="en-US" sz="1400" baseline="0" dirty="0"/>
                        <a:t> s</a:t>
                      </a:r>
                      <a:r>
                        <a:rPr lang="en-US" sz="1400" dirty="0"/>
                        <a:t>ymbol</a:t>
                      </a:r>
                    </a:p>
                  </a:txBody>
                  <a:tcPr/>
                </a:tc>
                <a:tc>
                  <a:txBody>
                    <a:bodyPr/>
                    <a:lstStyle/>
                    <a:p>
                      <a:r>
                        <a:rPr lang="en-US" sz="1400" dirty="0"/>
                        <a:t>Alternate symbols</a:t>
                      </a:r>
                    </a:p>
                  </a:txBody>
                  <a:tcPr/>
                </a:tc>
                <a:tc>
                  <a:txBody>
                    <a:bodyPr/>
                    <a:lstStyle/>
                    <a:p>
                      <a:r>
                        <a:rPr lang="en-US" sz="1400" dirty="0"/>
                        <a:t>Unit</a:t>
                      </a:r>
                    </a:p>
                  </a:txBody>
                  <a:tcPr/>
                </a:tc>
                <a:extLst>
                  <a:ext uri="{0D108BD9-81ED-4DB2-BD59-A6C34878D82A}">
                    <a16:rowId xmlns:a16="http://schemas.microsoft.com/office/drawing/2014/main" val="65466783"/>
                  </a:ext>
                </a:extLst>
              </a:tr>
              <a:tr h="512189">
                <a:tc>
                  <a:txBody>
                    <a:bodyPr/>
                    <a:lstStyle/>
                    <a:p>
                      <a:r>
                        <a:rPr lang="en-US" sz="1400" dirty="0"/>
                        <a:t>Tortuosity (high frequency)</a:t>
                      </a:r>
                    </a:p>
                  </a:txBody>
                  <a:tcPr/>
                </a:tc>
                <a:tc>
                  <a:txBody>
                    <a:bodyPr/>
                    <a:lstStyle/>
                    <a:p>
                      <a:r>
                        <a:rPr lang="en-US" sz="1400" dirty="0">
                          <a:sym typeface="Symbol" panose="05050102010706020507" pitchFamily="18" charset="2"/>
                        </a:rPr>
                        <a:t></a:t>
                      </a:r>
                      <a:r>
                        <a:rPr lang="en-US" sz="1400" baseline="-25000" dirty="0">
                          <a:sym typeface="Symbol" panose="05050102010706020507" pitchFamily="18" charset="2"/>
                        </a:rPr>
                        <a:t></a:t>
                      </a:r>
                      <a:endParaRPr lang="en-US" sz="1400" baseline="-25000" dirty="0"/>
                    </a:p>
                  </a:txBody>
                  <a:tcPr/>
                </a:tc>
                <a:tc>
                  <a:txBody>
                    <a:bodyPr/>
                    <a:lstStyle/>
                    <a:p>
                      <a:r>
                        <a:rPr lang="en-US" sz="1400" i="1" dirty="0" err="1"/>
                        <a:t>k</a:t>
                      </a:r>
                      <a:r>
                        <a:rPr lang="en-US" sz="1400" baseline="-25000" dirty="0" err="1"/>
                        <a:t>s</a:t>
                      </a:r>
                      <a:endParaRPr lang="en-US" sz="1400" baseline="-25000" dirty="0"/>
                    </a:p>
                  </a:txBody>
                  <a:tcPr/>
                </a:tc>
                <a:tc>
                  <a:txBody>
                    <a:bodyPr/>
                    <a:lstStyle/>
                    <a:p>
                      <a:r>
                        <a:rPr lang="en-US" sz="1400" baseline="-25000" dirty="0"/>
                        <a:t>1</a:t>
                      </a:r>
                    </a:p>
                  </a:txBody>
                  <a:tcPr/>
                </a:tc>
                <a:extLst>
                  <a:ext uri="{0D108BD9-81ED-4DB2-BD59-A6C34878D82A}">
                    <a16:rowId xmlns:a16="http://schemas.microsoft.com/office/drawing/2014/main" val="573437603"/>
                  </a:ext>
                </a:extLst>
              </a:tr>
              <a:tr h="301287">
                <a:tc>
                  <a:txBody>
                    <a:bodyPr/>
                    <a:lstStyle/>
                    <a:p>
                      <a:r>
                        <a:rPr lang="en-US" sz="1400" dirty="0"/>
                        <a:t>Drained density</a:t>
                      </a:r>
                    </a:p>
                  </a:txBody>
                  <a:tcPr/>
                </a:tc>
                <a:tc>
                  <a:txBody>
                    <a:bodyPr/>
                    <a:lstStyle/>
                    <a:p>
                      <a:r>
                        <a:rPr lang="en-US" sz="1400" dirty="0">
                          <a:sym typeface="Symbol" panose="05050102010706020507" pitchFamily="18" charset="2"/>
                        </a:rPr>
                        <a:t></a:t>
                      </a:r>
                      <a:r>
                        <a:rPr lang="en-US" sz="1400" baseline="-25000" dirty="0"/>
                        <a:t>d</a:t>
                      </a:r>
                      <a:endParaRPr lang="en-US" sz="1400" dirty="0"/>
                    </a:p>
                  </a:txBody>
                  <a:tcPr/>
                </a:tc>
                <a:tc>
                  <a:txBody>
                    <a:bodyPr/>
                    <a:lstStyle/>
                    <a:p>
                      <a:r>
                        <a:rPr lang="en-US" sz="1400" dirty="0">
                          <a:sym typeface="Symbol" panose="05050102010706020507" pitchFamily="18" charset="2"/>
                        </a:rPr>
                        <a:t></a:t>
                      </a:r>
                      <a:r>
                        <a:rPr lang="en-US" sz="1400" baseline="-25000" dirty="0"/>
                        <a:t>1</a:t>
                      </a:r>
                      <a:endParaRPr lang="en-US" sz="1400" dirty="0"/>
                    </a:p>
                  </a:txBody>
                  <a:tcPr/>
                </a:tc>
                <a:tc>
                  <a:txBody>
                    <a:bodyPr/>
                    <a:lstStyle/>
                    <a:p>
                      <a:r>
                        <a:rPr lang="en-US" sz="1400" dirty="0"/>
                        <a:t>kg/m</a:t>
                      </a:r>
                      <a:r>
                        <a:rPr lang="en-US" sz="1400" baseline="30000" dirty="0"/>
                        <a:t>3</a:t>
                      </a:r>
                    </a:p>
                  </a:txBody>
                  <a:tcPr/>
                </a:tc>
                <a:extLst>
                  <a:ext uri="{0D108BD9-81ED-4DB2-BD59-A6C34878D82A}">
                    <a16:rowId xmlns:a16="http://schemas.microsoft.com/office/drawing/2014/main" val="1160648121"/>
                  </a:ext>
                </a:extLst>
              </a:tr>
              <a:tr h="301287">
                <a:tc>
                  <a:txBody>
                    <a:bodyPr/>
                    <a:lstStyle/>
                    <a:p>
                      <a:r>
                        <a:rPr lang="en-US" sz="1400" dirty="0"/>
                        <a:t>Flow resistivity</a:t>
                      </a:r>
                    </a:p>
                  </a:txBody>
                  <a:tcPr/>
                </a:tc>
                <a:tc>
                  <a:txBody>
                    <a:bodyPr/>
                    <a:lstStyle/>
                    <a:p>
                      <a:r>
                        <a:rPr lang="en-US" sz="1400" dirty="0"/>
                        <a:t>R</a:t>
                      </a:r>
                      <a:r>
                        <a:rPr lang="en-US" sz="1400" baseline="-25000" dirty="0"/>
                        <a:t>f</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ym typeface="Symbol" panose="05050102010706020507" pitchFamily="18" charset="2"/>
                        </a:rPr>
                        <a:t></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Ns/m</a:t>
                      </a:r>
                      <a:r>
                        <a:rPr lang="en-US" sz="1400" baseline="30000" dirty="0"/>
                        <a:t>4</a:t>
                      </a:r>
                      <a:endParaRPr lang="en-US" sz="1400" dirty="0"/>
                    </a:p>
                  </a:txBody>
                  <a:tcPr/>
                </a:tc>
                <a:extLst>
                  <a:ext uri="{0D108BD9-81ED-4DB2-BD59-A6C34878D82A}">
                    <a16:rowId xmlns:a16="http://schemas.microsoft.com/office/drawing/2014/main" val="1974810546"/>
                  </a:ext>
                </a:extLst>
              </a:tr>
              <a:tr h="301287">
                <a:tc>
                  <a:txBody>
                    <a:bodyPr/>
                    <a:lstStyle/>
                    <a:p>
                      <a:r>
                        <a:rPr lang="en-US" sz="1400" dirty="0"/>
                        <a:t>Porosity</a:t>
                      </a:r>
                    </a:p>
                  </a:txBody>
                  <a:tcPr/>
                </a:tc>
                <a:tc>
                  <a:txBody>
                    <a:bodyPr/>
                    <a:lstStyle/>
                    <a:p>
                      <a:r>
                        <a:rPr lang="en-US" sz="1400" dirty="0">
                          <a:sym typeface="Symbol" panose="05050102010706020507" pitchFamily="18" charset="2"/>
                        </a:rPr>
                        <a:t></a:t>
                      </a:r>
                      <a:r>
                        <a:rPr lang="en-US" sz="1400" baseline="-25000" dirty="0"/>
                        <a:t>p</a:t>
                      </a:r>
                      <a:endParaRPr lang="en-US" sz="1400" dirty="0"/>
                    </a:p>
                  </a:txBody>
                  <a:tcPr/>
                </a:tc>
                <a:tc>
                  <a:txBody>
                    <a:bodyPr/>
                    <a:lstStyle/>
                    <a:p>
                      <a:r>
                        <a:rPr lang="en-US" sz="1400" dirty="0"/>
                        <a:t>h</a:t>
                      </a:r>
                    </a:p>
                  </a:txBody>
                  <a:tcPr/>
                </a:tc>
                <a:tc>
                  <a:txBody>
                    <a:bodyPr/>
                    <a:lstStyle/>
                    <a:p>
                      <a:r>
                        <a:rPr lang="en-US" sz="1400" dirty="0"/>
                        <a:t>1</a:t>
                      </a:r>
                    </a:p>
                  </a:txBody>
                  <a:tcPr/>
                </a:tc>
                <a:extLst>
                  <a:ext uri="{0D108BD9-81ED-4DB2-BD59-A6C34878D82A}">
                    <a16:rowId xmlns:a16="http://schemas.microsoft.com/office/drawing/2014/main" val="705873475"/>
                  </a:ext>
                </a:extLst>
              </a:tr>
              <a:tr h="476827">
                <a:tc>
                  <a:txBody>
                    <a:bodyPr/>
                    <a:lstStyle/>
                    <a:p>
                      <a:r>
                        <a:rPr lang="en-US" sz="1400" dirty="0"/>
                        <a:t>Drained</a:t>
                      </a:r>
                      <a:r>
                        <a:rPr lang="en-US" sz="1400" baseline="0" dirty="0"/>
                        <a:t> shear modulus</a:t>
                      </a:r>
                      <a:endParaRPr lang="en-US" sz="1400" dirty="0"/>
                    </a:p>
                  </a:txBody>
                  <a:tcPr/>
                </a:tc>
                <a:tc>
                  <a:txBody>
                    <a:bodyPr/>
                    <a:lstStyle/>
                    <a:p>
                      <a:r>
                        <a:rPr lang="en-US" sz="1400" dirty="0" err="1"/>
                        <a:t>G</a:t>
                      </a:r>
                      <a:r>
                        <a:rPr lang="en-US" sz="1400" baseline="-25000" dirty="0" err="1"/>
                        <a:t>d</a:t>
                      </a:r>
                      <a:endParaRPr lang="en-US" sz="1400" dirty="0"/>
                    </a:p>
                  </a:txBody>
                  <a:tcPr/>
                </a:tc>
                <a:tc>
                  <a:txBody>
                    <a:bodyPr/>
                    <a:lstStyle/>
                    <a:p>
                      <a:r>
                        <a:rPr lang="en-US" sz="1400" dirty="0"/>
                        <a:t>N</a:t>
                      </a:r>
                    </a:p>
                  </a:txBody>
                  <a:tcPr/>
                </a:tc>
                <a:tc>
                  <a:txBody>
                    <a:bodyPr/>
                    <a:lstStyle/>
                    <a:p>
                      <a:r>
                        <a:rPr lang="en-US" sz="1400" dirty="0"/>
                        <a:t>Pa</a:t>
                      </a:r>
                    </a:p>
                  </a:txBody>
                  <a:tcPr/>
                </a:tc>
                <a:extLst>
                  <a:ext uri="{0D108BD9-81ED-4DB2-BD59-A6C34878D82A}">
                    <a16:rowId xmlns:a16="http://schemas.microsoft.com/office/drawing/2014/main" val="1952905120"/>
                  </a:ext>
                </a:extLst>
              </a:tr>
              <a:tr h="476827">
                <a:tc>
                  <a:txBody>
                    <a:bodyPr/>
                    <a:lstStyle/>
                    <a:p>
                      <a:r>
                        <a:rPr lang="en-US" sz="1400" dirty="0"/>
                        <a:t>Structural loss factor</a:t>
                      </a:r>
                    </a:p>
                  </a:txBody>
                  <a:tcPr/>
                </a:tc>
                <a:tc>
                  <a:txBody>
                    <a:bodyPr/>
                    <a:lstStyle/>
                    <a:p>
                      <a:r>
                        <a:rPr lang="en-US" sz="1400" dirty="0">
                          <a:sym typeface="Symbol"/>
                        </a:rPr>
                        <a:t></a:t>
                      </a:r>
                      <a:endParaRPr lang="en-US" sz="1400" dirty="0"/>
                    </a:p>
                  </a:txBody>
                  <a:tcPr/>
                </a:tc>
                <a:tc>
                  <a:txBody>
                    <a:bodyPr/>
                    <a:lstStyle/>
                    <a:p>
                      <a:r>
                        <a:rPr lang="en-US" sz="1400" dirty="0"/>
                        <a:t>-</a:t>
                      </a:r>
                    </a:p>
                  </a:txBody>
                  <a:tcPr/>
                </a:tc>
                <a:tc>
                  <a:txBody>
                    <a:bodyPr/>
                    <a:lstStyle/>
                    <a:p>
                      <a:r>
                        <a:rPr lang="en-US" sz="1400" dirty="0"/>
                        <a:t>1</a:t>
                      </a:r>
                    </a:p>
                  </a:txBody>
                  <a:tcPr/>
                </a:tc>
                <a:extLst>
                  <a:ext uri="{0D108BD9-81ED-4DB2-BD59-A6C34878D82A}">
                    <a16:rowId xmlns:a16="http://schemas.microsoft.com/office/drawing/2014/main" val="4072687892"/>
                  </a:ext>
                </a:extLst>
              </a:tr>
              <a:tr h="476827">
                <a:tc>
                  <a:txBody>
                    <a:bodyPr/>
                    <a:lstStyle/>
                    <a:p>
                      <a:r>
                        <a:rPr lang="en-US" sz="1400" dirty="0"/>
                        <a:t>Drained Poisson’s ratio</a:t>
                      </a:r>
                    </a:p>
                  </a:txBody>
                  <a:tcPr/>
                </a:tc>
                <a:tc>
                  <a:txBody>
                    <a:bodyPr/>
                    <a:lstStyle/>
                    <a:p>
                      <a:r>
                        <a:rPr lang="en-US" sz="1400" dirty="0">
                          <a:sym typeface="Symbol" panose="05050102010706020507" pitchFamily="18" charset="2"/>
                        </a:rPr>
                        <a:t></a:t>
                      </a:r>
                      <a:r>
                        <a:rPr lang="en-US" sz="1400" baseline="-25000" dirty="0"/>
                        <a:t>d</a:t>
                      </a:r>
                      <a:endParaRPr lang="en-US" sz="1400" dirty="0"/>
                    </a:p>
                  </a:txBody>
                  <a:tcPr/>
                </a:tc>
                <a:tc>
                  <a:txBody>
                    <a:bodyPr/>
                    <a:lstStyle/>
                    <a:p>
                      <a:r>
                        <a:rPr lang="en-US" sz="1400" dirty="0">
                          <a:sym typeface="Symbol" panose="05050102010706020507" pitchFamily="18" charset="2"/>
                        </a:rPr>
                        <a:t></a:t>
                      </a:r>
                      <a:endParaRPr lang="en-US" sz="1400" dirty="0"/>
                    </a:p>
                  </a:txBody>
                  <a:tcPr/>
                </a:tc>
                <a:tc>
                  <a:txBody>
                    <a:bodyPr/>
                    <a:lstStyle/>
                    <a:p>
                      <a:r>
                        <a:rPr lang="en-US" sz="1400" dirty="0"/>
                        <a:t>1</a:t>
                      </a:r>
                    </a:p>
                  </a:txBody>
                  <a:tcPr/>
                </a:tc>
                <a:extLst>
                  <a:ext uri="{0D108BD9-81ED-4DB2-BD59-A6C34878D82A}">
                    <a16:rowId xmlns:a16="http://schemas.microsoft.com/office/drawing/2014/main" val="3153814110"/>
                  </a:ext>
                </a:extLst>
              </a:tr>
              <a:tr h="673167">
                <a:tc>
                  <a:txBody>
                    <a:bodyPr/>
                    <a:lstStyle/>
                    <a:p>
                      <a:r>
                        <a:rPr lang="en-US" sz="1400" dirty="0"/>
                        <a:t>Viscous characteristic length</a:t>
                      </a:r>
                    </a:p>
                  </a:txBody>
                  <a:tcPr/>
                </a:tc>
                <a:tc>
                  <a:txBody>
                    <a:bodyPr/>
                    <a:lstStyle/>
                    <a:p>
                      <a:r>
                        <a:rPr lang="en-US" sz="1400" dirty="0" err="1"/>
                        <a:t>L</a:t>
                      </a:r>
                      <a:r>
                        <a:rPr lang="en-US" sz="1400" baseline="-25000" dirty="0" err="1"/>
                        <a:t>v</a:t>
                      </a:r>
                      <a:endParaRPr lang="en-US" sz="1400" baseline="-25000" dirty="0"/>
                    </a:p>
                  </a:txBody>
                  <a:tcPr/>
                </a:tc>
                <a:tc>
                  <a:txBody>
                    <a:bodyPr/>
                    <a:lstStyle/>
                    <a:p>
                      <a:r>
                        <a:rPr lang="en-US" sz="1400" dirty="0">
                          <a:sym typeface="Symbol" panose="05050102010706020507" pitchFamily="18" charset="2"/>
                        </a:rPr>
                        <a:t></a:t>
                      </a:r>
                      <a:endParaRPr lang="en-US" sz="1400" dirty="0"/>
                    </a:p>
                  </a:txBody>
                  <a:tcPr/>
                </a:tc>
                <a:tc>
                  <a:txBody>
                    <a:bodyPr/>
                    <a:lstStyle/>
                    <a:p>
                      <a:r>
                        <a:rPr lang="en-US" sz="1400" dirty="0"/>
                        <a:t>m</a:t>
                      </a:r>
                    </a:p>
                  </a:txBody>
                  <a:tcPr/>
                </a:tc>
                <a:extLst>
                  <a:ext uri="{0D108BD9-81ED-4DB2-BD59-A6C34878D82A}">
                    <a16:rowId xmlns:a16="http://schemas.microsoft.com/office/drawing/2014/main" val="489496187"/>
                  </a:ext>
                </a:extLst>
              </a:tr>
              <a:tr h="673167">
                <a:tc>
                  <a:txBody>
                    <a:bodyPr/>
                    <a:lstStyle/>
                    <a:p>
                      <a:r>
                        <a:rPr lang="en-US" sz="1400" dirty="0"/>
                        <a:t>Thermal characteristic length</a:t>
                      </a:r>
                    </a:p>
                  </a:txBody>
                  <a:tcPr/>
                </a:tc>
                <a:tc>
                  <a:txBody>
                    <a:bodyPr/>
                    <a:lstStyle/>
                    <a:p>
                      <a:r>
                        <a:rPr lang="en-US" sz="1400" dirty="0"/>
                        <a:t>L</a:t>
                      </a:r>
                      <a:r>
                        <a:rPr lang="en-US" sz="1400" baseline="-25000" dirty="0"/>
                        <a:t>th</a:t>
                      </a:r>
                      <a:endParaRPr lang="en-US" sz="1400" dirty="0"/>
                    </a:p>
                  </a:txBody>
                  <a:tcPr/>
                </a:tc>
                <a:tc>
                  <a:txBody>
                    <a:bodyPr/>
                    <a:lstStyle/>
                    <a:p>
                      <a:r>
                        <a:rPr lang="en-US" sz="1400" dirty="0">
                          <a:sym typeface="Symbol" panose="05050102010706020507" pitchFamily="18" charset="2"/>
                        </a:rPr>
                        <a:t>’</a:t>
                      </a:r>
                      <a:endParaRPr lang="en-US" sz="1400" dirty="0"/>
                    </a:p>
                  </a:txBody>
                  <a:tcPr/>
                </a:tc>
                <a:tc>
                  <a:txBody>
                    <a:bodyPr/>
                    <a:lstStyle/>
                    <a:p>
                      <a:r>
                        <a:rPr lang="en-US" sz="1400" dirty="0"/>
                        <a:t>m</a:t>
                      </a:r>
                    </a:p>
                  </a:txBody>
                  <a:tcPr/>
                </a:tc>
                <a:extLst>
                  <a:ext uri="{0D108BD9-81ED-4DB2-BD59-A6C34878D82A}">
                    <a16:rowId xmlns:a16="http://schemas.microsoft.com/office/drawing/2014/main" val="1219830108"/>
                  </a:ext>
                </a:extLst>
              </a:tr>
            </a:tbl>
          </a:graphicData>
        </a:graphic>
      </p:graphicFrame>
      <p:sp>
        <p:nvSpPr>
          <p:cNvPr id="2" name="Title 1"/>
          <p:cNvSpPr>
            <a:spLocks noGrp="1"/>
          </p:cNvSpPr>
          <p:nvPr>
            <p:ph type="title"/>
          </p:nvPr>
        </p:nvSpPr>
        <p:spPr/>
        <p:txBody>
          <a:bodyPr/>
          <a:lstStyle/>
          <a:p>
            <a:r>
              <a:rPr lang="en-US" dirty="0"/>
              <a:t>Material Parameters</a:t>
            </a:r>
          </a:p>
        </p:txBody>
      </p:sp>
    </p:spTree>
    <p:extLst>
      <p:ext uri="{BB962C8B-B14F-4D97-AF65-F5344CB8AC3E}">
        <p14:creationId xmlns:p14="http://schemas.microsoft.com/office/powerpoint/2010/main" val="1028072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Multilayered Porous Material</a:t>
            </a:r>
          </a:p>
        </p:txBody>
      </p:sp>
      <p:sp>
        <p:nvSpPr>
          <p:cNvPr id="4" name="Content Placeholder 3">
            <a:extLst>
              <a:ext uri="{FF2B5EF4-FFF2-40B4-BE49-F238E27FC236}">
                <a16:creationId xmlns:a16="http://schemas.microsoft.com/office/drawing/2014/main" id="{4C9A3AAA-5481-665B-B112-C3919CC9C2AD}"/>
              </a:ext>
            </a:extLst>
          </p:cNvPr>
          <p:cNvSpPr>
            <a:spLocks noGrp="1"/>
          </p:cNvSpPr>
          <p:nvPr>
            <p:ph sz="quarter" idx="29"/>
          </p:nvPr>
        </p:nvSpPr>
        <p:spPr>
          <a:xfrm>
            <a:off x="457200" y="1463238"/>
            <a:ext cx="3959326" cy="3393727"/>
          </a:xfrm>
        </p:spPr>
        <p:txBody>
          <a:bodyPr/>
          <a:lstStyle/>
          <a:p>
            <a:r>
              <a:rPr lang="da-DK" dirty="0"/>
              <a:t> </a:t>
            </a:r>
            <a:endParaRPr lang="en-US" dirty="0"/>
          </a:p>
        </p:txBody>
      </p:sp>
      <p:sp>
        <p:nvSpPr>
          <p:cNvPr id="5" name="Content Placeholder 3">
            <a:extLst>
              <a:ext uri="{FF2B5EF4-FFF2-40B4-BE49-F238E27FC236}">
                <a16:creationId xmlns:a16="http://schemas.microsoft.com/office/drawing/2014/main" id="{8A83220F-D306-8218-66C9-FA33A22E10F2}"/>
              </a:ext>
            </a:extLst>
          </p:cNvPr>
          <p:cNvSpPr txBox="1">
            <a:spLocks/>
          </p:cNvSpPr>
          <p:nvPr/>
        </p:nvSpPr>
        <p:spPr>
          <a:xfrm>
            <a:off x="4803674" y="1463237"/>
            <a:ext cx="3959326" cy="3393727"/>
          </a:xfrm>
          <a:prstGeom prst="rect">
            <a:avLst/>
          </a:prstGeom>
          <a:solidFill>
            <a:schemeClr val="bg2"/>
          </a:solidFill>
          <a:ln w="6350">
            <a:solidFill>
              <a:schemeClr val="bg2"/>
            </a:solidFill>
          </a:ln>
        </p:spPr>
        <p:txBody>
          <a:bodyPr vert="horz" lIns="137160" tIns="45720" rIns="137160" bIns="91440" rtlCol="0" anchor="t" anchorCtr="0">
            <a:noAutofit/>
          </a:bodyPr>
          <a:lstStyle>
            <a:lvl1pPr marL="0" indent="0" algn="l" defTabSz="914400" rtl="0" eaLnBrk="1" latinLnBrk="0" hangingPunct="1">
              <a:lnSpc>
                <a:spcPct val="100000"/>
              </a:lnSpc>
              <a:spcBef>
                <a:spcPts val="1000"/>
              </a:spcBef>
              <a:buFont typeface="Wingdings" pitchFamily="2" charset="2"/>
              <a:buNone/>
              <a:tabLst/>
              <a:defRPr sz="1200" b="0" kern="1200">
                <a:solidFill>
                  <a:schemeClr val="tx1"/>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2"/>
              </a:buBlip>
              <a:tabLst/>
              <a:defRPr sz="1400" kern="1200">
                <a:solidFill>
                  <a:schemeClr val="bg2"/>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chemeClr val="bg2"/>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pic>
        <p:nvPicPr>
          <p:cNvPr id="9" name="Picture 8">
            <a:extLst>
              <a:ext uri="{FF2B5EF4-FFF2-40B4-BE49-F238E27FC236}">
                <a16:creationId xmlns:a16="http://schemas.microsoft.com/office/drawing/2014/main" id="{4C9E380E-F2E7-AF17-92EB-57E3B520BF4D}"/>
              </a:ext>
            </a:extLst>
          </p:cNvPr>
          <p:cNvPicPr>
            <a:picLocks noChangeAspect="1"/>
          </p:cNvPicPr>
          <p:nvPr/>
        </p:nvPicPr>
        <p:blipFill>
          <a:blip r:embed="rId3"/>
          <a:stretch>
            <a:fillRect/>
          </a:stretch>
        </p:blipFill>
        <p:spPr>
          <a:xfrm>
            <a:off x="606233" y="1840386"/>
            <a:ext cx="3661259" cy="2639428"/>
          </a:xfrm>
          <a:prstGeom prst="rect">
            <a:avLst/>
          </a:prstGeom>
        </p:spPr>
      </p:pic>
      <p:pic>
        <p:nvPicPr>
          <p:cNvPr id="11" name="Picture 10">
            <a:extLst>
              <a:ext uri="{FF2B5EF4-FFF2-40B4-BE49-F238E27FC236}">
                <a16:creationId xmlns:a16="http://schemas.microsoft.com/office/drawing/2014/main" id="{85220C40-994F-F59C-A2F6-5E6B0C9B876B}"/>
              </a:ext>
            </a:extLst>
          </p:cNvPr>
          <p:cNvPicPr>
            <a:picLocks noChangeAspect="1"/>
          </p:cNvPicPr>
          <p:nvPr/>
        </p:nvPicPr>
        <p:blipFill>
          <a:blip r:embed="rId4"/>
          <a:stretch>
            <a:fillRect/>
          </a:stretch>
        </p:blipFill>
        <p:spPr>
          <a:xfrm>
            <a:off x="4949159" y="1840386"/>
            <a:ext cx="3661260" cy="2639428"/>
          </a:xfrm>
          <a:prstGeom prst="rect">
            <a:avLst/>
          </a:prstGeom>
        </p:spPr>
      </p:pic>
    </p:spTree>
    <p:extLst>
      <p:ext uri="{BB962C8B-B14F-4D97-AF65-F5344CB8AC3E}">
        <p14:creationId xmlns:p14="http://schemas.microsoft.com/office/powerpoint/2010/main" val="3204609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v-SE" dirty="0"/>
              <a:t>References</a:t>
            </a:r>
            <a:endParaRPr lang="en-US" dirty="0"/>
          </a:p>
        </p:txBody>
      </p:sp>
      <p:sp>
        <p:nvSpPr>
          <p:cNvPr id="5" name="Content Placeholder 4"/>
          <p:cNvSpPr>
            <a:spLocks noGrp="1"/>
          </p:cNvSpPr>
          <p:nvPr>
            <p:ph idx="1"/>
          </p:nvPr>
        </p:nvSpPr>
        <p:spPr/>
        <p:txBody>
          <a:bodyPr/>
          <a:lstStyle/>
          <a:p>
            <a:pPr marL="457200" indent="-457200">
              <a:buFont typeface="+mj-lt"/>
              <a:buAutoNum type="arabicPeriod"/>
            </a:pPr>
            <a:r>
              <a:rPr lang="en-US" dirty="0"/>
              <a:t>J. F. Allard and N. Atalla, “Propagation of Sound in Porous Media: Modeling Sound Absorbing Materials,” Second Edition, Wiley (2009).</a:t>
            </a:r>
          </a:p>
          <a:p>
            <a:pPr marL="457200" indent="-457200">
              <a:buFont typeface="+mj-lt"/>
              <a:buAutoNum type="arabicPeriod"/>
            </a:pPr>
            <a:r>
              <a:rPr lang="en-US" dirty="0"/>
              <a:t>N. Atalla et al. “A mixed displacement-pressure formulation for </a:t>
            </a:r>
            <a:r>
              <a:rPr lang="en-US" dirty="0" err="1"/>
              <a:t>poroelastic</a:t>
            </a:r>
            <a:r>
              <a:rPr lang="en-US" dirty="0"/>
              <a:t> materials,” JASA, </a:t>
            </a:r>
            <a:r>
              <a:rPr lang="en-US" b="1" dirty="0"/>
              <a:t>104</a:t>
            </a:r>
            <a:r>
              <a:rPr lang="en-US" dirty="0"/>
              <a:t>, 1444 (1998). </a:t>
            </a:r>
          </a:p>
          <a:p>
            <a:pPr marL="457200" indent="-457200">
              <a:buFont typeface="+mj-lt"/>
              <a:buAutoNum type="arabicPeriod"/>
            </a:pPr>
            <a:r>
              <a:rPr lang="en-US" dirty="0"/>
              <a:t>N. Atalla et al. “Enhanced weak integral formulation for the </a:t>
            </a:r>
            <a:r>
              <a:rPr lang="da-DK" dirty="0"/>
              <a:t>mixed</a:t>
            </a:r>
            <a:r>
              <a:rPr lang="en-US" dirty="0"/>
              <a:t> (</a:t>
            </a:r>
            <a:r>
              <a:rPr lang="en-US" dirty="0" err="1"/>
              <a:t>u,p</a:t>
            </a:r>
            <a:r>
              <a:rPr lang="en-US" dirty="0"/>
              <a:t>) </a:t>
            </a:r>
            <a:r>
              <a:rPr lang="en-US" dirty="0" err="1"/>
              <a:t>poroelastic</a:t>
            </a:r>
            <a:r>
              <a:rPr lang="en-US" dirty="0"/>
              <a:t> equations,” JASA, </a:t>
            </a:r>
            <a:r>
              <a:rPr lang="en-US" b="1" dirty="0"/>
              <a:t>109</a:t>
            </a:r>
            <a:r>
              <a:rPr lang="en-US" dirty="0"/>
              <a:t>, 3065 (2001).</a:t>
            </a:r>
          </a:p>
          <a:p>
            <a:pPr marL="457200" indent="-457200">
              <a:buFont typeface="+mj-lt"/>
              <a:buAutoNum type="arabicPeriod"/>
            </a:pPr>
            <a:r>
              <a:rPr lang="en-US" dirty="0"/>
              <a:t>P. </a:t>
            </a:r>
            <a:r>
              <a:rPr lang="en-US" dirty="0" err="1"/>
              <a:t>Debergue</a:t>
            </a:r>
            <a:r>
              <a:rPr lang="en-US" dirty="0"/>
              <a:t> et al. “Boundary conditions for the weak formulation of the mixed (</a:t>
            </a:r>
            <a:r>
              <a:rPr lang="en-US" dirty="0" err="1"/>
              <a:t>u,p</a:t>
            </a:r>
            <a:r>
              <a:rPr lang="en-US" dirty="0"/>
              <a:t>) </a:t>
            </a:r>
            <a:r>
              <a:rPr lang="en-US" dirty="0" err="1"/>
              <a:t>poroelasticity</a:t>
            </a:r>
            <a:r>
              <a:rPr lang="en-US" dirty="0"/>
              <a:t> problem,” JASA, </a:t>
            </a:r>
            <a:r>
              <a:rPr lang="en-US" b="1" dirty="0"/>
              <a:t>106</a:t>
            </a:r>
            <a:r>
              <a:rPr lang="en-US" dirty="0"/>
              <a:t>, 2383 (1999).</a:t>
            </a:r>
          </a:p>
          <a:p>
            <a:pPr marL="457200" indent="-457200">
              <a:buFont typeface="+mj-lt"/>
              <a:buAutoNum type="arabicPeriod"/>
            </a:pPr>
            <a:r>
              <a:rPr lang="en-US" dirty="0"/>
              <a:t>N. Atalla et al. “On the modeling of sound radiation from </a:t>
            </a:r>
            <a:r>
              <a:rPr lang="en-US" dirty="0" err="1"/>
              <a:t>poroelastic</a:t>
            </a:r>
            <a:r>
              <a:rPr lang="en-US" dirty="0"/>
              <a:t> materials,” JASA, </a:t>
            </a:r>
            <a:r>
              <a:rPr lang="en-US" b="1" dirty="0"/>
              <a:t>120</a:t>
            </a:r>
            <a:r>
              <a:rPr lang="en-US" dirty="0"/>
              <a:t>, 1990 (2006).</a:t>
            </a:r>
          </a:p>
        </p:txBody>
      </p:sp>
    </p:spTree>
    <p:extLst>
      <p:ext uri="{BB962C8B-B14F-4D97-AF65-F5344CB8AC3E}">
        <p14:creationId xmlns:p14="http://schemas.microsoft.com/office/powerpoint/2010/main" val="1794132390"/>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6CC76ABF-F046-4C83-B81B-9C5A5297A9FF}" vid="{E405A69A-86C1-4754-A6F1-158C3E8360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985</TotalTime>
  <Words>373</Words>
  <Application>Microsoft Office PowerPoint</Application>
  <PresentationFormat>On-screen Show (16:9)</PresentationFormat>
  <Paragraphs>55</Paragraphs>
  <Slides>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Lato Black</vt:lpstr>
      <vt:lpstr>Lato Light</vt:lpstr>
      <vt:lpstr>Lato</vt:lpstr>
      <vt:lpstr>Wingdings</vt:lpstr>
      <vt:lpstr>Symbol</vt:lpstr>
      <vt:lpstr>comsol</vt:lpstr>
      <vt:lpstr>Multilayered Porous Material : Poroelastic Waves with Thermal and Viscous Losses (Biot-Allard Model)</vt:lpstr>
      <vt:lpstr>Background and Motivation</vt:lpstr>
      <vt:lpstr>Material Parameters</vt:lpstr>
      <vt:lpstr>Multilayered Porous Material</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Multilayered Porous Material : Poroelastic Waves with Thermal and Viscous Losses (Biot-Allard Model)</dc:title>
  <dc:creator>Elin Svensson</dc:creator>
  <cp:lastModifiedBy>Mads Herring Jensen</cp:lastModifiedBy>
  <cp:revision>12</cp:revision>
  <cp:lastPrinted>2022-10-04T07:01:06Z</cp:lastPrinted>
  <dcterms:created xsi:type="dcterms:W3CDTF">2022-10-03T14:43:06Z</dcterms:created>
  <dcterms:modified xsi:type="dcterms:W3CDTF">2024-05-03T09:50:17Z</dcterms:modified>
</cp:coreProperties>
</file>