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  <p:sldMasterId id="2147483710" r:id="rId2"/>
  </p:sldMasterIdLst>
  <p:notesMasterIdLst>
    <p:notesMasterId r:id="rId5"/>
  </p:notesMasterIdLst>
  <p:sldIdLst>
    <p:sldId id="463" r:id="rId3"/>
    <p:sldId id="464" r:id="rId4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2DE"/>
    <a:srgbClr val="EBF3F9"/>
    <a:srgbClr val="D6E600"/>
    <a:srgbClr val="3B80B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6" autoAdjust="0"/>
    <p:restoredTop sz="95840" autoAdjust="0"/>
  </p:normalViewPr>
  <p:slideViewPr>
    <p:cSldViewPr snapToGrid="0">
      <p:cViewPr varScale="1">
        <p:scale>
          <a:sx n="163" d="100"/>
          <a:sy n="163" d="100"/>
        </p:scale>
        <p:origin x="534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91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42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36A376-72EC-4D29-9041-5DC07675B803}" type="datetimeFigureOut">
              <a:rPr lang="x-none" smtClean="0"/>
              <a:t>4/25/2024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32DEA-1B4E-4DB2-8B8B-F2F0479D8E14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654605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43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625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3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3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626213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45904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6278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653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25391772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8428970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159105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24096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3583D1A5-22CF-F34D-AF0D-75799674EC8E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2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124A687-6C32-7540-A2D4-388F8BD968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2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42630559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09600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09600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41267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41267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21503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0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2669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2669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4363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4363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604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48324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92003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1" y="0"/>
            <a:ext cx="1221377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6B669F9-06F9-674C-A466-9F41F054404A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492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336E6D4-E374-ED4B-914F-92F896FA83BD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492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6627153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2450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559410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778018"/>
            <a:ext cx="54833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285" y="1778018"/>
            <a:ext cx="538171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7"/>
            <a:ext cx="11074401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15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718" y="1778019"/>
            <a:ext cx="5388765" cy="83817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1718" y="2616194"/>
            <a:ext cx="5388765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93077" y="1778020"/>
            <a:ext cx="5390923" cy="8382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93077" y="2616217"/>
            <a:ext cx="5390923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9"/>
            <a:ext cx="110744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7099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78000"/>
            <a:ext cx="110744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6375400"/>
            <a:ext cx="41378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67508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1822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6FF758F-B7B7-4B95-B1A4-0C7B9F568A5E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6401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2954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362200"/>
            <a:ext cx="7084483" cy="42164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290271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629505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2954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1" y="23622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9682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58064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2489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3691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1397000"/>
            <a:ext cx="4978400" cy="2438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0200"/>
            <a:ext cx="3223683" cy="20320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4038600"/>
            <a:ext cx="3223683" cy="2235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chemeClr val="tx1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55123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5654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3311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717973" y="1193800"/>
            <a:ext cx="10864427" cy="1524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219201" y="990600"/>
            <a:ext cx="3962401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632027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02DF63C-F53D-4141-8295-296D09198AF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5645573" y="2921000"/>
            <a:ext cx="5632027" cy="3657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1409882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ropped GUI image, Title,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4948BB7-C5F7-154F-ABB6-A26EB95A5488}"/>
              </a:ext>
            </a:extLst>
          </p:cNvPr>
          <p:cNvSpPr/>
          <p:nvPr/>
        </p:nvSpPr>
        <p:spPr>
          <a:xfrm>
            <a:off x="0" y="3471334"/>
            <a:ext cx="12192000" cy="338666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016000" y="990600"/>
            <a:ext cx="4165600" cy="5867400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cropped part of GUI image only (run off the bottom!)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5573" y="1346200"/>
            <a:ext cx="5807095" cy="121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714952C1-4E0C-D84E-AB37-8CF8AB809300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649268" y="3949648"/>
            <a:ext cx="2783531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CDB8CB3B-090E-084B-9773-1D5AA8B26B3D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5645573" y="3474296"/>
            <a:ext cx="2787227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6970EFB-AA70-D84C-8273-F6909545F16C}"/>
              </a:ext>
            </a:extLst>
          </p:cNvPr>
          <p:cNvSpPr>
            <a:spLocks noGrp="1"/>
          </p:cNvSpPr>
          <p:nvPr>
            <p:ph sz="half" idx="20" hasCustomPrompt="1"/>
          </p:nvPr>
        </p:nvSpPr>
        <p:spPr>
          <a:xfrm>
            <a:off x="8670175" y="3949648"/>
            <a:ext cx="2782492" cy="23241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94DC190C-3A71-1240-860F-43C561E0C456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8669136" y="3474296"/>
            <a:ext cx="2783531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134791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C10A5AEE-B817-934D-8242-D5F59127342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" y="3841348"/>
            <a:ext cx="2179628" cy="914401"/>
          </a:xfrm>
          <a:solidFill>
            <a:schemeClr val="tx2"/>
          </a:solidFill>
        </p:spPr>
        <p:txBody>
          <a:bodyPr lIns="274320" tIns="45720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3AB85344-0F9C-6349-9259-7612E08CF13D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-2" y="4749801"/>
            <a:ext cx="2179628" cy="1727200"/>
          </a:xfrm>
          <a:solidFill>
            <a:schemeClr val="tx2"/>
          </a:solidFill>
        </p:spPr>
        <p:txBody>
          <a:bodyPr lIns="27432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CF2C3E51-2315-174E-85AB-DC5362D83E8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179623" y="3841348"/>
            <a:ext cx="2179628" cy="914401"/>
          </a:xfrm>
          <a:solidFill>
            <a:schemeClr val="tx2"/>
          </a:solidFill>
        </p:spPr>
        <p:txBody>
          <a:bodyPr lIns="137160" tIns="457200" rIns="27432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D082C563-7E09-194A-B0C7-0427D9FEA22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181782" y="4749801"/>
            <a:ext cx="2179628" cy="1727200"/>
          </a:xfrm>
          <a:solidFill>
            <a:schemeClr val="tx2"/>
          </a:solidFill>
        </p:spPr>
        <p:txBody>
          <a:bodyPr lIns="137160" tIns="45720" rIns="27432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467"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Second level bullet or NO bullets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</p:spTree>
    <p:extLst>
      <p:ext uri="{BB962C8B-B14F-4D97-AF65-F5344CB8AC3E}">
        <p14:creationId xmlns:p14="http://schemas.microsoft.com/office/powerpoint/2010/main" val="4101667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GUI image, Titl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B1664648-B4C3-BC49-B7D2-FBA121E7CD34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FEED2D7-86D7-0D4B-B36A-7ACD4573EE62}"/>
              </a:ext>
            </a:extLst>
          </p:cNvPr>
          <p:cNvSpPr/>
          <p:nvPr/>
        </p:nvSpPr>
        <p:spPr>
          <a:xfrm>
            <a:off x="244829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9047E9E-5FBB-E14B-B712-45C73F3B59C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27031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AB8770-0402-1044-9DAD-7AB4BBF91A54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27031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chemeClr val="accent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8B20A94-4C27-FB46-82B5-26C098551B4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1411" y="582355"/>
            <a:ext cx="7830588" cy="6275645"/>
          </a:xfrm>
          <a:solidFill>
            <a:schemeClr val="bg1"/>
          </a:solidFill>
        </p:spPr>
        <p:txBody>
          <a:bodyPr lIns="137160" tIns="45720" rIns="137160" bIns="91440">
            <a:normAutofit/>
          </a:bodyPr>
          <a:lstStyle>
            <a:lvl1pPr>
              <a:defRPr>
                <a:solidFill>
                  <a:schemeClr val="bg2"/>
                </a:solidFill>
              </a:defRPr>
            </a:lvl1pPr>
            <a:lvl2pPr marL="8466" indent="0">
              <a:buFont typeface="Arial" panose="020B0604020202020204" pitchFamily="34" charset="0"/>
              <a:buNone/>
              <a:tabLst/>
              <a:defRPr sz="1600">
                <a:solidFill>
                  <a:schemeClr val="tx1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1"/>
            <a:r>
              <a:rPr lang="en-US" dirty="0"/>
              <a:t>Replace with GUI image only (crop off the bottom and off the right side!)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625EB7C-DB82-6845-A495-4928723C9E9A}"/>
              </a:ext>
            </a:extLst>
          </p:cNvPr>
          <p:cNvSpPr/>
          <p:nvPr/>
        </p:nvSpPr>
        <p:spPr>
          <a:xfrm>
            <a:off x="2211686" y="4202245"/>
            <a:ext cx="1758476" cy="21731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C1448BCC-6DAE-ED47-AF96-B04C621C7AFD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2221032" y="4397504"/>
            <a:ext cx="1732992" cy="475353"/>
          </a:xfrm>
          <a:noFill/>
        </p:spPr>
        <p:txBody>
          <a:bodyPr lIns="137160" tIns="137160" rIns="137160" bIns="91440" anchor="b" anchorCtr="0">
            <a:no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84B900D7-DFA2-284E-8A3F-03CB5E2CB1AF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2221032" y="4881563"/>
            <a:ext cx="1732992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1016950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3E121484-A153-5748-BC2B-E272C94905D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0039C83E-2396-3041-88D2-08BED1B90FB3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09601" y="2971800"/>
            <a:ext cx="3223683" cy="3606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C71EA4F-0AEB-704F-B2AF-EC325862EE69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022080" y="381000"/>
            <a:ext cx="2560320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06C8869-223C-D542-9653-176927B288A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9022080" y="3530601"/>
            <a:ext cx="2560320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E788E41-A610-5040-A8C2-BD70D9EF3D9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9022080" y="2111104"/>
            <a:ext cx="2560320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29BFBEF6-E451-974A-8990-AD98550A94D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9022080" y="4749802"/>
            <a:ext cx="2560320" cy="17271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30225682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body text, 1 image, 2 captions with title + body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4368800" y="584200"/>
            <a:ext cx="7823200" cy="56896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47CEDFB9-61FB-664C-B8CB-B9845B0708A7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366952" y="578042"/>
            <a:ext cx="7926648" cy="5689601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905000"/>
            <a:ext cx="32236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09600" y="2971800"/>
            <a:ext cx="3223683" cy="3302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389457" indent="0">
              <a:lnSpc>
                <a:spcPct val="100000"/>
              </a:lnSpc>
              <a:buFont typeface="Arial" panose="020B0604020202020204" pitchFamily="34" charset="0"/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 marL="768330" indent="0">
              <a:lnSpc>
                <a:spcPct val="100000"/>
              </a:lnSpc>
              <a:buNone/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E06FF7B-3429-C644-8CBA-4E520851CCC1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022080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29BFA4C-0FA9-8A4B-A56D-5092DC42B69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9022080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F0A16B3-E5A2-F142-A60B-3ABD6B4C506E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328229" y="3835401"/>
            <a:ext cx="2560320" cy="9144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61E8B46-9EEF-7442-99EE-163C31DA533A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328229" y="4758508"/>
            <a:ext cx="2560320" cy="1718491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242827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C1410587-1BDD-7048-AF53-8DFCD2C586EC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74800"/>
            <a:ext cx="6096000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D9E0323-2132-924E-B4B6-B65DEFACA051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534400" y="381000"/>
            <a:ext cx="2928469" cy="1727200"/>
          </a:xfrm>
          <a:solidFill>
            <a:schemeClr val="tx2"/>
          </a:solidFill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73CF75C6-D2B9-2B40-86C2-61E17A7E58DA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8534400" y="3530601"/>
            <a:ext cx="2928469" cy="1219201"/>
          </a:xfrm>
          <a:solidFill>
            <a:schemeClr val="tx2"/>
          </a:solidFill>
        </p:spPr>
        <p:txBody>
          <a:bodyPr lIns="137160" tIns="45720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3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AF63C98-5ADC-4744-8C2C-754CFCA2A7C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8534400" y="2111104"/>
            <a:ext cx="2928469" cy="1419497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60F589EC-28F7-6547-A1E0-FD934D9C4717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534400" y="4749800"/>
            <a:ext cx="2928469" cy="2099493"/>
          </a:xfrm>
          <a:solidFill>
            <a:schemeClr val="tx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</p:spTree>
    <p:extLst>
      <p:ext uri="{BB962C8B-B14F-4D97-AF65-F5344CB8AC3E}">
        <p14:creationId xmlns:p14="http://schemas.microsoft.com/office/powerpoint/2010/main" val="206322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9817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1 image, 2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297180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1574800"/>
            <a:ext cx="4572001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A4AE68C5-CD5D-4844-949B-A40D77CF7FF9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5791200" y="1574801"/>
            <a:ext cx="5791200" cy="12446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Body copy is preferred over bullets*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EE6DDC-9DF0-0C4F-AFDB-C9D531F3095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2971800"/>
            <a:ext cx="12192000" cy="38878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38609805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4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12192000" cy="3886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C55A5EC6-0073-7947-BBE4-21D6DE8230A6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ECEF5C8-D625-7D48-953E-B6AF1C1C6455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EB91B49-F488-C145-AFFE-02764827CF01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34544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F43D2FE-FD2D-9A46-AA7F-01AA07355C0E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44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62873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112795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620029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104088"/>
            <a:ext cx="2560320" cy="1426256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AD3D111-5AB6-9D4B-863F-985599516CB3}"/>
              </a:ext>
            </a:extLst>
          </p:cNvPr>
          <p:cNvSpPr txBox="1">
            <a:spLocks/>
          </p:cNvSpPr>
          <p:nvPr/>
        </p:nvSpPr>
        <p:spPr>
          <a:xfrm>
            <a:off x="0" y="3156373"/>
            <a:ext cx="9956800" cy="1172688"/>
          </a:xfrm>
          <a:prstGeom prst="rect">
            <a:avLst/>
          </a:prstGeom>
          <a:solidFill>
            <a:schemeClr val="tx2"/>
          </a:solidFill>
        </p:spPr>
        <p:txBody>
          <a:bodyPr vert="horz" lIns="609600" tIns="243840" rIns="243840" bIns="24384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1" kern="1200">
                <a:solidFill>
                  <a:schemeClr val="bg2"/>
                </a:solidFill>
                <a:latin typeface="Lato" panose="020F0502020204030203" pitchFamily="34" charset="0"/>
                <a:ea typeface="+mj-ea"/>
                <a:cs typeface="+mj-cs"/>
              </a:defRPr>
            </a:lvl1pPr>
          </a:lstStyle>
          <a:p>
            <a:r>
              <a:rPr lang="en-US" sz="3200" dirty="0"/>
              <a:t>Click to edit Master title style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8F8115A-52B0-214C-9121-EF7CCB7F0CB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-20320"/>
            <a:ext cx="12192000" cy="3887893"/>
          </a:xfrm>
          <a:noFill/>
        </p:spPr>
        <p:txBody>
          <a:bodyPr lIns="137160" tIns="457200" rIns="91440" bIns="91440" anchor="t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</p:spTree>
    <p:extLst>
      <p:ext uri="{BB962C8B-B14F-4D97-AF65-F5344CB8AC3E}">
        <p14:creationId xmlns:p14="http://schemas.microsoft.com/office/powerpoint/2010/main" val="159954913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1 image, 6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0" y="0"/>
            <a:ext cx="57912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9188E-2844-4B4D-ADAD-2068FAD210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72AD65-5196-8049-9596-722FB55F12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C1C3825-2765-004B-AADE-07B48076C16B}"/>
              </a:ext>
            </a:extLst>
          </p:cNvPr>
          <p:cNvSpPr/>
          <p:nvPr/>
        </p:nvSpPr>
        <p:spPr>
          <a:xfrm>
            <a:off x="0" y="990600"/>
            <a:ext cx="6102773" cy="1489480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812EEC76-2279-374F-8B62-D1B9694094F0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6299200" y="497694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87BCBA6B-67C3-6043-925B-200179A70E1E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6299200" y="546100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2FAE9328-9470-0848-AC2C-8C50A5877CD5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9144000" y="496823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0B1D0407-5C33-864A-BF68-513C16B32567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9144000" y="545229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C9D8B313-D243-E846-8D3B-ABB4B93E922C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99200" y="30804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2BAA0604-F53F-2848-B4BD-6B32B71B85B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299200" y="35644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D6963282-55FC-0444-8CF4-27F51B5CEDE1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44000" y="3071700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5DF59E8E-AEA7-9947-AD18-8DD63C3ADFE2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44000" y="3555760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38F9CC85-41CC-604C-8E95-3F83B6D2082D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6299200" y="1224513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DCDBF9F9-6A22-B64E-88EE-FC546CD5EFC4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99200" y="1708573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1369CBDB-563E-D345-A30B-640FC4806B94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9144000" y="1215806"/>
            <a:ext cx="2560320" cy="475353"/>
          </a:xfrm>
          <a:noFill/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5B8FF45D-E7F1-2543-B070-E8BF938119C9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9144000" y="1699866"/>
            <a:ext cx="2560320" cy="1185913"/>
          </a:xfrm>
          <a:noFill/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C3B0F173-C8FD-6E46-AC7E-AD6F9B58D364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0" y="0"/>
            <a:ext cx="5791200" cy="6859693"/>
          </a:xfrm>
          <a:noFill/>
        </p:spPr>
        <p:txBody>
          <a:bodyPr lIns="137160" tIns="457200" rIns="91440" bIns="91440" anchor="b" anchorCtr="0">
            <a:normAutofit/>
          </a:bodyPr>
          <a:lstStyle>
            <a:lvl1pPr marL="0" indent="0">
              <a:buNone/>
              <a:defRPr sz="18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90600"/>
            <a:ext cx="6096000" cy="1489480"/>
          </a:xfrm>
          <a:prstGeom prst="rect">
            <a:avLst/>
          </a:prstGeom>
          <a:solidFill>
            <a:schemeClr val="tx2"/>
          </a:solidFill>
        </p:spPr>
        <p:txBody>
          <a:bodyPr lIns="457200" tIns="182880" rIns="182880" bIns="182880" anchor="b">
            <a:normAutofit/>
          </a:bodyPr>
          <a:lstStyle>
            <a:lvl1pPr algn="r">
              <a:defRPr sz="3200" b="1">
                <a:solidFill>
                  <a:schemeClr val="bg2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1803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09600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09600" y="4719079"/>
            <a:ext cx="5280000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405932" y="1801228"/>
            <a:ext cx="5280000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405932" y="4719077"/>
            <a:ext cx="5280000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09600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6405932" y="4204256"/>
            <a:ext cx="5280000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196415755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7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0808"/>
            <a:ext cx="12192000" cy="265719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7" y="4719079"/>
            <a:ext cx="3371356" cy="974151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0239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468949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4468949" y="4719079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311911" y="1801228"/>
            <a:ext cx="3371356" cy="2409065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311911" y="4719077"/>
            <a:ext cx="3371356" cy="974152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7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468949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8311911" y="4204256"/>
            <a:ext cx="3371356" cy="514821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00867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88FAD3AE-C209-DD41-8D9F-F3C291DF9248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345767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4202245"/>
            <a:ext cx="12192000" cy="2655755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122572"/>
            <a:ext cx="11074400" cy="9906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216EF5B3-14E5-2446-9E37-8D3DA7F83FA6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345767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A33A5FF1-7CDE-394A-8F8F-43478A103928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345767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0" name="Content Placeholder 3">
            <a:extLst>
              <a:ext uri="{FF2B5EF4-FFF2-40B4-BE49-F238E27FC236}">
                <a16:creationId xmlns:a16="http://schemas.microsoft.com/office/drawing/2014/main" id="{37AD7603-46FC-F347-AF65-9A5A450E871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289367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1" name="Content Placeholder 3">
            <a:extLst>
              <a:ext uri="{FF2B5EF4-FFF2-40B4-BE49-F238E27FC236}">
                <a16:creationId xmlns:a16="http://schemas.microsoft.com/office/drawing/2014/main" id="{B34E1369-EF0E-B046-97D9-6341F2F2EA21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289367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2" name="Content Placeholder 3">
            <a:extLst>
              <a:ext uri="{FF2B5EF4-FFF2-40B4-BE49-F238E27FC236}">
                <a16:creationId xmlns:a16="http://schemas.microsoft.com/office/drawing/2014/main" id="{63659F40-D8CA-2341-9DFD-6BA8E4B864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289367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53" name="Content Placeholder 3">
            <a:extLst>
              <a:ext uri="{FF2B5EF4-FFF2-40B4-BE49-F238E27FC236}">
                <a16:creationId xmlns:a16="http://schemas.microsoft.com/office/drawing/2014/main" id="{A35135FD-AD75-964F-B113-BD252DDE92D5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9121058" y="2432742"/>
            <a:ext cx="258833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54" name="Content Placeholder 3">
            <a:extLst>
              <a:ext uri="{FF2B5EF4-FFF2-40B4-BE49-F238E27FC236}">
                <a16:creationId xmlns:a16="http://schemas.microsoft.com/office/drawing/2014/main" id="{D177B7A0-E491-2949-A749-674B4894CD6E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9121058" y="4677596"/>
            <a:ext cx="2588335" cy="1613717"/>
          </a:xfrm>
          <a:solidFill>
            <a:schemeClr val="bg1">
              <a:lumMod val="95000"/>
            </a:schemeClr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Body copy here</a:t>
            </a:r>
          </a:p>
        </p:txBody>
      </p:sp>
      <p:sp>
        <p:nvSpPr>
          <p:cNvPr id="55" name="Content Placeholder 3">
            <a:extLst>
              <a:ext uri="{FF2B5EF4-FFF2-40B4-BE49-F238E27FC236}">
                <a16:creationId xmlns:a16="http://schemas.microsoft.com/office/drawing/2014/main" id="{B176513E-FA18-374C-AD1F-242628F462B4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9121058" y="4202244"/>
            <a:ext cx="258833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632178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5581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29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29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29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345581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345581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82987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6282987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6282987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104845" y="1809059"/>
            <a:ext cx="2539200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9104845" y="4045401"/>
            <a:ext cx="2539200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9104845" y="3570047"/>
            <a:ext cx="2539200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0255834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4 image each with captions with title +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E80BBB08-8B4C-AE45-BE9F-2ACF045CF6F5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2880851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F6B05F-53E1-8945-B16F-0DF3CF82F24C}"/>
              </a:ext>
            </a:extLst>
          </p:cNvPr>
          <p:cNvSpPr/>
          <p:nvPr/>
        </p:nvSpPr>
        <p:spPr>
          <a:xfrm>
            <a:off x="0" y="3578563"/>
            <a:ext cx="12192000" cy="3279437"/>
          </a:xfrm>
          <a:prstGeom prst="rect">
            <a:avLst/>
          </a:prstGeom>
          <a:solidFill>
            <a:srgbClr val="273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27325B"/>
              </a:solidFill>
            </a:endParaRP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11FEAA6-A7E6-0840-8977-B2A47F1D6C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623330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15AC7A20-C69C-BC4D-B437-E55CF39D7423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23330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3330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663C0AE-01DD-BA46-8AE1-AA5CB09AB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0"/>
            <a:ext cx="11074400" cy="9144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E53B2EB1-5F25-BD49-8343-92C06FD36ABC}"/>
              </a:ext>
            </a:extLst>
          </p:cNvPr>
          <p:cNvSpPr>
            <a:spLocks noGrp="1"/>
          </p:cNvSpPr>
          <p:nvPr>
            <p:ph sz="half" idx="30" hasCustomPrompt="1"/>
          </p:nvPr>
        </p:nvSpPr>
        <p:spPr>
          <a:xfrm>
            <a:off x="2880851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A464B442-D9C7-B94E-AD26-8A4ED3539C0A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2880851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4" name="Content Placeholder 3">
            <a:extLst>
              <a:ext uri="{FF2B5EF4-FFF2-40B4-BE49-F238E27FC236}">
                <a16:creationId xmlns:a16="http://schemas.microsoft.com/office/drawing/2014/main" id="{A0A4139A-772F-2F43-93E6-4E6798EEF1CD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5138373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5" name="Content Placeholder 3">
            <a:extLst>
              <a:ext uri="{FF2B5EF4-FFF2-40B4-BE49-F238E27FC236}">
                <a16:creationId xmlns:a16="http://schemas.microsoft.com/office/drawing/2014/main" id="{B587A25C-C1CD-4A4E-AE0C-EDF159D1AD75}"/>
              </a:ext>
            </a:extLst>
          </p:cNvPr>
          <p:cNvSpPr>
            <a:spLocks noGrp="1"/>
          </p:cNvSpPr>
          <p:nvPr>
            <p:ph sz="half" idx="34" hasCustomPrompt="1"/>
          </p:nvPr>
        </p:nvSpPr>
        <p:spPr>
          <a:xfrm>
            <a:off x="5138373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006D9C7B-BE1F-2F48-9932-F7A5274B0C86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5138373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47" name="Content Placeholder 3">
            <a:extLst>
              <a:ext uri="{FF2B5EF4-FFF2-40B4-BE49-F238E27FC236}">
                <a16:creationId xmlns:a16="http://schemas.microsoft.com/office/drawing/2014/main" id="{4D16B98F-3C8A-4E4A-9AA5-82EDAB577C03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7395894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8" name="Content Placeholder 3">
            <a:extLst>
              <a:ext uri="{FF2B5EF4-FFF2-40B4-BE49-F238E27FC236}">
                <a16:creationId xmlns:a16="http://schemas.microsoft.com/office/drawing/2014/main" id="{457B1C0B-C0BA-1340-A85D-FFCE14C89447}"/>
              </a:ext>
            </a:extLst>
          </p:cNvPr>
          <p:cNvSpPr>
            <a:spLocks noGrp="1"/>
          </p:cNvSpPr>
          <p:nvPr>
            <p:ph sz="half" idx="37" hasCustomPrompt="1"/>
          </p:nvPr>
        </p:nvSpPr>
        <p:spPr>
          <a:xfrm>
            <a:off x="7395894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49" name="Content Placeholder 3">
            <a:extLst>
              <a:ext uri="{FF2B5EF4-FFF2-40B4-BE49-F238E27FC236}">
                <a16:creationId xmlns:a16="http://schemas.microsoft.com/office/drawing/2014/main" id="{F952A9E0-6228-5148-BA9C-12C66B2ADE02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7395894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AE241859-033A-43CE-8448-5DB83F8555EE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9653416" y="1809059"/>
            <a:ext cx="2030585" cy="1769501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293A82B3-307D-48FE-9B78-35233B0EEB88}"/>
              </a:ext>
            </a:extLst>
          </p:cNvPr>
          <p:cNvSpPr>
            <a:spLocks noGrp="1"/>
          </p:cNvSpPr>
          <p:nvPr>
            <p:ph sz="half" idx="40" hasCustomPrompt="1"/>
          </p:nvPr>
        </p:nvSpPr>
        <p:spPr>
          <a:xfrm>
            <a:off x="9653416" y="4045401"/>
            <a:ext cx="2030585" cy="2245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5655" indent="-294210">
              <a:lnSpc>
                <a:spcPct val="100000"/>
              </a:lnSpc>
              <a:tabLst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1"/>
            <a:r>
              <a:rPr lang="en-US" dirty="0"/>
              <a:t>Second level bullets only (hit tab)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907B62B1-536F-4C7A-A078-FB6ADE04EFA3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9653416" y="3570047"/>
            <a:ext cx="2030585" cy="475353"/>
          </a:xfrm>
          <a:solidFill>
            <a:schemeClr val="bg1">
              <a:lumMod val="95000"/>
            </a:schemeClr>
          </a:solidFill>
        </p:spPr>
        <p:txBody>
          <a:bodyPr lIns="137160" tIns="137160" rIns="137160" bIns="91440" anchor="b" anchorCtr="0">
            <a:normAutofit/>
          </a:bodyPr>
          <a:lstStyle>
            <a:lvl1pPr marL="0" indent="0">
              <a:buNone/>
              <a:defRPr sz="1867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2170772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4357535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787420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4357535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8089083" y="1600202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8089083" y="3545534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4357535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4357535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8089083" y="4174067"/>
            <a:ext cx="3594916" cy="1945332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8089083" y="6119401"/>
            <a:ext cx="3594916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367359282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8 images with 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4168FC2-68FD-3D40-9EE2-F1CBFA5B7B64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344615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6" name="Content Placeholder 3">
            <a:extLst>
              <a:ext uri="{FF2B5EF4-FFF2-40B4-BE49-F238E27FC236}">
                <a16:creationId xmlns:a16="http://schemas.microsoft.com/office/drawing/2014/main" id="{5F1CBD17-C9EA-0D42-A4D1-460C4DF61C70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25986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F509B63B-1486-3540-B785-BB3D12EDB3BE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25986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D4DC7FB-7CB2-D244-AE24-D35DC7D8271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25986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A040A370-B639-5148-BDC0-E5BDAA225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18"/>
            <a:ext cx="11074401" cy="624089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DDCDDB5F-C736-D147-8301-4A3D736D57CF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344615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9FB403B7-D0D0-C749-8786-93B2948AFB1C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344615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4F6D8420-1F22-044E-B700-6970DA319995}"/>
              </a:ext>
            </a:extLst>
          </p:cNvPr>
          <p:cNvSpPr>
            <a:spLocks noGrp="1"/>
          </p:cNvSpPr>
          <p:nvPr>
            <p:ph sz="quarter" idx="32" hasCustomPrompt="1"/>
          </p:nvPr>
        </p:nvSpPr>
        <p:spPr>
          <a:xfrm>
            <a:off x="6266325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723D0923-782D-8B41-A888-106268924FA0}"/>
              </a:ext>
            </a:extLst>
          </p:cNvPr>
          <p:cNvSpPr>
            <a:spLocks noGrp="1"/>
          </p:cNvSpPr>
          <p:nvPr>
            <p:ph sz="quarter" idx="33" hasCustomPrompt="1"/>
          </p:nvPr>
        </p:nvSpPr>
        <p:spPr>
          <a:xfrm>
            <a:off x="6266325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FBE88530-E200-694A-9F5A-2F14C2BC6B81}"/>
              </a:ext>
            </a:extLst>
          </p:cNvPr>
          <p:cNvSpPr>
            <a:spLocks noGrp="1"/>
          </p:cNvSpPr>
          <p:nvPr>
            <p:ph sz="quarter" idx="34" hasCustomPrompt="1"/>
          </p:nvPr>
        </p:nvSpPr>
        <p:spPr>
          <a:xfrm>
            <a:off x="6266325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A643E576-2E7A-E84D-B6FE-1DA3867EA33C}"/>
              </a:ext>
            </a:extLst>
          </p:cNvPr>
          <p:cNvSpPr>
            <a:spLocks noGrp="1"/>
          </p:cNvSpPr>
          <p:nvPr>
            <p:ph sz="quarter" idx="35" hasCustomPrompt="1"/>
          </p:nvPr>
        </p:nvSpPr>
        <p:spPr>
          <a:xfrm>
            <a:off x="9086494" y="1600201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28" name="Content Placeholder 3">
            <a:extLst>
              <a:ext uri="{FF2B5EF4-FFF2-40B4-BE49-F238E27FC236}">
                <a16:creationId xmlns:a16="http://schemas.microsoft.com/office/drawing/2014/main" id="{308A6F07-F6D4-0449-A153-80E89BFA7E47}"/>
              </a:ext>
            </a:extLst>
          </p:cNvPr>
          <p:cNvSpPr>
            <a:spLocks noGrp="1"/>
          </p:cNvSpPr>
          <p:nvPr>
            <p:ph sz="quarter" idx="36" hasCustomPrompt="1"/>
          </p:nvPr>
        </p:nvSpPr>
        <p:spPr>
          <a:xfrm>
            <a:off x="9086494" y="356324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Content Placeholder 3">
            <a:extLst>
              <a:ext uri="{FF2B5EF4-FFF2-40B4-BE49-F238E27FC236}">
                <a16:creationId xmlns:a16="http://schemas.microsoft.com/office/drawing/2014/main" id="{69DEF163-F937-8A40-B30F-76EDA66F11B9}"/>
              </a:ext>
            </a:extLst>
          </p:cNvPr>
          <p:cNvSpPr>
            <a:spLocks noGrp="1"/>
          </p:cNvSpPr>
          <p:nvPr>
            <p:ph sz="quarter" idx="37" hasCustomPrompt="1"/>
          </p:nvPr>
        </p:nvSpPr>
        <p:spPr>
          <a:xfrm>
            <a:off x="9086494" y="3141121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B2312F08-5121-534F-93CC-985A6735DD08}"/>
              </a:ext>
            </a:extLst>
          </p:cNvPr>
          <p:cNvSpPr>
            <a:spLocks noGrp="1"/>
          </p:cNvSpPr>
          <p:nvPr>
            <p:ph sz="quarter" idx="38" hasCustomPrompt="1"/>
          </p:nvPr>
        </p:nvSpPr>
        <p:spPr>
          <a:xfrm>
            <a:off x="344615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1" name="Content Placeholder 3">
            <a:extLst>
              <a:ext uri="{FF2B5EF4-FFF2-40B4-BE49-F238E27FC236}">
                <a16:creationId xmlns:a16="http://schemas.microsoft.com/office/drawing/2014/main" id="{974D29D1-1450-7941-B469-59BBC46C78B1}"/>
              </a:ext>
            </a:extLst>
          </p:cNvPr>
          <p:cNvSpPr>
            <a:spLocks noGrp="1"/>
          </p:cNvSpPr>
          <p:nvPr>
            <p:ph sz="quarter" idx="39" hasCustomPrompt="1"/>
          </p:nvPr>
        </p:nvSpPr>
        <p:spPr>
          <a:xfrm>
            <a:off x="625986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2" name="Content Placeholder 3">
            <a:extLst>
              <a:ext uri="{FF2B5EF4-FFF2-40B4-BE49-F238E27FC236}">
                <a16:creationId xmlns:a16="http://schemas.microsoft.com/office/drawing/2014/main" id="{01D220CE-D257-0F4E-9776-41E466D458FA}"/>
              </a:ext>
            </a:extLst>
          </p:cNvPr>
          <p:cNvSpPr>
            <a:spLocks noGrp="1"/>
          </p:cNvSpPr>
          <p:nvPr>
            <p:ph sz="quarter" idx="40" hasCustomPrompt="1"/>
          </p:nvPr>
        </p:nvSpPr>
        <p:spPr>
          <a:xfrm>
            <a:off x="625986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3" name="Content Placeholder 3">
            <a:extLst>
              <a:ext uri="{FF2B5EF4-FFF2-40B4-BE49-F238E27FC236}">
                <a16:creationId xmlns:a16="http://schemas.microsoft.com/office/drawing/2014/main" id="{91285B5C-A27F-B24C-9BAE-EE7BBF9E5029}"/>
              </a:ext>
            </a:extLst>
          </p:cNvPr>
          <p:cNvSpPr>
            <a:spLocks noGrp="1"/>
          </p:cNvSpPr>
          <p:nvPr>
            <p:ph sz="quarter" idx="41" hasCustomPrompt="1"/>
          </p:nvPr>
        </p:nvSpPr>
        <p:spPr>
          <a:xfrm>
            <a:off x="625986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4" name="Content Placeholder 3">
            <a:extLst>
              <a:ext uri="{FF2B5EF4-FFF2-40B4-BE49-F238E27FC236}">
                <a16:creationId xmlns:a16="http://schemas.microsoft.com/office/drawing/2014/main" id="{70BC8ECB-2D92-334B-A0CA-DEE86DA5ECCB}"/>
              </a:ext>
            </a:extLst>
          </p:cNvPr>
          <p:cNvSpPr>
            <a:spLocks noGrp="1"/>
          </p:cNvSpPr>
          <p:nvPr>
            <p:ph sz="quarter" idx="42" hasCustomPrompt="1"/>
          </p:nvPr>
        </p:nvSpPr>
        <p:spPr>
          <a:xfrm>
            <a:off x="344615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5" name="Content Placeholder 3">
            <a:extLst>
              <a:ext uri="{FF2B5EF4-FFF2-40B4-BE49-F238E27FC236}">
                <a16:creationId xmlns:a16="http://schemas.microsoft.com/office/drawing/2014/main" id="{091B1206-6B81-3F45-965D-E4AF980EFB15}"/>
              </a:ext>
            </a:extLst>
          </p:cNvPr>
          <p:cNvSpPr>
            <a:spLocks noGrp="1"/>
          </p:cNvSpPr>
          <p:nvPr>
            <p:ph sz="quarter" idx="43" hasCustomPrompt="1"/>
          </p:nvPr>
        </p:nvSpPr>
        <p:spPr>
          <a:xfrm>
            <a:off x="344615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6" name="Content Placeholder 3">
            <a:extLst>
              <a:ext uri="{FF2B5EF4-FFF2-40B4-BE49-F238E27FC236}">
                <a16:creationId xmlns:a16="http://schemas.microsoft.com/office/drawing/2014/main" id="{BE81E718-11C6-754D-867C-0BAB3EBDAF06}"/>
              </a:ext>
            </a:extLst>
          </p:cNvPr>
          <p:cNvSpPr>
            <a:spLocks noGrp="1"/>
          </p:cNvSpPr>
          <p:nvPr>
            <p:ph sz="quarter" idx="44" hasCustomPrompt="1"/>
          </p:nvPr>
        </p:nvSpPr>
        <p:spPr>
          <a:xfrm>
            <a:off x="6266325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37" name="Content Placeholder 3">
            <a:extLst>
              <a:ext uri="{FF2B5EF4-FFF2-40B4-BE49-F238E27FC236}">
                <a16:creationId xmlns:a16="http://schemas.microsoft.com/office/drawing/2014/main" id="{A62BC874-6F55-7141-912E-511A108CB24E}"/>
              </a:ext>
            </a:extLst>
          </p:cNvPr>
          <p:cNvSpPr>
            <a:spLocks noGrp="1"/>
          </p:cNvSpPr>
          <p:nvPr>
            <p:ph sz="quarter" idx="45" hasCustomPrompt="1"/>
          </p:nvPr>
        </p:nvSpPr>
        <p:spPr>
          <a:xfrm>
            <a:off x="6266325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38" name="Content Placeholder 3">
            <a:extLst>
              <a:ext uri="{FF2B5EF4-FFF2-40B4-BE49-F238E27FC236}">
                <a16:creationId xmlns:a16="http://schemas.microsoft.com/office/drawing/2014/main" id="{4DE1ADAD-C84E-6E4A-9D25-2FD777D88854}"/>
              </a:ext>
            </a:extLst>
          </p:cNvPr>
          <p:cNvSpPr>
            <a:spLocks noGrp="1"/>
          </p:cNvSpPr>
          <p:nvPr>
            <p:ph sz="quarter" idx="46" hasCustomPrompt="1"/>
          </p:nvPr>
        </p:nvSpPr>
        <p:spPr>
          <a:xfrm>
            <a:off x="6266325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  <p:sp>
        <p:nvSpPr>
          <p:cNvPr id="39" name="Content Placeholder 3">
            <a:extLst>
              <a:ext uri="{FF2B5EF4-FFF2-40B4-BE49-F238E27FC236}">
                <a16:creationId xmlns:a16="http://schemas.microsoft.com/office/drawing/2014/main" id="{7197F90C-AE58-8E48-B323-07042998936C}"/>
              </a:ext>
            </a:extLst>
          </p:cNvPr>
          <p:cNvSpPr>
            <a:spLocks noGrp="1"/>
          </p:cNvSpPr>
          <p:nvPr>
            <p:ph sz="quarter" idx="47" hasCustomPrompt="1"/>
          </p:nvPr>
        </p:nvSpPr>
        <p:spPr>
          <a:xfrm>
            <a:off x="9086494" y="4174067"/>
            <a:ext cx="2588335" cy="1540919"/>
          </a:xfrm>
          <a:solidFill>
            <a:schemeClr val="bg2"/>
          </a:solidFill>
        </p:spPr>
        <p:txBody>
          <a:bodyPr lIns="137160" tIns="45720" rIns="137160" bIns="91440" anchor="t" anchorCtr="0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Transparent background model image ONLY</a:t>
            </a:r>
          </a:p>
        </p:txBody>
      </p:sp>
      <p:sp>
        <p:nvSpPr>
          <p:cNvPr id="40" name="Content Placeholder 3">
            <a:extLst>
              <a:ext uri="{FF2B5EF4-FFF2-40B4-BE49-F238E27FC236}">
                <a16:creationId xmlns:a16="http://schemas.microsoft.com/office/drawing/2014/main" id="{13C372DA-FFE1-D448-8D51-8D0F0B6B17AC}"/>
              </a:ext>
            </a:extLst>
          </p:cNvPr>
          <p:cNvSpPr>
            <a:spLocks noGrp="1"/>
          </p:cNvSpPr>
          <p:nvPr>
            <p:ph sz="quarter" idx="48" hasCustomPrompt="1"/>
          </p:nvPr>
        </p:nvSpPr>
        <p:spPr>
          <a:xfrm>
            <a:off x="9086494" y="6137114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91440" anchor="t" anchorCtr="0">
            <a:normAutofit/>
          </a:bodyPr>
          <a:lstStyle>
            <a:lvl1pPr marL="0" indent="0">
              <a:buNone/>
              <a:defRPr sz="1467" b="0">
                <a:solidFill>
                  <a:schemeClr val="tx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41" name="Content Placeholder 3">
            <a:extLst>
              <a:ext uri="{FF2B5EF4-FFF2-40B4-BE49-F238E27FC236}">
                <a16:creationId xmlns:a16="http://schemas.microsoft.com/office/drawing/2014/main" id="{5645AF05-D54C-0B40-B8DA-0087A584E8B0}"/>
              </a:ext>
            </a:extLst>
          </p:cNvPr>
          <p:cNvSpPr>
            <a:spLocks noGrp="1"/>
          </p:cNvSpPr>
          <p:nvPr>
            <p:ph sz="quarter" idx="49" hasCustomPrompt="1"/>
          </p:nvPr>
        </p:nvSpPr>
        <p:spPr>
          <a:xfrm>
            <a:off x="9086494" y="5714987"/>
            <a:ext cx="2588335" cy="422127"/>
          </a:xfrm>
          <a:solidFill>
            <a:schemeClr val="bg1">
              <a:lumMod val="95000"/>
            </a:schemeClr>
          </a:solidFill>
        </p:spPr>
        <p:txBody>
          <a:bodyPr lIns="91440" tIns="45720" rIns="91440" bIns="45720" anchor="b" anchorCtr="0">
            <a:normAutofit/>
          </a:bodyPr>
          <a:lstStyle>
            <a:lvl1pPr marL="0" indent="0">
              <a:buNone/>
              <a:defRPr sz="1600" b="1">
                <a:solidFill>
                  <a:schemeClr val="accent1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dirty="0"/>
              <a:t>Short Title here</a:t>
            </a:r>
          </a:p>
        </p:txBody>
      </p:sp>
    </p:spTree>
    <p:extLst>
      <p:ext uri="{BB962C8B-B14F-4D97-AF65-F5344CB8AC3E}">
        <p14:creationId xmlns:p14="http://schemas.microsoft.com/office/powerpoint/2010/main" val="2447785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777554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866666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8899760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62441A9-73A9-6645-A2C6-CB26415F5D0A}"/>
              </a:ext>
            </a:extLst>
          </p:cNvPr>
          <p:cNvSpPr/>
          <p:nvPr/>
        </p:nvSpPr>
        <p:spPr>
          <a:xfrm>
            <a:off x="0" y="-18840"/>
            <a:ext cx="2438400" cy="1415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35792390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44D7FA-71D5-1247-8CC0-659E1B402155}"/>
              </a:ext>
            </a:extLst>
          </p:cNvPr>
          <p:cNvSpPr/>
          <p:nvPr/>
        </p:nvSpPr>
        <p:spPr>
          <a:xfrm>
            <a:off x="0" y="-18839"/>
            <a:ext cx="2336800" cy="11079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5513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0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594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417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470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image" Target="../media/image7.emf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41" Type="http://schemas.openxmlformats.org/officeDocument/2006/relationships/image" Target="../media/image2.png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40" Type="http://schemas.openxmlformats.org/officeDocument/2006/relationships/image" Target="../media/image8.emf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1324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7401"/>
            <a:ext cx="109728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778002"/>
            <a:ext cx="109728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4C3CF7-F723-BC42-B7DB-6D86FD29A3CC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24096"/>
          <a:stretch/>
        </p:blipFill>
        <p:spPr>
          <a:xfrm>
            <a:off x="0" y="153624"/>
            <a:ext cx="1600205" cy="4305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8C6C3B-5A9F-C14B-8A1F-56763A67C66E}"/>
              </a:ext>
            </a:extLst>
          </p:cNvPr>
          <p:cNvPicPr>
            <a:picLocks noChangeAspect="1"/>
          </p:cNvPicPr>
          <p:nvPr/>
        </p:nvPicPr>
        <p:blipFill>
          <a:blip r:embed="rId40"/>
          <a:stretch>
            <a:fillRect/>
          </a:stretch>
        </p:blipFill>
        <p:spPr>
          <a:xfrm>
            <a:off x="154370" y="307096"/>
            <a:ext cx="1128484" cy="10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654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34945" indent="-234945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tabLst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685783" indent="-296326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41"/>
        </a:buBlip>
        <a:tabLst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994808" indent="-226478" algn="l" defTabSz="107524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omsol.com/model/8853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0.png"/><Relationship Id="rId4" Type="http://schemas.openxmlformats.org/officeDocument/2006/relationships/hyperlink" Target="comsol.com/model/8876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0" dirty="0"/>
              <a:t>Parameter Estimation </a:t>
            </a:r>
            <a:br>
              <a:rPr lang="en-US" b="0" dirty="0"/>
            </a:br>
            <a:r>
              <a:rPr lang="en-US" b="0" dirty="0"/>
              <a:t>for a Tensile Test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654BC4-1B23-4F35-9019-182F2F7840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F38EB1-0807-43DC-BE30-2F111CA2B4C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DFF6996-8450-4148-A6D0-24A351648B16}"/>
              </a:ext>
            </a:extLst>
          </p:cNvPr>
          <p:cNvSpPr>
            <a:spLocks noGrp="1"/>
          </p:cNvSpPr>
          <p:nvPr>
            <p:ph type="body" idx="11"/>
          </p:nvPr>
        </p:nvSpPr>
        <p:spPr/>
        <p:txBody>
          <a:bodyPr>
            <a:normAutofit/>
          </a:bodyPr>
          <a:lstStyle/>
          <a:p>
            <a:endParaRPr lang="en-DK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82E8FAB-3D4A-4860-89BA-AD4060B1CE28}"/>
              </a:ext>
            </a:extLst>
          </p:cNvPr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C493410-3A1F-41E1-9F3D-BA88D823BE4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V="1">
            <a:off x="5055471" y="348112"/>
            <a:ext cx="7494083" cy="421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9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667" b="0" dirty="0"/>
              <a:t>Parameter Estimation for a Tensile Test</a:t>
            </a:r>
            <a:endParaRPr lang="en-US" sz="30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609600" y="2006600"/>
            <a:ext cx="10972800" cy="416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733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hlinkClick r:id="rId3"/>
            <a:extLst>
              <a:ext uri="{FF2B5EF4-FFF2-40B4-BE49-F238E27FC236}">
                <a16:creationId xmlns:a16="http://schemas.microsoft.com/office/drawing/2014/main" id="{24560B54-08F4-4667-BF16-29687FD9E080}"/>
              </a:ext>
            </a:extLst>
          </p:cNvPr>
          <p:cNvSpPr/>
          <p:nvPr/>
        </p:nvSpPr>
        <p:spPr>
          <a:xfrm>
            <a:off x="8958236" y="6121400"/>
            <a:ext cx="2804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hlinkClick r:id="rId4" action="ppaction://hlinkfile"/>
              </a:rPr>
              <a:t>Parameter Estimation for a Tensile Test</a:t>
            </a:r>
            <a:endParaRPr lang="en-US" sz="1200" dirty="0"/>
          </a:p>
          <a:p>
            <a:endParaRPr lang="en-DK" sz="1200" b="1" u="sng" dirty="0">
              <a:solidFill>
                <a:srgbClr val="3B80B6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71600"/>
            <a:ext cx="4851400" cy="5003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The model has two studies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1</a:t>
            </a:r>
            <a:r>
              <a:rPr lang="en-US" sz="1600" baseline="30000" dirty="0">
                <a:solidFill>
                  <a:schemeClr val="tx1"/>
                </a:solidFill>
              </a:rPr>
              <a:t>st</a:t>
            </a:r>
            <a:r>
              <a:rPr lang="en-US" sz="1600" dirty="0">
                <a:solidFill>
                  <a:schemeClr val="tx1"/>
                </a:solidFill>
              </a:rPr>
              <a:t> study generates synthetic data for the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Tensile force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Radial displacement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2</a:t>
            </a:r>
            <a:r>
              <a:rPr lang="en-US" sz="1600" baseline="30000" dirty="0">
                <a:solidFill>
                  <a:schemeClr val="tx1"/>
                </a:solidFill>
              </a:rPr>
              <a:t>nd</a:t>
            </a:r>
            <a:r>
              <a:rPr lang="en-US" sz="1600" dirty="0">
                <a:solidFill>
                  <a:schemeClr val="tx1"/>
                </a:solidFill>
              </a:rPr>
              <a:t> study recovers two material parameters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The Young’s Modulus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The Poisson ratio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The synthetic noise is normally distributed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10 </a:t>
            </a:r>
            <a:r>
              <a:rPr lang="en-US" sz="1333" dirty="0" err="1">
                <a:solidFill>
                  <a:schemeClr val="tx1"/>
                </a:solidFill>
              </a:rPr>
              <a:t>kN</a:t>
            </a:r>
            <a:r>
              <a:rPr lang="en-US" sz="1333" dirty="0">
                <a:solidFill>
                  <a:schemeClr val="tx1"/>
                </a:solidFill>
              </a:rPr>
              <a:t> standard deviation for the force</a:t>
            </a:r>
          </a:p>
          <a:p>
            <a:pPr lvl="1"/>
            <a:r>
              <a:rPr lang="en-US" sz="1333" dirty="0">
                <a:solidFill>
                  <a:schemeClr val="tx1"/>
                </a:solidFill>
              </a:rPr>
              <a:t>1 µm standard deviation for the displacement</a:t>
            </a:r>
          </a:p>
          <a:p>
            <a:r>
              <a:rPr lang="en-US" sz="1600" dirty="0">
                <a:solidFill>
                  <a:schemeClr val="tx1"/>
                </a:solidFill>
              </a:rPr>
              <a:t>This results in 0.5 % error for the parameters</a:t>
            </a:r>
          </a:p>
          <a:p>
            <a:r>
              <a:rPr lang="en-US" sz="1600" dirty="0">
                <a:solidFill>
                  <a:schemeClr val="tx1"/>
                </a:solidFill>
              </a:rPr>
              <a:t>Scaling is critical, when there are several value columns, but in this case the automatic scaling based on the measurement variance </a:t>
            </a:r>
            <a:r>
              <a:rPr lang="en-US" sz="1600">
                <a:solidFill>
                  <a:schemeClr val="tx1"/>
                </a:solidFill>
              </a:rPr>
              <a:t>is sufficient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5C2B9B-E5CA-45C0-BF93-7A803787B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7063" y="1630468"/>
            <a:ext cx="6394781" cy="359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18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15442784-ABB1-324E-B08C-81406058CECA}" vid="{A17E31C8-A74B-E54B-9D1C-BF65E6B8E941}"/>
    </a:ext>
  </a:extLst>
</a:theme>
</file>

<file path=ppt/theme/theme2.xml><?xml version="1.0" encoding="utf-8"?>
<a:theme xmlns:a="http://schemas.openxmlformats.org/drawingml/2006/main" name="comsol-slide-template-NEW">
  <a:themeElements>
    <a:clrScheme name="COMSOL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r-Ed-Template.potx" id="{7AB8D711-BF53-4697-8847-BD6BA353302A}" vid="{294B7285-DE13-4C2B-9F9F-4C4B93FF81F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12528</TotalTime>
  <Words>105</Words>
  <Application>Microsoft Office PowerPoint</Application>
  <PresentationFormat>Widescreen</PresentationFormat>
  <Paragraphs>17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Lato</vt:lpstr>
      <vt:lpstr>Lato Light</vt:lpstr>
      <vt:lpstr>Wingdings</vt:lpstr>
      <vt:lpstr>2_comsol-slide-template-NEW</vt:lpstr>
      <vt:lpstr>comsol-slide-template-NEW</vt:lpstr>
      <vt:lpstr>Parameter Estimation  for a Tensile Test</vt:lpstr>
      <vt:lpstr>Parameter Estimation for a Tensile 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Exporting and Importing a Topology Optimized Hook</dc:title>
  <dc:creator>Kristian Ejlebjærg Jensen</dc:creator>
  <cp:lastModifiedBy>Kristian Ejlebjærg Jensen</cp:lastModifiedBy>
  <cp:revision>162</cp:revision>
  <dcterms:created xsi:type="dcterms:W3CDTF">2018-09-05T09:19:01Z</dcterms:created>
  <dcterms:modified xsi:type="dcterms:W3CDTF">2024-04-25T12:32:38Z</dcterms:modified>
</cp:coreProperties>
</file>