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ebm" ContentType="video/webm"/>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 id="2147483710" r:id="rId2"/>
  </p:sldMasterIdLst>
  <p:notesMasterIdLst>
    <p:notesMasterId r:id="rId8"/>
  </p:notesMasterIdLst>
  <p:sldIdLst>
    <p:sldId id="461" r:id="rId3"/>
    <p:sldId id="462" r:id="rId4"/>
    <p:sldId id="463" r:id="rId5"/>
    <p:sldId id="464" r:id="rId6"/>
    <p:sldId id="465" r:id="rId7"/>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D2DE"/>
    <a:srgbClr val="EBF3F9"/>
    <a:srgbClr val="D6E600"/>
    <a:srgbClr val="3B80B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76" autoAdjust="0"/>
    <p:restoredTop sz="95840" autoAdjust="0"/>
  </p:normalViewPr>
  <p:slideViewPr>
    <p:cSldViewPr snapToGrid="0">
      <p:cViewPr>
        <p:scale>
          <a:sx n="75" d="100"/>
          <a:sy n="75" d="100"/>
        </p:scale>
        <p:origin x="3894" y="2028"/>
      </p:cViewPr>
      <p:guideLst>
        <p:guide orient="horz" pos="2160"/>
        <p:guide pos="3840"/>
      </p:guideLst>
    </p:cSldViewPr>
  </p:slideViewPr>
  <p:outlineViewPr>
    <p:cViewPr>
      <p:scale>
        <a:sx n="33" d="100"/>
        <a:sy n="33" d="100"/>
      </p:scale>
      <p:origin x="0" y="-2910"/>
    </p:cViewPr>
  </p:outlineViewPr>
  <p:notesTextViewPr>
    <p:cViewPr>
      <p:scale>
        <a:sx n="3" d="2"/>
        <a:sy n="3" d="2"/>
      </p:scale>
      <p:origin x="0" y="0"/>
    </p:cViewPr>
  </p:notesTextViewPr>
  <p:notesViewPr>
    <p:cSldViewPr snapToGrid="0">
      <p:cViewPr>
        <p:scale>
          <a:sx n="150" d="100"/>
          <a:sy n="150" d="100"/>
        </p:scale>
        <p:origin x="2472" y="-142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36A376-72EC-4D29-9041-5DC07675B803}" type="datetimeFigureOut">
              <a:rPr lang="x-none" smtClean="0"/>
              <a:t>4/19/2024</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F32DEA-1B4E-4DB2-8B8B-F2F0479D8E14}" type="slidenum">
              <a:rPr lang="x-none" smtClean="0"/>
              <a:t>‹#›</a:t>
            </a:fld>
            <a:endParaRPr lang="x-none"/>
          </a:p>
        </p:txBody>
      </p:sp>
    </p:spTree>
    <p:extLst>
      <p:ext uri="{BB962C8B-B14F-4D97-AF65-F5344CB8AC3E}">
        <p14:creationId xmlns:p14="http://schemas.microsoft.com/office/powerpoint/2010/main" val="1654605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3669432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10"/>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980625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10"/>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2556660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10"/>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67088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26213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5904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278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22653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39177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842897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15910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24096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3055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9021503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5270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2669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2669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4363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4363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6604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8324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492003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627153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1239245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09600" y="787400"/>
            <a:ext cx="110744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35594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09600" y="787417"/>
            <a:ext cx="11074401"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4015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09600" y="787419"/>
            <a:ext cx="110744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197099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787400"/>
            <a:ext cx="110744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6375400"/>
            <a:ext cx="41378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9567508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18226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FF758F-B7B7-4B95-B1A4-0C7B9F568A5E}"/>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41236401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2954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3622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290271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2954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3622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629505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2954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3622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96827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7858064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GUI Image, Title, body V1">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971800"/>
            <a:ext cx="3223683" cy="2489200"/>
          </a:xfrm>
          <a:prstGeom prst="rect">
            <a:avLst/>
          </a:prstGeom>
        </p:spPr>
        <p:txBody>
          <a:bodyPr>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3813369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GUI image, Title, body V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4038600"/>
            <a:ext cx="3223683" cy="2235200"/>
          </a:xfrm>
          <a:prstGeom prst="rect">
            <a:avLst/>
          </a:prstGeom>
        </p:spPr>
        <p:txBody>
          <a:bodyPr>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1355123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565400"/>
            <a:ext cx="5632027" cy="36576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43311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_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140988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4" name="Content Placeholder 3">
            <a:extLst>
              <a:ext uri="{FF2B5EF4-FFF2-40B4-BE49-F238E27FC236}">
                <a16:creationId xmlns:a16="http://schemas.microsoft.com/office/drawing/2014/main" id="{714952C1-4E0C-D84E-AB37-8CF8AB809300}"/>
              </a:ext>
            </a:extLst>
          </p:cNvPr>
          <p:cNvSpPr>
            <a:spLocks noGrp="1"/>
          </p:cNvSpPr>
          <p:nvPr>
            <p:ph sz="half" idx="10" hasCustomPrompt="1"/>
          </p:nvPr>
        </p:nvSpPr>
        <p:spPr>
          <a:xfrm>
            <a:off x="5649268" y="3949648"/>
            <a:ext cx="2783531" cy="2324152"/>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5573" y="3474296"/>
            <a:ext cx="2787227"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6" name="Content Placeholder 3">
            <a:extLst>
              <a:ext uri="{FF2B5EF4-FFF2-40B4-BE49-F238E27FC236}">
                <a16:creationId xmlns:a16="http://schemas.microsoft.com/office/drawing/2014/main" id="{F6970EFB-AA70-D84C-8273-F6909545F16C}"/>
              </a:ext>
            </a:extLst>
          </p:cNvPr>
          <p:cNvSpPr>
            <a:spLocks noGrp="1"/>
          </p:cNvSpPr>
          <p:nvPr>
            <p:ph sz="half" idx="20" hasCustomPrompt="1"/>
          </p:nvPr>
        </p:nvSpPr>
        <p:spPr>
          <a:xfrm>
            <a:off x="8670175" y="3949648"/>
            <a:ext cx="2782492" cy="2324152"/>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9136" y="3474296"/>
            <a:ext cx="2783531"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1347918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Full GUI image, Title, 2 captions with title + body">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1" y="3841348"/>
            <a:ext cx="2179628" cy="914401"/>
          </a:xfrm>
          <a:solidFill>
            <a:schemeClr val="tx2"/>
          </a:solidFill>
        </p:spPr>
        <p:txBody>
          <a:bodyPr lIns="274320" tIns="457200" rIns="137160" bIns="9144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9144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457200" rIns="274320" bIns="9144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81782" y="4749801"/>
            <a:ext cx="2179628" cy="1727200"/>
          </a:xfrm>
          <a:solidFill>
            <a:schemeClr val="tx2"/>
          </a:solidFill>
        </p:spPr>
        <p:txBody>
          <a:bodyPr lIns="137160" tIns="45720" rIns="274320" bIns="9144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Tree>
    <p:extLst>
      <p:ext uri="{BB962C8B-B14F-4D97-AF65-F5344CB8AC3E}">
        <p14:creationId xmlns:p14="http://schemas.microsoft.com/office/powerpoint/2010/main" val="4101667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Full GUI image, Title, 2 captions with title + body">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1664648-B4C3-BC49-B7D2-FBA121E7CD34}"/>
              </a:ext>
            </a:extLst>
          </p:cNvPr>
          <p:cNvSpPr/>
          <p:nvPr/>
        </p:nvSpPr>
        <p:spPr>
          <a:xfrm>
            <a:off x="0" y="4202245"/>
            <a:ext cx="12192000" cy="265575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5" name="Rectangle 14">
            <a:extLst>
              <a:ext uri="{FF2B5EF4-FFF2-40B4-BE49-F238E27FC236}">
                <a16:creationId xmlns:a16="http://schemas.microsoft.com/office/drawing/2014/main" id="{DFEED2D7-86D7-0D4B-B36A-7ACD4573EE62}"/>
              </a:ext>
            </a:extLst>
          </p:cNvPr>
          <p:cNvSpPr/>
          <p:nvPr/>
        </p:nvSpPr>
        <p:spPr>
          <a:xfrm>
            <a:off x="244829" y="4202245"/>
            <a:ext cx="1758476" cy="21731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16" name="Content Placeholder 3">
            <a:extLst>
              <a:ext uri="{FF2B5EF4-FFF2-40B4-BE49-F238E27FC236}">
                <a16:creationId xmlns:a16="http://schemas.microsoft.com/office/drawing/2014/main" id="{39047E9E-5FBB-E14B-B712-45C73F3B59CA}"/>
              </a:ext>
            </a:extLst>
          </p:cNvPr>
          <p:cNvSpPr>
            <a:spLocks noGrp="1"/>
          </p:cNvSpPr>
          <p:nvPr>
            <p:ph sz="quarter" idx="19" hasCustomPrompt="1"/>
          </p:nvPr>
        </p:nvSpPr>
        <p:spPr>
          <a:xfrm>
            <a:off x="270312" y="4397504"/>
            <a:ext cx="1732992" cy="475353"/>
          </a:xfrm>
          <a:noFill/>
        </p:spPr>
        <p:txBody>
          <a:bodyPr lIns="137160" tIns="137160" rIns="137160" bIns="91440" anchor="b" anchorCtr="0">
            <a:no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6FAB8770-0402-1044-9DAD-7AB4BBF91A54}"/>
              </a:ext>
            </a:extLst>
          </p:cNvPr>
          <p:cNvSpPr>
            <a:spLocks noGrp="1"/>
          </p:cNvSpPr>
          <p:nvPr>
            <p:ph sz="quarter" idx="20" hasCustomPrompt="1"/>
          </p:nvPr>
        </p:nvSpPr>
        <p:spPr>
          <a:xfrm>
            <a:off x="270312" y="4881563"/>
            <a:ext cx="1732992" cy="1426256"/>
          </a:xfrm>
          <a:noFill/>
        </p:spPr>
        <p:txBody>
          <a:bodyPr lIns="137160" tIns="45720" rIns="13716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8" name="Rectangle 17">
            <a:extLst>
              <a:ext uri="{FF2B5EF4-FFF2-40B4-BE49-F238E27FC236}">
                <a16:creationId xmlns:a16="http://schemas.microsoft.com/office/drawing/2014/main" id="{2625EB7C-DB82-6845-A495-4928723C9E9A}"/>
              </a:ext>
            </a:extLst>
          </p:cNvPr>
          <p:cNvSpPr/>
          <p:nvPr/>
        </p:nvSpPr>
        <p:spPr>
          <a:xfrm>
            <a:off x="2211686" y="4202245"/>
            <a:ext cx="1758476" cy="21731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19" name="Content Placeholder 3">
            <a:extLst>
              <a:ext uri="{FF2B5EF4-FFF2-40B4-BE49-F238E27FC236}">
                <a16:creationId xmlns:a16="http://schemas.microsoft.com/office/drawing/2014/main" id="{C1448BCC-6DAE-ED47-AF96-B04C621C7AFD}"/>
              </a:ext>
            </a:extLst>
          </p:cNvPr>
          <p:cNvSpPr>
            <a:spLocks noGrp="1"/>
          </p:cNvSpPr>
          <p:nvPr>
            <p:ph sz="quarter" idx="21" hasCustomPrompt="1"/>
          </p:nvPr>
        </p:nvSpPr>
        <p:spPr>
          <a:xfrm>
            <a:off x="2221032" y="4397504"/>
            <a:ext cx="1732992" cy="475353"/>
          </a:xfrm>
          <a:noFill/>
        </p:spPr>
        <p:txBody>
          <a:bodyPr lIns="137160" tIns="137160" rIns="137160" bIns="91440" anchor="b" anchorCtr="0">
            <a:no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84B900D7-DFA2-284E-8A3F-03CB5E2CB1AF}"/>
              </a:ext>
            </a:extLst>
          </p:cNvPr>
          <p:cNvSpPr>
            <a:spLocks noGrp="1"/>
          </p:cNvSpPr>
          <p:nvPr>
            <p:ph sz="quarter" idx="22" hasCustomPrompt="1"/>
          </p:nvPr>
        </p:nvSpPr>
        <p:spPr>
          <a:xfrm>
            <a:off x="2221032" y="4881563"/>
            <a:ext cx="1732992" cy="1426256"/>
          </a:xfrm>
          <a:noFill/>
        </p:spPr>
        <p:txBody>
          <a:bodyPr lIns="137160" tIns="45720" rIns="13716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1016950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body text, 1 image, 2 captions with title + body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971800"/>
            <a:ext cx="3223683" cy="36068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457200" rIns="9144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0225682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body text, 1 image, 2 captions with title + body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971800"/>
            <a:ext cx="3223683" cy="3302000"/>
          </a:xfrm>
          <a:prstGeom prst="rect">
            <a:avLst/>
          </a:prstGeom>
        </p:spPr>
        <p:txBody>
          <a:bodyPr>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5401"/>
            <a:ext cx="2560320" cy="9144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5401"/>
            <a:ext cx="2560320" cy="9144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242827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1 image, 2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457200" rIns="9144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063224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25259817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Title, 1 image, 2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91200" y="1574801"/>
            <a:ext cx="5791200" cy="1244601"/>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8609805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1 image, 4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53624"/>
            <a:ext cx="1600205" cy="430577"/>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54370" y="307096"/>
            <a:ext cx="1128484" cy="104488"/>
          </a:xfrm>
          <a:prstGeom prst="rect">
            <a:avLst/>
          </a:prstGeom>
        </p:spPr>
      </p:pic>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1" name="Title 1">
            <a:extLst>
              <a:ext uri="{FF2B5EF4-FFF2-40B4-BE49-F238E27FC236}">
                <a16:creationId xmlns:a16="http://schemas.microsoft.com/office/drawing/2014/main" id="{9AD3D111-5AB6-9D4B-863F-985599516CB3}"/>
              </a:ext>
            </a:extLst>
          </p:cNvPr>
          <p:cNvSpPr txBox="1">
            <a:spLocks/>
          </p:cNvSpPr>
          <p:nvPr/>
        </p:nvSpPr>
        <p:spPr>
          <a:xfrm>
            <a:off x="0" y="3156373"/>
            <a:ext cx="9956800" cy="1172688"/>
          </a:xfrm>
          <a:prstGeom prst="rect">
            <a:avLst/>
          </a:prstGeom>
          <a:solidFill>
            <a:schemeClr val="tx2"/>
          </a:solidFill>
        </p:spPr>
        <p:txBody>
          <a:bodyPr vert="horz" lIns="609600" tIns="243840" rIns="243840" bIns="243840" rtlCol="0" anchor="b">
            <a:normAutofit/>
          </a:bodyPr>
          <a:lstStyle>
            <a:lvl1pPr algn="l" defTabSz="914400" rtl="0" eaLnBrk="1" latinLnBrk="0" hangingPunct="1">
              <a:lnSpc>
                <a:spcPct val="90000"/>
              </a:lnSpc>
              <a:spcBef>
                <a:spcPct val="0"/>
              </a:spcBef>
              <a:buNone/>
              <a:defRPr sz="2400" b="1" kern="1200">
                <a:solidFill>
                  <a:schemeClr val="bg2"/>
                </a:solidFill>
                <a:latin typeface="Lato" panose="020F0502020204030203" pitchFamily="34" charset="0"/>
                <a:ea typeface="+mj-ea"/>
                <a:cs typeface="+mj-cs"/>
              </a:defRPr>
            </a:lvl1pPr>
          </a:lstStyle>
          <a:p>
            <a:r>
              <a:rPr lang="en-US" sz="3200" dirty="0"/>
              <a:t>Click to edit Master title style</a:t>
            </a:r>
          </a:p>
        </p:txBody>
      </p:sp>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2032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5995491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1 image, 6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53624"/>
            <a:ext cx="1600205" cy="430577"/>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54370" y="307096"/>
            <a:ext cx="1128484" cy="104488"/>
          </a:xfrm>
          <a:prstGeom prst="rect">
            <a:avLst/>
          </a:prstGeom>
        </p:spPr>
      </p:pic>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0"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11803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801228"/>
            <a:ext cx="5280000"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0808"/>
            <a:ext cx="12192000" cy="265719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719079"/>
            <a:ext cx="5280000" cy="974151"/>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800239"/>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405932" y="1801228"/>
            <a:ext cx="5280000"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405932" y="4719077"/>
            <a:ext cx="5280000"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204256"/>
            <a:ext cx="5280000"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405932" y="4204256"/>
            <a:ext cx="5280000"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19641575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7"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0808"/>
            <a:ext cx="12192000" cy="265719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7" y="4719079"/>
            <a:ext cx="3371356" cy="974151"/>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800239"/>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468949"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468949" y="4719079"/>
            <a:ext cx="3371356"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8311911"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8311911" y="4719077"/>
            <a:ext cx="3371356"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7"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468949"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8311911"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0008679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57677"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2245"/>
            <a:ext cx="12192000" cy="265575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6"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1122572"/>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57677"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57677"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7"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7"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7"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8"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8"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8"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2632178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609600" y="787400"/>
            <a:ext cx="11074400" cy="9144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0255834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880851"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30"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30"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30"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609600" y="787400"/>
            <a:ext cx="11074400" cy="9144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880851"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880851"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5138373"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5138373"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5138373"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7395894"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7395894"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7395894"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E241859-033A-43CE-8448-5DB83F8555EE}"/>
              </a:ext>
            </a:extLst>
          </p:cNvPr>
          <p:cNvSpPr>
            <a:spLocks noGrp="1"/>
          </p:cNvSpPr>
          <p:nvPr>
            <p:ph sz="quarter" idx="39" hasCustomPrompt="1"/>
          </p:nvPr>
        </p:nvSpPr>
        <p:spPr>
          <a:xfrm>
            <a:off x="9653416"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Content Placeholder 3">
            <a:extLst>
              <a:ext uri="{FF2B5EF4-FFF2-40B4-BE49-F238E27FC236}">
                <a16:creationId xmlns:a16="http://schemas.microsoft.com/office/drawing/2014/main" id="{293A82B3-307D-48FE-9B78-35233B0EEB88}"/>
              </a:ext>
            </a:extLst>
          </p:cNvPr>
          <p:cNvSpPr>
            <a:spLocks noGrp="1"/>
          </p:cNvSpPr>
          <p:nvPr>
            <p:ph sz="half" idx="40" hasCustomPrompt="1"/>
          </p:nvPr>
        </p:nvSpPr>
        <p:spPr>
          <a:xfrm>
            <a:off x="9653416"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19" name="Content Placeholder 3">
            <a:extLst>
              <a:ext uri="{FF2B5EF4-FFF2-40B4-BE49-F238E27FC236}">
                <a16:creationId xmlns:a16="http://schemas.microsoft.com/office/drawing/2014/main" id="{907B62B1-536F-4C7A-A078-FB6ADE04EFA3}"/>
              </a:ext>
            </a:extLst>
          </p:cNvPr>
          <p:cNvSpPr>
            <a:spLocks noGrp="1"/>
          </p:cNvSpPr>
          <p:nvPr>
            <p:ph sz="quarter" idx="41" hasCustomPrompt="1"/>
          </p:nvPr>
        </p:nvSpPr>
        <p:spPr>
          <a:xfrm>
            <a:off x="9653416"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2170772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4357535"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609601" y="787420"/>
            <a:ext cx="11074401" cy="624089"/>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4357535"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8089083"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8089083"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4357535"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6"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6"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4357535"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8089083"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8089083"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6735928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5"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6"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609600" y="787418"/>
            <a:ext cx="11074401" cy="624089"/>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5"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5"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5"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5"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5"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4"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4"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4"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5"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6"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6"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6"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5"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5"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5"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5"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5"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4"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4"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4"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2447785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777554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8666669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8899760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579239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55135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6082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02594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120417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4701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image" Target="../media/image7.emf"/><Relationship Id="rId21" Type="http://schemas.openxmlformats.org/officeDocument/2006/relationships/slideLayout" Target="../slideLayouts/slideLayout37.xml"/><Relationship Id="rId34" Type="http://schemas.openxmlformats.org/officeDocument/2006/relationships/slideLayout" Target="../slideLayouts/slideLayout50.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41"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image" Target="../media/image8.emf"/><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8" Type="http://schemas.openxmlformats.org/officeDocument/2006/relationships/slideLayout" Target="../slideLayouts/slideLayout24.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1324678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39"/>
          <a:srcRect l="24096"/>
          <a:stretch/>
        </p:blipFill>
        <p:spPr>
          <a:xfrm>
            <a:off x="0" y="153624"/>
            <a:ext cx="1600205" cy="430577"/>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40"/>
          <a:stretch>
            <a:fillRect/>
          </a:stretch>
        </p:blipFill>
        <p:spPr>
          <a:xfrm>
            <a:off x="154370" y="307096"/>
            <a:ext cx="1128484" cy="104488"/>
          </a:xfrm>
          <a:prstGeom prst="rect">
            <a:avLst/>
          </a:prstGeom>
        </p:spPr>
      </p:pic>
    </p:spTree>
    <p:extLst>
      <p:ext uri="{BB962C8B-B14F-4D97-AF65-F5344CB8AC3E}">
        <p14:creationId xmlns:p14="http://schemas.microsoft.com/office/powerpoint/2010/main" val="2883654319"/>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 id="2147483729" r:id="rId19"/>
    <p:sldLayoutId id="2147483730" r:id="rId20"/>
    <p:sldLayoutId id="2147483731" r:id="rId21"/>
    <p:sldLayoutId id="2147483732" r:id="rId22"/>
    <p:sldLayoutId id="2147483733" r:id="rId23"/>
    <p:sldLayoutId id="2147483734" r:id="rId24"/>
    <p:sldLayoutId id="2147483735" r:id="rId25"/>
    <p:sldLayoutId id="2147483736" r:id="rId26"/>
    <p:sldLayoutId id="2147483737" r:id="rId27"/>
    <p:sldLayoutId id="2147483738" r:id="rId28"/>
    <p:sldLayoutId id="2147483739" r:id="rId29"/>
    <p:sldLayoutId id="2147483740" r:id="rId30"/>
    <p:sldLayoutId id="2147483741" r:id="rId31"/>
    <p:sldLayoutId id="2147483742" r:id="rId32"/>
    <p:sldLayoutId id="2147483743" r:id="rId33"/>
    <p:sldLayoutId id="2147483744" r:id="rId34"/>
    <p:sldLayoutId id="2147483745" r:id="rId35"/>
    <p:sldLayoutId id="2147483746" r:id="rId36"/>
    <p:sldLayoutId id="2147483747" r:id="rId37"/>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4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hyperlink" Target="https://comsol.com/model/108461"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14.png"/><Relationship Id="rId5" Type="http://schemas.openxmlformats.org/officeDocument/2006/relationships/hyperlink" Target="https://comsol.com/model/108461" TargetMode="Externa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4.xml"/><Relationship Id="rId1" Type="http://schemas.openxmlformats.org/officeDocument/2006/relationships/slideLayout" Target="../slideLayouts/slideLayout22.xml"/><Relationship Id="rId5" Type="http://schemas.openxmlformats.org/officeDocument/2006/relationships/hyperlink" Target="https://comsol.com/model/108461" TargetMode="External"/><Relationship Id="rId4" Type="http://schemas.openxmlformats.org/officeDocument/2006/relationships/image" Target="../media/image16.gif"/></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microsoft.com/office/2007/relationships/media" Target="../media/media2.webm"/><Relationship Id="rId7" Type="http://schemas.openxmlformats.org/officeDocument/2006/relationships/hyperlink" Target="https://comsol.com/model/108461" TargetMode="External"/><Relationship Id="rId2" Type="http://schemas.openxmlformats.org/officeDocument/2006/relationships/video" Target="../media/media1.webm"/><Relationship Id="rId1" Type="http://schemas.microsoft.com/office/2007/relationships/media" Target="../media/media1.webm"/><Relationship Id="rId6" Type="http://schemas.openxmlformats.org/officeDocument/2006/relationships/image" Target="../media/image17.png"/><Relationship Id="rId5" Type="http://schemas.openxmlformats.org/officeDocument/2006/relationships/slideLayout" Target="../slideLayouts/slideLayout22.xml"/><Relationship Id="rId4" Type="http://schemas.openxmlformats.org/officeDocument/2006/relationships/video" Target="../media/media2.webm"/></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Wheel Rim — Stress Optimization</a:t>
            </a:r>
            <a:br>
              <a:rPr lang="en-US" dirty="0"/>
            </a:br>
            <a:r>
              <a:rPr lang="en-US" dirty="0"/>
              <a:t>with Fatigue Evaluation</a:t>
            </a:r>
          </a:p>
        </p:txBody>
      </p:sp>
      <p:sp>
        <p:nvSpPr>
          <p:cNvPr id="2" name="Text Placeholder 1">
            <a:extLst>
              <a:ext uri="{FF2B5EF4-FFF2-40B4-BE49-F238E27FC236}">
                <a16:creationId xmlns:a16="http://schemas.microsoft.com/office/drawing/2014/main" id="{B612BFF9-D588-4A27-A8A1-874268E5CE07}"/>
              </a:ext>
            </a:extLst>
          </p:cNvPr>
          <p:cNvSpPr>
            <a:spLocks noGrp="1"/>
          </p:cNvSpPr>
          <p:nvPr>
            <p:ph type="body" idx="1"/>
          </p:nvPr>
        </p:nvSpPr>
        <p:spPr/>
        <p:txBody>
          <a:bodyPr/>
          <a:lstStyle/>
          <a:p>
            <a:endParaRPr lang="en-DK"/>
          </a:p>
        </p:txBody>
      </p:sp>
      <p:sp>
        <p:nvSpPr>
          <p:cNvPr id="3" name="Text Placeholder 2">
            <a:extLst>
              <a:ext uri="{FF2B5EF4-FFF2-40B4-BE49-F238E27FC236}">
                <a16:creationId xmlns:a16="http://schemas.microsoft.com/office/drawing/2014/main" id="{47E02AED-A51B-4682-BC2B-6FAC784FEF71}"/>
              </a:ext>
            </a:extLst>
          </p:cNvPr>
          <p:cNvSpPr>
            <a:spLocks noGrp="1"/>
          </p:cNvSpPr>
          <p:nvPr>
            <p:ph type="body" idx="10"/>
          </p:nvPr>
        </p:nvSpPr>
        <p:spPr/>
        <p:txBody>
          <a:bodyPr/>
          <a:lstStyle/>
          <a:p>
            <a:endParaRPr lang="en-DK"/>
          </a:p>
        </p:txBody>
      </p:sp>
      <p:sp>
        <p:nvSpPr>
          <p:cNvPr id="5" name="Text Placeholder 4">
            <a:extLst>
              <a:ext uri="{FF2B5EF4-FFF2-40B4-BE49-F238E27FC236}">
                <a16:creationId xmlns:a16="http://schemas.microsoft.com/office/drawing/2014/main" id="{BCBF24E9-3759-4F01-A55E-32C2C890FC7F}"/>
              </a:ext>
            </a:extLst>
          </p:cNvPr>
          <p:cNvSpPr>
            <a:spLocks noGrp="1"/>
          </p:cNvSpPr>
          <p:nvPr>
            <p:ph type="body" idx="11"/>
          </p:nvPr>
        </p:nvSpPr>
        <p:spPr/>
        <p:txBody>
          <a:bodyPr/>
          <a:lstStyle/>
          <a:p>
            <a:endParaRPr lang="en-DK"/>
          </a:p>
        </p:txBody>
      </p:sp>
      <p:sp>
        <p:nvSpPr>
          <p:cNvPr id="10" name="Text Placeholder 9">
            <a:extLst>
              <a:ext uri="{FF2B5EF4-FFF2-40B4-BE49-F238E27FC236}">
                <a16:creationId xmlns:a16="http://schemas.microsoft.com/office/drawing/2014/main" id="{335016BA-2A50-43A1-82EA-8CBBB82E7698}"/>
              </a:ext>
            </a:extLst>
          </p:cNvPr>
          <p:cNvSpPr>
            <a:spLocks noGrp="1"/>
          </p:cNvSpPr>
          <p:nvPr>
            <p:ph type="body" idx="12"/>
          </p:nvPr>
        </p:nvSpPr>
        <p:spPr/>
        <p:txBody>
          <a:bodyPr/>
          <a:lstStyle/>
          <a:p>
            <a:endParaRPr lang="en-DK"/>
          </a:p>
        </p:txBody>
      </p:sp>
      <p:pic>
        <p:nvPicPr>
          <p:cNvPr id="9" name="Picture 8">
            <a:extLst>
              <a:ext uri="{FF2B5EF4-FFF2-40B4-BE49-F238E27FC236}">
                <a16:creationId xmlns:a16="http://schemas.microsoft.com/office/drawing/2014/main" id="{D796F441-3E3E-B620-B465-843F2517D529}"/>
              </a:ext>
            </a:extLst>
          </p:cNvPr>
          <p:cNvPicPr>
            <a:picLocks noChangeAspect="1"/>
          </p:cNvPicPr>
          <p:nvPr/>
        </p:nvPicPr>
        <p:blipFill rotWithShape="1">
          <a:blip r:embed="rId3">
            <a:clrChange>
              <a:clrFrom>
                <a:srgbClr val="FFFFFF"/>
              </a:clrFrom>
              <a:clrTo>
                <a:srgbClr val="FFFFFF">
                  <a:alpha val="0"/>
                </a:srgbClr>
              </a:clrTo>
            </a:clrChange>
          </a:blip>
          <a:srcRect b="33088"/>
          <a:stretch/>
        </p:blipFill>
        <p:spPr>
          <a:xfrm>
            <a:off x="5191" y="-1381179"/>
            <a:ext cx="12187066" cy="4588836"/>
          </a:xfrm>
          <a:prstGeom prst="rect">
            <a:avLst/>
          </a:prstGeom>
        </p:spPr>
      </p:pic>
    </p:spTree>
    <p:extLst>
      <p:ext uri="{BB962C8B-B14F-4D97-AF65-F5344CB8AC3E}">
        <p14:creationId xmlns:p14="http://schemas.microsoft.com/office/powerpoint/2010/main" val="1479495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Shape Optimization</a:t>
            </a:r>
          </a:p>
        </p:txBody>
      </p:sp>
      <p:sp>
        <p:nvSpPr>
          <p:cNvPr id="2" name="Content Placeholder 1"/>
          <p:cNvSpPr>
            <a:spLocks noGrp="1"/>
          </p:cNvSpPr>
          <p:nvPr>
            <p:ph sz="half" idx="1"/>
          </p:nvPr>
        </p:nvSpPr>
        <p:spPr>
          <a:xfrm>
            <a:off x="838201" y="1371601"/>
            <a:ext cx="3817392" cy="5003783"/>
          </a:xfrm>
        </p:spPr>
        <p:txBody>
          <a:bodyPr>
            <a:normAutofit/>
          </a:bodyPr>
          <a:lstStyle/>
          <a:p>
            <a:pPr marL="0" indent="0">
              <a:buNone/>
            </a:pPr>
            <a:r>
              <a:rPr lang="en-US" sz="1800" b="1" dirty="0"/>
              <a:t>Controls</a:t>
            </a:r>
          </a:p>
          <a:p>
            <a:r>
              <a:rPr lang="en-US" sz="1800" dirty="0"/>
              <a:t>Model full wheel, but use coarse mesh for all but one spoke</a:t>
            </a:r>
          </a:p>
          <a:p>
            <a:r>
              <a:rPr lang="en-US" sz="1800" dirty="0"/>
              <a:t>Copy mesh deformation to other spokes using </a:t>
            </a:r>
            <a:r>
              <a:rPr lang="en-US" sz="1800" b="1" dirty="0"/>
              <a:t>Sector Symmetry </a:t>
            </a:r>
            <a:r>
              <a:rPr lang="en-US" sz="1800" dirty="0"/>
              <a:t>feature</a:t>
            </a:r>
            <a:endParaRPr lang="en-US" sz="1800" b="1" dirty="0"/>
          </a:p>
          <a:p>
            <a:r>
              <a:rPr lang="en-US" sz="1800" dirty="0"/>
              <a:t>Continuation over symmetry boundaries prevents kinks</a:t>
            </a:r>
            <a:endParaRPr lang="en-US" sz="1534" dirty="0"/>
          </a:p>
          <a:p>
            <a:pPr lvl="2"/>
            <a:endParaRPr lang="en-US" sz="1267" dirty="0"/>
          </a:p>
        </p:txBody>
      </p:sp>
      <p:sp>
        <p:nvSpPr>
          <p:cNvPr id="10" name="Rectangle 9">
            <a:extLst>
              <a:ext uri="{FF2B5EF4-FFF2-40B4-BE49-F238E27FC236}">
                <a16:creationId xmlns:a16="http://schemas.microsoft.com/office/drawing/2014/main" id="{547666A9-5115-422B-BE35-940099C79814}"/>
              </a:ext>
            </a:extLst>
          </p:cNvPr>
          <p:cNvSpPr/>
          <p:nvPr/>
        </p:nvSpPr>
        <p:spPr>
          <a:xfrm>
            <a:off x="7832216" y="6375384"/>
            <a:ext cx="4153701" cy="276999"/>
          </a:xfrm>
          <a:prstGeom prst="rect">
            <a:avLst/>
          </a:prstGeom>
        </p:spPr>
        <p:txBody>
          <a:bodyPr wrap="none">
            <a:spAutoFit/>
          </a:bodyPr>
          <a:lstStyle/>
          <a:p>
            <a:r>
              <a:rPr lang="en-US" sz="1200" b="1" u="sng" dirty="0">
                <a:solidFill>
                  <a:srgbClr val="3B80B6"/>
                </a:solidFill>
                <a:hlinkClick r:id="rId3"/>
              </a:rPr>
              <a:t>Wheel Rim — Stress Optimization with Fatigue Evaluation</a:t>
            </a:r>
            <a:endParaRPr lang="en-DK" sz="1200" b="1" u="sng" dirty="0">
              <a:solidFill>
                <a:srgbClr val="3B80B6"/>
              </a:solidFill>
            </a:endParaRPr>
          </a:p>
        </p:txBody>
      </p:sp>
      <p:sp>
        <p:nvSpPr>
          <p:cNvPr id="9" name="TextBox 8">
            <a:extLst>
              <a:ext uri="{FF2B5EF4-FFF2-40B4-BE49-F238E27FC236}">
                <a16:creationId xmlns:a16="http://schemas.microsoft.com/office/drawing/2014/main" id="{38055481-2DB8-463F-A0CB-D8AEFB96AFDD}"/>
              </a:ext>
            </a:extLst>
          </p:cNvPr>
          <p:cNvSpPr txBox="1"/>
          <p:nvPr/>
        </p:nvSpPr>
        <p:spPr>
          <a:xfrm>
            <a:off x="5592972" y="4900208"/>
            <a:ext cx="6319629" cy="892552"/>
          </a:xfrm>
          <a:prstGeom prst="rect">
            <a:avLst/>
          </a:prstGeom>
          <a:noFill/>
        </p:spPr>
        <p:txBody>
          <a:bodyPr wrap="square" rtlCol="0">
            <a:spAutoFit/>
          </a:bodyPr>
          <a:lstStyle/>
          <a:p>
            <a:r>
              <a:rPr lang="en-US" sz="1300" i="1" dirty="0"/>
              <a:t>The entire wheel is modeled, because the shape optimization can change the local stiffness characteristics. This prevents the use of a sub-modeling approach, but computational time can still be saved by only evaluating the stress on one spoke, so that a coarse mesh can be used for the other spokes</a:t>
            </a:r>
          </a:p>
        </p:txBody>
      </p:sp>
      <p:pic>
        <p:nvPicPr>
          <p:cNvPr id="8" name="Picture 7">
            <a:extLst>
              <a:ext uri="{FF2B5EF4-FFF2-40B4-BE49-F238E27FC236}">
                <a16:creationId xmlns:a16="http://schemas.microsoft.com/office/drawing/2014/main" id="{73706271-A2CE-1D34-ED26-E1B8C6E47B38}"/>
              </a:ext>
            </a:extLst>
          </p:cNvPr>
          <p:cNvPicPr>
            <a:picLocks noChangeAspect="1"/>
          </p:cNvPicPr>
          <p:nvPr/>
        </p:nvPicPr>
        <p:blipFill>
          <a:blip r:embed="rId4"/>
          <a:stretch>
            <a:fillRect/>
          </a:stretch>
        </p:blipFill>
        <p:spPr>
          <a:xfrm>
            <a:off x="5388467" y="1082052"/>
            <a:ext cx="6193933" cy="3484087"/>
          </a:xfrm>
          <a:prstGeom prst="rect">
            <a:avLst/>
          </a:prstGeom>
        </p:spPr>
      </p:pic>
      <p:pic>
        <p:nvPicPr>
          <p:cNvPr id="15" name="Picture 14">
            <a:extLst>
              <a:ext uri="{FF2B5EF4-FFF2-40B4-BE49-F238E27FC236}">
                <a16:creationId xmlns:a16="http://schemas.microsoft.com/office/drawing/2014/main" id="{65858D39-E280-2566-2EAE-45F7BF9D27A7}"/>
              </a:ext>
            </a:extLst>
          </p:cNvPr>
          <p:cNvPicPr>
            <a:picLocks noChangeAspect="1"/>
          </p:cNvPicPr>
          <p:nvPr/>
        </p:nvPicPr>
        <p:blipFill>
          <a:blip r:embed="rId5"/>
          <a:stretch>
            <a:fillRect/>
          </a:stretch>
        </p:blipFill>
        <p:spPr>
          <a:xfrm>
            <a:off x="488353" y="4237892"/>
            <a:ext cx="3972268" cy="2428727"/>
          </a:xfrm>
          <a:prstGeom prst="rect">
            <a:avLst/>
          </a:prstGeom>
        </p:spPr>
      </p:pic>
    </p:spTree>
    <p:extLst>
      <p:ext uri="{BB962C8B-B14F-4D97-AF65-F5344CB8AC3E}">
        <p14:creationId xmlns:p14="http://schemas.microsoft.com/office/powerpoint/2010/main" val="3473659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Shape Optimization</a:t>
            </a:r>
          </a:p>
        </p:txBody>
      </p:sp>
      <mc:AlternateContent xmlns:mc="http://schemas.openxmlformats.org/markup-compatibility/2006" xmlns:a14="http://schemas.microsoft.com/office/drawing/2010/main">
        <mc:Choice Requires="a14">
          <p:sp>
            <p:nvSpPr>
              <p:cNvPr id="2" name="Content Placeholder 1"/>
              <p:cNvSpPr>
                <a:spLocks noGrp="1"/>
              </p:cNvSpPr>
              <p:nvPr>
                <p:ph sz="half" idx="1"/>
              </p:nvPr>
            </p:nvSpPr>
            <p:spPr>
              <a:xfrm>
                <a:off x="838201" y="1371601"/>
                <a:ext cx="3817392" cy="5003783"/>
              </a:xfrm>
            </p:spPr>
            <p:txBody>
              <a:bodyPr>
                <a:normAutofit/>
              </a:bodyPr>
              <a:lstStyle/>
              <a:p>
                <a:pPr marL="0" indent="0">
                  <a:buNone/>
                </a:pPr>
                <a:r>
                  <a:rPr lang="en-US" sz="1800" b="1" dirty="0"/>
                  <a:t>Objective and Constraints</a:t>
                </a:r>
              </a:p>
              <a:p>
                <a:r>
                  <a:rPr lang="en-US" sz="1800" dirty="0"/>
                  <a:t>Minimize a p-norm of the von Mises stress</a:t>
                </a:r>
                <a:br>
                  <a:rPr lang="en-US" sz="1800" dirty="0"/>
                </a:br>
                <a14:m>
                  <m:oMath xmlns:m="http://schemas.openxmlformats.org/officeDocument/2006/math">
                    <m:r>
                      <a:rPr lang="da-DK" sz="1800" b="0" i="1" smtClean="0">
                        <a:latin typeface="Cambria Math" panose="02040503050406030204" pitchFamily="18" charset="0"/>
                      </a:rPr>
                      <m:t>𝜙</m:t>
                    </m:r>
                    <m:r>
                      <a:rPr lang="da-DK" sz="1800" b="0" i="1" smtClean="0">
                        <a:latin typeface="Cambria Math" panose="02040503050406030204" pitchFamily="18" charset="0"/>
                      </a:rPr>
                      <m:t>=</m:t>
                    </m:r>
                    <m:sSup>
                      <m:sSupPr>
                        <m:ctrlPr>
                          <a:rPr lang="da-DK" sz="1800" b="0" i="1" smtClean="0">
                            <a:latin typeface="Cambria Math" panose="02040503050406030204" pitchFamily="18" charset="0"/>
                          </a:rPr>
                        </m:ctrlPr>
                      </m:sSupPr>
                      <m:e>
                        <m:d>
                          <m:dPr>
                            <m:begChr m:val="["/>
                            <m:endChr m:val="]"/>
                            <m:ctrlPr>
                              <a:rPr lang="da-DK" sz="1800" b="0" i="1" smtClean="0">
                                <a:latin typeface="Cambria Math" panose="02040503050406030204" pitchFamily="18" charset="0"/>
                              </a:rPr>
                            </m:ctrlPr>
                          </m:dPr>
                          <m:e>
                            <m:f>
                              <m:fPr>
                                <m:ctrlPr>
                                  <a:rPr lang="da-DK" sz="1800" b="0" i="1" smtClean="0">
                                    <a:latin typeface="Cambria Math" panose="02040503050406030204" pitchFamily="18" charset="0"/>
                                  </a:rPr>
                                </m:ctrlPr>
                              </m:fPr>
                              <m:num>
                                <m:nary>
                                  <m:naryPr>
                                    <m:limLoc m:val="undOvr"/>
                                    <m:ctrlPr>
                                      <a:rPr lang="da-DK" sz="1800" i="1">
                                        <a:latin typeface="Cambria Math" panose="02040503050406030204" pitchFamily="18" charset="0"/>
                                      </a:rPr>
                                    </m:ctrlPr>
                                  </m:naryPr>
                                  <m:sub>
                                    <m:r>
                                      <m:rPr>
                                        <m:sty m:val="p"/>
                                      </m:rPr>
                                      <a:rPr lang="da-DK" sz="1800">
                                        <a:latin typeface="Cambria Math" panose="02040503050406030204" pitchFamily="18" charset="0"/>
                                      </a:rPr>
                                      <m:t>Ω</m:t>
                                    </m:r>
                                  </m:sub>
                                  <m:sup/>
                                  <m:e>
                                    <m:sSup>
                                      <m:sSupPr>
                                        <m:ctrlPr>
                                          <a:rPr lang="da-DK" sz="1800" b="0" i="1" smtClean="0">
                                            <a:latin typeface="Cambria Math" panose="02040503050406030204" pitchFamily="18" charset="0"/>
                                          </a:rPr>
                                        </m:ctrlPr>
                                      </m:sSupPr>
                                      <m:e>
                                        <m:d>
                                          <m:dPr>
                                            <m:ctrlPr>
                                              <a:rPr lang="da-DK" sz="1800" i="1" smtClean="0">
                                                <a:latin typeface="Cambria Math" panose="02040503050406030204" pitchFamily="18" charset="0"/>
                                              </a:rPr>
                                            </m:ctrlPr>
                                          </m:dPr>
                                          <m:e>
                                            <m:f>
                                              <m:fPr>
                                                <m:type m:val="lin"/>
                                                <m:ctrlPr>
                                                  <a:rPr lang="da-DK" sz="1800" i="1" smtClean="0">
                                                    <a:latin typeface="Cambria Math" panose="02040503050406030204" pitchFamily="18" charset="0"/>
                                                  </a:rPr>
                                                </m:ctrlPr>
                                              </m:fPr>
                                              <m:num>
                                                <m:sSub>
                                                  <m:sSubPr>
                                                    <m:ctrlPr>
                                                      <a:rPr lang="da-DK" sz="1800" i="1">
                                                        <a:latin typeface="Cambria Math" panose="02040503050406030204" pitchFamily="18" charset="0"/>
                                                      </a:rPr>
                                                    </m:ctrlPr>
                                                  </m:sSubPr>
                                                  <m:e>
                                                    <m:r>
                                                      <a:rPr lang="da-DK" sz="1800" i="1">
                                                        <a:latin typeface="Cambria Math" panose="02040503050406030204" pitchFamily="18" charset="0"/>
                                                      </a:rPr>
                                                      <m:t>𝜎</m:t>
                                                    </m:r>
                                                  </m:e>
                                                  <m:sub>
                                                    <m:r>
                                                      <m:rPr>
                                                        <m:sty m:val="p"/>
                                                      </m:rPr>
                                                      <a:rPr lang="da-DK" sz="1800">
                                                        <a:latin typeface="Cambria Math" panose="02040503050406030204" pitchFamily="18" charset="0"/>
                                                      </a:rPr>
                                                      <m:t>mises</m:t>
                                                    </m:r>
                                                  </m:sub>
                                                </m:sSub>
                                              </m:num>
                                              <m:den>
                                                <m:sSub>
                                                  <m:sSubPr>
                                                    <m:ctrlPr>
                                                      <a:rPr lang="da-DK" sz="1800" b="0" i="1" smtClean="0">
                                                        <a:latin typeface="Cambria Math" panose="02040503050406030204" pitchFamily="18" charset="0"/>
                                                      </a:rPr>
                                                    </m:ctrlPr>
                                                  </m:sSubPr>
                                                  <m:e>
                                                    <m:r>
                                                      <a:rPr lang="da-DK" sz="1800" b="0" i="1" smtClean="0">
                                                        <a:latin typeface="Cambria Math" panose="02040503050406030204" pitchFamily="18" charset="0"/>
                                                      </a:rPr>
                                                      <m:t>𝜎</m:t>
                                                    </m:r>
                                                  </m:e>
                                                  <m:sub>
                                                    <m:r>
                                                      <m:rPr>
                                                        <m:sty m:val="p"/>
                                                      </m:rPr>
                                                      <a:rPr lang="da-DK" sz="1800" b="0" i="0" smtClean="0">
                                                        <a:latin typeface="Cambria Math" panose="02040503050406030204" pitchFamily="18" charset="0"/>
                                                      </a:rPr>
                                                      <m:t>max</m:t>
                                                    </m:r>
                                                  </m:sub>
                                                </m:sSub>
                                              </m:den>
                                            </m:f>
                                          </m:e>
                                        </m:d>
                                      </m:e>
                                      <m:sup>
                                        <m:r>
                                          <a:rPr lang="da-DK" sz="1800" b="0" i="1" smtClean="0">
                                            <a:latin typeface="Cambria Math" panose="02040503050406030204" pitchFamily="18" charset="0"/>
                                          </a:rPr>
                                          <m:t>𝑝</m:t>
                                        </m:r>
                                      </m:sup>
                                    </m:sSup>
                                    <m:r>
                                      <a:rPr lang="da-DK" sz="1800" i="1">
                                        <a:latin typeface="Cambria Math" panose="02040503050406030204" pitchFamily="18" charset="0"/>
                                      </a:rPr>
                                      <m:t>𝑑</m:t>
                                    </m:r>
                                    <m:r>
                                      <m:rPr>
                                        <m:sty m:val="p"/>
                                      </m:rPr>
                                      <a:rPr lang="da-DK" sz="1800">
                                        <a:latin typeface="Cambria Math" panose="02040503050406030204" pitchFamily="18" charset="0"/>
                                      </a:rPr>
                                      <m:t>Ω</m:t>
                                    </m:r>
                                  </m:e>
                                </m:nary>
                              </m:num>
                              <m:den>
                                <m:nary>
                                  <m:naryPr>
                                    <m:limLoc m:val="undOvr"/>
                                    <m:ctrlPr>
                                      <a:rPr lang="da-DK" sz="1800" b="0" i="1" smtClean="0">
                                        <a:latin typeface="Cambria Math" panose="02040503050406030204" pitchFamily="18" charset="0"/>
                                      </a:rPr>
                                    </m:ctrlPr>
                                  </m:naryPr>
                                  <m:sub>
                                    <m:r>
                                      <m:rPr>
                                        <m:sty m:val="p"/>
                                      </m:rPr>
                                      <a:rPr lang="da-DK" sz="1800" b="0" i="0" smtClean="0">
                                        <a:latin typeface="Cambria Math" panose="02040503050406030204" pitchFamily="18" charset="0"/>
                                      </a:rPr>
                                      <m:t>Ω</m:t>
                                    </m:r>
                                  </m:sub>
                                  <m:sup/>
                                  <m:e>
                                    <m:r>
                                      <a:rPr lang="da-DK" sz="1800" b="0" i="1" smtClean="0">
                                        <a:latin typeface="Cambria Math" panose="02040503050406030204" pitchFamily="18" charset="0"/>
                                      </a:rPr>
                                      <m:t>𝑑</m:t>
                                    </m:r>
                                    <m:r>
                                      <m:rPr>
                                        <m:sty m:val="p"/>
                                      </m:rPr>
                                      <a:rPr lang="da-DK" sz="1800">
                                        <a:latin typeface="Cambria Math" panose="02040503050406030204" pitchFamily="18" charset="0"/>
                                      </a:rPr>
                                      <m:t>Ω</m:t>
                                    </m:r>
                                  </m:e>
                                </m:nary>
                              </m:den>
                            </m:f>
                          </m:e>
                        </m:d>
                      </m:e>
                      <m:sup>
                        <m:r>
                          <a:rPr lang="da-DK" sz="1800" b="0" i="1" smtClean="0">
                            <a:latin typeface="Cambria Math" panose="02040503050406030204" pitchFamily="18" charset="0"/>
                          </a:rPr>
                          <m:t>1/</m:t>
                        </m:r>
                        <m:r>
                          <a:rPr lang="da-DK" sz="1800" b="0" i="1" smtClean="0">
                            <a:latin typeface="Cambria Math" panose="02040503050406030204" pitchFamily="18" charset="0"/>
                          </a:rPr>
                          <m:t>𝑝</m:t>
                        </m:r>
                      </m:sup>
                    </m:sSup>
                  </m:oMath>
                </a14:m>
                <a:endParaRPr lang="en-US" sz="1800" dirty="0"/>
              </a:p>
              <a:p>
                <a:r>
                  <a:rPr lang="en-US" sz="1800" dirty="0"/>
                  <a:t>Constrain the stiffness and mass</a:t>
                </a:r>
              </a:p>
              <a:p>
                <a:r>
                  <a:rPr lang="en-US" sz="1800" dirty="0"/>
                  <a:t>This is a heuristic method, so it is critical that the fatigue properties are evaluated before and after optimization</a:t>
                </a:r>
                <a:endParaRPr lang="en-US" sz="1534" dirty="0"/>
              </a:p>
              <a:p>
                <a:pPr lvl="2"/>
                <a:endParaRPr lang="en-US" sz="1267" dirty="0"/>
              </a:p>
            </p:txBody>
          </p:sp>
        </mc:Choice>
        <mc:Fallback xmlns="">
          <p:sp>
            <p:nvSpPr>
              <p:cNvPr id="2" name="Content Placeholder 1"/>
              <p:cNvSpPr>
                <a:spLocks noGrp="1" noRot="1" noChangeAspect="1" noMove="1" noResize="1" noEditPoints="1" noAdjustHandles="1" noChangeArrowheads="1" noChangeShapeType="1" noTextEdit="1"/>
              </p:cNvSpPr>
              <p:nvPr>
                <p:ph sz="half" idx="1"/>
              </p:nvPr>
            </p:nvSpPr>
            <p:spPr>
              <a:xfrm>
                <a:off x="838201" y="1371601"/>
                <a:ext cx="3817392" cy="5003783"/>
              </a:xfrm>
              <a:blipFill>
                <a:blip r:embed="rId3"/>
                <a:stretch>
                  <a:fillRect l="-1438" t="-609" r="-1278"/>
                </a:stretch>
              </a:blipFill>
            </p:spPr>
            <p:txBody>
              <a:bodyPr/>
              <a:lstStyle/>
              <a:p>
                <a:r>
                  <a:rPr lang="en-DK">
                    <a:noFill/>
                  </a:rPr>
                  <a:t> </a:t>
                </a:r>
              </a:p>
            </p:txBody>
          </p:sp>
        </mc:Fallback>
      </mc:AlternateContent>
      <p:sp>
        <p:nvSpPr>
          <p:cNvPr id="9" name="TextBox 8">
            <a:extLst>
              <a:ext uri="{FF2B5EF4-FFF2-40B4-BE49-F238E27FC236}">
                <a16:creationId xmlns:a16="http://schemas.microsoft.com/office/drawing/2014/main" id="{38055481-2DB8-463F-A0CB-D8AEFB96AFDD}"/>
              </a:ext>
            </a:extLst>
          </p:cNvPr>
          <p:cNvSpPr txBox="1"/>
          <p:nvPr/>
        </p:nvSpPr>
        <p:spPr>
          <a:xfrm>
            <a:off x="5592972" y="4900208"/>
            <a:ext cx="6319629" cy="692497"/>
          </a:xfrm>
          <a:prstGeom prst="rect">
            <a:avLst/>
          </a:prstGeom>
          <a:noFill/>
        </p:spPr>
        <p:txBody>
          <a:bodyPr wrap="square" rtlCol="0">
            <a:spAutoFit/>
          </a:bodyPr>
          <a:lstStyle/>
          <a:p>
            <a:r>
              <a:rPr lang="en-US" sz="1300" i="1" dirty="0"/>
              <a:t>The shape optimization increases the filter radius at the points of large stress, which improves the fatigue properties of the wheel rim. Several load cases are considered in every iteration using a </a:t>
            </a:r>
            <a:r>
              <a:rPr lang="en-US" sz="1300" i="1" dirty="0" err="1"/>
              <a:t>MiniMax</a:t>
            </a:r>
            <a:r>
              <a:rPr lang="en-US" sz="1300" i="1" dirty="0"/>
              <a:t> strategy.</a:t>
            </a:r>
          </a:p>
        </p:txBody>
      </p:sp>
      <p:pic>
        <p:nvPicPr>
          <p:cNvPr id="6" name="Picture 5">
            <a:extLst>
              <a:ext uri="{FF2B5EF4-FFF2-40B4-BE49-F238E27FC236}">
                <a16:creationId xmlns:a16="http://schemas.microsoft.com/office/drawing/2014/main" id="{7C36B6E7-540E-61AD-12B8-63C0A7F587D3}"/>
              </a:ext>
            </a:extLst>
          </p:cNvPr>
          <p:cNvPicPr>
            <a:picLocks noChangeAspect="1"/>
          </p:cNvPicPr>
          <p:nvPr/>
        </p:nvPicPr>
        <p:blipFill>
          <a:blip r:embed="rId4"/>
          <a:stretch>
            <a:fillRect/>
          </a:stretch>
        </p:blipFill>
        <p:spPr>
          <a:xfrm>
            <a:off x="893219" y="5215670"/>
            <a:ext cx="3990975" cy="1209675"/>
          </a:xfrm>
          <a:prstGeom prst="rect">
            <a:avLst/>
          </a:prstGeom>
        </p:spPr>
      </p:pic>
      <p:sp>
        <p:nvSpPr>
          <p:cNvPr id="8" name="Rectangle 7">
            <a:extLst>
              <a:ext uri="{FF2B5EF4-FFF2-40B4-BE49-F238E27FC236}">
                <a16:creationId xmlns:a16="http://schemas.microsoft.com/office/drawing/2014/main" id="{29BC7F97-40F4-B3FD-D499-083E625A3404}"/>
              </a:ext>
            </a:extLst>
          </p:cNvPr>
          <p:cNvSpPr/>
          <p:nvPr/>
        </p:nvSpPr>
        <p:spPr>
          <a:xfrm>
            <a:off x="7832216" y="6375384"/>
            <a:ext cx="4153701" cy="276999"/>
          </a:xfrm>
          <a:prstGeom prst="rect">
            <a:avLst/>
          </a:prstGeom>
        </p:spPr>
        <p:txBody>
          <a:bodyPr wrap="none">
            <a:spAutoFit/>
          </a:bodyPr>
          <a:lstStyle/>
          <a:p>
            <a:r>
              <a:rPr lang="en-US" sz="1200" b="1" u="sng" dirty="0">
                <a:solidFill>
                  <a:srgbClr val="3B80B6"/>
                </a:solidFill>
                <a:hlinkClick r:id="rId5"/>
              </a:rPr>
              <a:t>Wheel Rim — Stress Optimization with Fatigue Evaluation</a:t>
            </a:r>
            <a:endParaRPr lang="en-DK" sz="1200" b="1" u="sng" dirty="0">
              <a:solidFill>
                <a:srgbClr val="3B80B6"/>
              </a:solidFill>
            </a:endParaRPr>
          </a:p>
        </p:txBody>
      </p:sp>
      <p:pic>
        <p:nvPicPr>
          <p:cNvPr id="3" name="Picture 2">
            <a:extLst>
              <a:ext uri="{FF2B5EF4-FFF2-40B4-BE49-F238E27FC236}">
                <a16:creationId xmlns:a16="http://schemas.microsoft.com/office/drawing/2014/main" id="{337A1F6D-0E91-DB4D-13D9-849ED1FAAF4D}"/>
              </a:ext>
            </a:extLst>
          </p:cNvPr>
          <p:cNvPicPr>
            <a:picLocks noChangeAspect="1"/>
          </p:cNvPicPr>
          <p:nvPr/>
        </p:nvPicPr>
        <p:blipFill>
          <a:blip r:embed="rId6"/>
          <a:stretch>
            <a:fillRect/>
          </a:stretch>
        </p:blipFill>
        <p:spPr>
          <a:xfrm>
            <a:off x="4668293" y="124582"/>
            <a:ext cx="8419080" cy="4735733"/>
          </a:xfrm>
          <a:prstGeom prst="rect">
            <a:avLst/>
          </a:prstGeom>
        </p:spPr>
      </p:pic>
    </p:spTree>
    <p:extLst>
      <p:ext uri="{BB962C8B-B14F-4D97-AF65-F5344CB8AC3E}">
        <p14:creationId xmlns:p14="http://schemas.microsoft.com/office/powerpoint/2010/main" val="2055102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Animations</a:t>
            </a:r>
          </a:p>
        </p:txBody>
      </p:sp>
      <p:pic>
        <p:nvPicPr>
          <p:cNvPr id="13" name="Picture 12">
            <a:extLst>
              <a:ext uri="{FF2B5EF4-FFF2-40B4-BE49-F238E27FC236}">
                <a16:creationId xmlns:a16="http://schemas.microsoft.com/office/drawing/2014/main" id="{F9198B36-04DE-0AE5-40B1-B96A6503B035}"/>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6430" y="1670851"/>
            <a:ext cx="5450945" cy="4088209"/>
          </a:xfrm>
          <a:prstGeom prst="rect">
            <a:avLst/>
          </a:prstGeom>
        </p:spPr>
      </p:pic>
      <p:pic>
        <p:nvPicPr>
          <p:cNvPr id="17" name="Content Placeholder 16">
            <a:extLst>
              <a:ext uri="{FF2B5EF4-FFF2-40B4-BE49-F238E27FC236}">
                <a16:creationId xmlns:a16="http://schemas.microsoft.com/office/drawing/2014/main" id="{4E2230F7-21E5-321F-8E40-3FF9E3E7D0FB}"/>
              </a:ext>
            </a:extLst>
          </p:cNvPr>
          <p:cNvPicPr>
            <a:picLocks noGrp="1" noChangeAspect="1"/>
          </p:cNvPicPr>
          <p:nvPr>
            <p:ph sz="half" idx="1"/>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88487" y="787417"/>
            <a:ext cx="7605163" cy="5703871"/>
          </a:xfrm>
        </p:spPr>
      </p:pic>
      <p:sp>
        <p:nvSpPr>
          <p:cNvPr id="18" name="Rectangle 17">
            <a:extLst>
              <a:ext uri="{FF2B5EF4-FFF2-40B4-BE49-F238E27FC236}">
                <a16:creationId xmlns:a16="http://schemas.microsoft.com/office/drawing/2014/main" id="{DC6CBD95-2872-C885-3A1B-94A2ECDE78D7}"/>
              </a:ext>
            </a:extLst>
          </p:cNvPr>
          <p:cNvSpPr/>
          <p:nvPr/>
        </p:nvSpPr>
        <p:spPr>
          <a:xfrm>
            <a:off x="7832216" y="6375384"/>
            <a:ext cx="4153701" cy="276999"/>
          </a:xfrm>
          <a:prstGeom prst="rect">
            <a:avLst/>
          </a:prstGeom>
        </p:spPr>
        <p:txBody>
          <a:bodyPr wrap="none">
            <a:spAutoFit/>
          </a:bodyPr>
          <a:lstStyle/>
          <a:p>
            <a:r>
              <a:rPr lang="en-US" sz="1200" b="1" u="sng" dirty="0">
                <a:solidFill>
                  <a:srgbClr val="3B80B6"/>
                </a:solidFill>
                <a:hlinkClick r:id="rId5"/>
              </a:rPr>
              <a:t>Wheel Rim — Stress Optimization with Fatigue Evaluation</a:t>
            </a:r>
            <a:endParaRPr lang="en-DK" sz="1200" b="1" u="sng" dirty="0">
              <a:solidFill>
                <a:srgbClr val="3B80B6"/>
              </a:solidFill>
            </a:endParaRPr>
          </a:p>
        </p:txBody>
      </p:sp>
      <p:sp>
        <p:nvSpPr>
          <p:cNvPr id="19" name="TextBox 18">
            <a:extLst>
              <a:ext uri="{FF2B5EF4-FFF2-40B4-BE49-F238E27FC236}">
                <a16:creationId xmlns:a16="http://schemas.microsoft.com/office/drawing/2014/main" id="{3AF25723-BDD9-7BA4-C109-D9199FB5005B}"/>
              </a:ext>
            </a:extLst>
          </p:cNvPr>
          <p:cNvSpPr txBox="1"/>
          <p:nvPr/>
        </p:nvSpPr>
        <p:spPr>
          <a:xfrm>
            <a:off x="478047" y="5798791"/>
            <a:ext cx="6319629" cy="492443"/>
          </a:xfrm>
          <a:prstGeom prst="rect">
            <a:avLst/>
          </a:prstGeom>
          <a:noFill/>
        </p:spPr>
        <p:txBody>
          <a:bodyPr wrap="square" rtlCol="0">
            <a:spAutoFit/>
          </a:bodyPr>
          <a:lstStyle/>
          <a:p>
            <a:r>
              <a:rPr lang="en-US" sz="1300" i="1" dirty="0"/>
              <a:t>A move limit of 0.02 has been used to increase </a:t>
            </a:r>
            <a:br>
              <a:rPr lang="en-US" sz="1300" i="1" dirty="0"/>
            </a:br>
            <a:r>
              <a:rPr lang="en-US" sz="1300" i="1" dirty="0"/>
              <a:t>the iteration count for visualization purposes.</a:t>
            </a:r>
          </a:p>
        </p:txBody>
      </p:sp>
      <p:sp>
        <p:nvSpPr>
          <p:cNvPr id="6" name="Content Placeholder 5">
            <a:extLst>
              <a:ext uri="{FF2B5EF4-FFF2-40B4-BE49-F238E27FC236}">
                <a16:creationId xmlns:a16="http://schemas.microsoft.com/office/drawing/2014/main" id="{7FE669E8-5B6E-EBED-2F75-036530219EF2}"/>
              </a:ext>
            </a:extLst>
          </p:cNvPr>
          <p:cNvSpPr>
            <a:spLocks noGrp="1"/>
          </p:cNvSpPr>
          <p:nvPr>
            <p:ph sz="half" idx="2"/>
          </p:nvPr>
        </p:nvSpPr>
        <p:spPr/>
        <p:txBody>
          <a:bodyPr/>
          <a:lstStyle/>
          <a:p>
            <a:endParaRPr lang="en-US" dirty="0"/>
          </a:p>
        </p:txBody>
      </p:sp>
    </p:spTree>
    <p:extLst>
      <p:ext uri="{BB962C8B-B14F-4D97-AF65-F5344CB8AC3E}">
        <p14:creationId xmlns:p14="http://schemas.microsoft.com/office/powerpoint/2010/main" val="2763113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rim_fatigue_optimization">
            <a:hlinkClick r:id="" action="ppaction://media"/>
            <a:extLst>
              <a:ext uri="{FF2B5EF4-FFF2-40B4-BE49-F238E27FC236}">
                <a16:creationId xmlns:a16="http://schemas.microsoft.com/office/drawing/2014/main" id="{62CF2E9C-8EFD-0680-3A57-4A10DCC907BD}"/>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198378" y="882055"/>
            <a:ext cx="7108272" cy="5332234"/>
          </a:xfrm>
          <a:prstGeom prst="rect">
            <a:avLst/>
          </a:prstGeom>
        </p:spPr>
      </p:pic>
      <p:sp>
        <p:nvSpPr>
          <p:cNvPr id="4" name="Title 3">
            <a:extLst>
              <a:ext uri="{FF2B5EF4-FFF2-40B4-BE49-F238E27FC236}">
                <a16:creationId xmlns:a16="http://schemas.microsoft.com/office/drawing/2014/main" id="{EEBB073E-68AA-6BDF-367A-7A3A9626783E}"/>
              </a:ext>
            </a:extLst>
          </p:cNvPr>
          <p:cNvSpPr>
            <a:spLocks noGrp="1"/>
          </p:cNvSpPr>
          <p:nvPr>
            <p:ph type="title"/>
          </p:nvPr>
        </p:nvSpPr>
        <p:spPr/>
        <p:txBody>
          <a:bodyPr/>
          <a:lstStyle/>
          <a:p>
            <a:r>
              <a:rPr lang="en-US" dirty="0"/>
              <a:t>Animations (</a:t>
            </a:r>
            <a:r>
              <a:rPr lang="en-US" dirty="0" err="1"/>
              <a:t>WebM</a:t>
            </a:r>
            <a:r>
              <a:rPr lang="en-US" dirty="0"/>
              <a:t>)</a:t>
            </a:r>
          </a:p>
        </p:txBody>
      </p:sp>
      <p:sp>
        <p:nvSpPr>
          <p:cNvPr id="7" name="Rectangle 6">
            <a:extLst>
              <a:ext uri="{FF2B5EF4-FFF2-40B4-BE49-F238E27FC236}">
                <a16:creationId xmlns:a16="http://schemas.microsoft.com/office/drawing/2014/main" id="{D6D68D40-8D76-9DCE-6D4E-88D0A9996CF4}"/>
              </a:ext>
            </a:extLst>
          </p:cNvPr>
          <p:cNvSpPr/>
          <p:nvPr/>
        </p:nvSpPr>
        <p:spPr>
          <a:xfrm>
            <a:off x="7832216" y="6375384"/>
            <a:ext cx="4153701" cy="276999"/>
          </a:xfrm>
          <a:prstGeom prst="rect">
            <a:avLst/>
          </a:prstGeom>
        </p:spPr>
        <p:txBody>
          <a:bodyPr wrap="none">
            <a:spAutoFit/>
          </a:bodyPr>
          <a:lstStyle/>
          <a:p>
            <a:r>
              <a:rPr lang="en-US" sz="1200" b="1" u="sng" dirty="0">
                <a:solidFill>
                  <a:srgbClr val="3B80B6"/>
                </a:solidFill>
                <a:hlinkClick r:id="rId7"/>
              </a:rPr>
              <a:t>Wheel Rim — Stress Optimization with Fatigue Evaluation</a:t>
            </a:r>
            <a:endParaRPr lang="en-DK" sz="1200" b="1" u="sng" dirty="0">
              <a:solidFill>
                <a:srgbClr val="3B80B6"/>
              </a:solidFill>
            </a:endParaRPr>
          </a:p>
        </p:txBody>
      </p:sp>
      <p:sp>
        <p:nvSpPr>
          <p:cNvPr id="8" name="TextBox 7">
            <a:extLst>
              <a:ext uri="{FF2B5EF4-FFF2-40B4-BE49-F238E27FC236}">
                <a16:creationId xmlns:a16="http://schemas.microsoft.com/office/drawing/2014/main" id="{7B4F5786-0AD9-08D1-06EE-1EDABD3A0366}"/>
              </a:ext>
            </a:extLst>
          </p:cNvPr>
          <p:cNvSpPr txBox="1"/>
          <p:nvPr/>
        </p:nvSpPr>
        <p:spPr>
          <a:xfrm>
            <a:off x="478047" y="5798791"/>
            <a:ext cx="6319629" cy="492443"/>
          </a:xfrm>
          <a:prstGeom prst="rect">
            <a:avLst/>
          </a:prstGeom>
          <a:noFill/>
        </p:spPr>
        <p:txBody>
          <a:bodyPr wrap="square" rtlCol="0">
            <a:spAutoFit/>
          </a:bodyPr>
          <a:lstStyle/>
          <a:p>
            <a:r>
              <a:rPr lang="en-US" sz="1300" i="1" dirty="0"/>
              <a:t>A move limit of 0.02 has been used to increase </a:t>
            </a:r>
            <a:br>
              <a:rPr lang="en-US" sz="1300" i="1" dirty="0"/>
            </a:br>
            <a:r>
              <a:rPr lang="en-US" sz="1300" i="1" dirty="0"/>
              <a:t>the iteration count for visualization purposes.</a:t>
            </a:r>
          </a:p>
        </p:txBody>
      </p:sp>
      <p:pic>
        <p:nvPicPr>
          <p:cNvPr id="13" name="rim_fatigue_optimization2">
            <a:hlinkClick r:id="" action="ppaction://media"/>
            <a:extLst>
              <a:ext uri="{FF2B5EF4-FFF2-40B4-BE49-F238E27FC236}">
                <a16:creationId xmlns:a16="http://schemas.microsoft.com/office/drawing/2014/main" id="{B56B1B2D-F1E9-8662-04DF-94C482670388}"/>
              </a:ext>
            </a:extLst>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158231" y="1661589"/>
            <a:ext cx="5509144" cy="4132671"/>
          </a:xfrm>
          <a:prstGeom prst="rect">
            <a:avLst/>
          </a:prstGeom>
        </p:spPr>
      </p:pic>
    </p:spTree>
    <p:extLst>
      <p:ext uri="{BB962C8B-B14F-4D97-AF65-F5344CB8AC3E}">
        <p14:creationId xmlns:p14="http://schemas.microsoft.com/office/powerpoint/2010/main" val="297907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100"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7100"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13"/>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3"/>
                                        </p:tgtEl>
                                      </p:cBhvr>
                                    </p:cmd>
                                  </p:childTnLst>
                                </p:cTn>
                              </p:par>
                            </p:childTnLst>
                          </p:cTn>
                        </p:par>
                      </p:childTnLst>
                    </p:cTn>
                  </p:par>
                </p:childTnLst>
              </p:cTn>
              <p:nextCondLst>
                <p:cond evt="onClick" delay="0">
                  <p:tgtEl>
                    <p:spTgt spid="13"/>
                  </p:tgtEl>
                </p:cond>
              </p:nextCondLst>
            </p:seq>
            <p:video>
              <p:cMediaNode vol="80000">
                <p:cTn id="16" fill="hold" display="0">
                  <p:stCondLst>
                    <p:cond delay="indefinite"/>
                  </p:stCondLst>
                </p:cTn>
                <p:tgtEl>
                  <p:spTgt spid="13"/>
                </p:tgtEl>
              </p:cMediaNode>
            </p:video>
            <p:seq concurrent="1" nextAc="seek">
              <p:cTn id="17" restart="whenNotActive" fill="hold" evtFilter="cancelBubble" nodeType="interactiveSeq">
                <p:stCondLst>
                  <p:cond evt="onClick" delay="0">
                    <p:tgtEl>
                      <p:spTgt spid="14"/>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14"/>
                                        </p:tgtEl>
                                      </p:cBhvr>
                                    </p:cmd>
                                  </p:childTnLst>
                                </p:cTn>
                              </p:par>
                            </p:childTnLst>
                          </p:cTn>
                        </p:par>
                      </p:childTnLst>
                    </p:cTn>
                  </p:par>
                </p:childTnLst>
              </p:cTn>
              <p:nextCondLst>
                <p:cond evt="onClick" delay="0">
                  <p:tgtEl>
                    <p:spTgt spid="14"/>
                  </p:tgtEl>
                </p:cond>
              </p:nextCondLst>
            </p:seq>
            <p:video>
              <p:cMediaNode vol="80000">
                <p:cTn id="22" fill="hold" display="0">
                  <p:stCondLst>
                    <p:cond delay="indefinite"/>
                  </p:stCondLst>
                </p:cTn>
                <p:tgtEl>
                  <p:spTgt spid="14"/>
                </p:tgtEl>
              </p:cMediaNode>
            </p:video>
          </p:childTnLst>
        </p:cTn>
      </p:par>
    </p:tnLst>
  </p:timing>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or-Ed-Template.potx" id="{7AB8D711-BF53-4697-8847-BD6BA353302A}" vid="{294B7285-DE13-4C2B-9F9F-4C4B93FF81F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12556</TotalTime>
  <Words>251</Words>
  <Application>Microsoft Office PowerPoint</Application>
  <PresentationFormat>Widescreen</PresentationFormat>
  <Paragraphs>28</Paragraphs>
  <Slides>5</Slides>
  <Notes>4</Notes>
  <HiddenSlides>0</HiddenSlides>
  <MMClips>2</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vt:i4>
      </vt:variant>
    </vt:vector>
  </HeadingPairs>
  <TitlesOfParts>
    <vt:vector size="13" baseType="lpstr">
      <vt:lpstr>Arial</vt:lpstr>
      <vt:lpstr>Calibri</vt:lpstr>
      <vt:lpstr>Cambria Math</vt:lpstr>
      <vt:lpstr>Lato</vt:lpstr>
      <vt:lpstr>Lato Light</vt:lpstr>
      <vt:lpstr>Wingdings</vt:lpstr>
      <vt:lpstr>2_comsol-slide-template-NEW</vt:lpstr>
      <vt:lpstr>comsol-slide-template-NEW</vt:lpstr>
      <vt:lpstr>Wheel Rim — Stress Optimization with Fatigue Evaluation</vt:lpstr>
      <vt:lpstr>Shape Optimization</vt:lpstr>
      <vt:lpstr>Shape Optimization</vt:lpstr>
      <vt:lpstr>Animations</vt:lpstr>
      <vt:lpstr>Animations (WebM)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Exporting and Importing a Topology Optimized Hook</dc:title>
  <dc:creator>Kristian Ejlebjærg Jensen</dc:creator>
  <cp:lastModifiedBy>Kristian Ejlebjærg Jensen</cp:lastModifiedBy>
  <cp:revision>168</cp:revision>
  <dcterms:created xsi:type="dcterms:W3CDTF">2018-09-05T09:19:01Z</dcterms:created>
  <dcterms:modified xsi:type="dcterms:W3CDTF">2024-04-19T12:38:23Z</dcterms:modified>
</cp:coreProperties>
</file>