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2.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7" r:id="rId1"/>
    <p:sldMasterId id="2147483668" r:id="rId2"/>
    <p:sldMasterId id="2147483732" r:id="rId3"/>
    <p:sldMasterId id="2147483743" r:id="rId4"/>
  </p:sldMasterIdLst>
  <p:notesMasterIdLst>
    <p:notesMasterId r:id="rId14"/>
  </p:notesMasterIdLst>
  <p:sldIdLst>
    <p:sldId id="262" r:id="rId5"/>
    <p:sldId id="274" r:id="rId6"/>
    <p:sldId id="273" r:id="rId7"/>
    <p:sldId id="266" r:id="rId8"/>
    <p:sldId id="265" r:id="rId9"/>
    <p:sldId id="267" r:id="rId10"/>
    <p:sldId id="268" r:id="rId11"/>
    <p:sldId id="269" r:id="rId12"/>
    <p:sldId id="27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703"/>
  </p:normalViewPr>
  <p:slideViewPr>
    <p:cSldViewPr>
      <p:cViewPr varScale="1">
        <p:scale>
          <a:sx n="153" d="100"/>
          <a:sy n="153" d="100"/>
        </p:scale>
        <p:origin x="200" y="208"/>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7B6754-E9CC-4B14-9659-6C591300CFEB}" type="datetimeFigureOut">
              <a:rPr lang="en-US" smtClean="0"/>
              <a:t>4/9/24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71C57B-2B8C-4FD0-A189-5F508C105402}" type="slidenum">
              <a:rPr lang="en-US" smtClean="0"/>
              <a:t>‹#›</a:t>
            </a:fld>
            <a:endParaRPr lang="en-US"/>
          </a:p>
        </p:txBody>
      </p:sp>
    </p:spTree>
    <p:extLst>
      <p:ext uri="{BB962C8B-B14F-4D97-AF65-F5344CB8AC3E}">
        <p14:creationId xmlns:p14="http://schemas.microsoft.com/office/powerpoint/2010/main" val="3911547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3170126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3.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1.jpg"/><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9.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3.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8"/>
            <a:ext cx="10750549" cy="2853267"/>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4"/>
            <a:ext cx="2450592" cy="465667"/>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1"/>
            <a:ext cx="2450592" cy="604253"/>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40"/>
            <a:ext cx="2450592" cy="465667"/>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7"/>
            <a:ext cx="2450592" cy="604253"/>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26960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9" y="990600"/>
            <a:ext cx="3932767" cy="10668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9" y="2057401"/>
            <a:ext cx="3932767" cy="3812117"/>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64752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415010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919055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40516438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1101896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924577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95887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0573104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0260851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8779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8"/>
            <a:ext cx="10750549" cy="2853267"/>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1" y="4582089"/>
            <a:ext cx="2449095" cy="465667"/>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1" y="4946156"/>
            <a:ext cx="2449095" cy="604253"/>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3" y="4582089"/>
            <a:ext cx="2449095" cy="465667"/>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3" y="4946156"/>
            <a:ext cx="2449095" cy="604253"/>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92361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1374488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0893534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1898700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7899439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01888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9890914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240683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4399355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9164543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234929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9"/>
            <a:ext cx="9347200" cy="1655233"/>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434563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5327051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9799952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7090304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9212080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2648698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5037580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4059798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6893080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639983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409728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905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204203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767148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823886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63606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834755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345032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3289857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281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2816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9560222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809633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41498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2"/>
            <a:ext cx="5287435" cy="5003783"/>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2"/>
            <a:ext cx="5287435" cy="5003783"/>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554376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7015494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022883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990945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530494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3189290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3160887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7299625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77750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134842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29396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9" y="1371601"/>
            <a:ext cx="5293783" cy="838175"/>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9" y="2209776"/>
            <a:ext cx="5293783" cy="416560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9"/>
            <a:ext cx="5295901" cy="4165583"/>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718534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7953663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19110116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85504984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691655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75540933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58029408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5986117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33855034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512908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032916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750" i="1">
                <a:solidFill>
                  <a:srgbClr val="393A39"/>
                </a:solidFill>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132671583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61891865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6"/>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3"/>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158741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1" y="1371602"/>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2"/>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4607327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76691075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6761210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42574456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304625912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63727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4563959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08734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90010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00" i="1">
                <a:solidFill>
                  <a:srgbClr val="393A39"/>
                </a:solidFill>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4829562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565255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73191548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1177741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55048664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1314047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329391396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86938184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235782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62376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9" y="990600"/>
            <a:ext cx="3932767" cy="10668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9" y="2057401"/>
            <a:ext cx="3932767" cy="3812117"/>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8"/>
            <a:ext cx="2641600" cy="70908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2243043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0205601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339261649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0599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9100048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845696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4815382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04542263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85053905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16316535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95058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6.xml"/><Relationship Id="rId21" Type="http://schemas.openxmlformats.org/officeDocument/2006/relationships/slideLayout" Target="../slideLayouts/slideLayout31.xml"/><Relationship Id="rId34" Type="http://schemas.openxmlformats.org/officeDocument/2006/relationships/slideLayout" Target="../slideLayouts/slideLayout44.xml"/><Relationship Id="rId42" Type="http://schemas.openxmlformats.org/officeDocument/2006/relationships/slideLayout" Target="../slideLayouts/slideLayout52.xml"/><Relationship Id="rId47" Type="http://schemas.openxmlformats.org/officeDocument/2006/relationships/slideLayout" Target="../slideLayouts/slideLayout57.xml"/><Relationship Id="rId50" Type="http://schemas.openxmlformats.org/officeDocument/2006/relationships/slideLayout" Target="../slideLayouts/slideLayout60.xml"/><Relationship Id="rId55" Type="http://schemas.openxmlformats.org/officeDocument/2006/relationships/slideLayout" Target="../slideLayouts/slideLayout65.xml"/><Relationship Id="rId63" Type="http://schemas.openxmlformats.org/officeDocument/2006/relationships/slideLayout" Target="../slideLayouts/slideLayout7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9" Type="http://schemas.openxmlformats.org/officeDocument/2006/relationships/slideLayout" Target="../slideLayouts/slideLayout39.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32" Type="http://schemas.openxmlformats.org/officeDocument/2006/relationships/slideLayout" Target="../slideLayouts/slideLayout42.xml"/><Relationship Id="rId37" Type="http://schemas.openxmlformats.org/officeDocument/2006/relationships/slideLayout" Target="../slideLayouts/slideLayout47.xml"/><Relationship Id="rId40" Type="http://schemas.openxmlformats.org/officeDocument/2006/relationships/slideLayout" Target="../slideLayouts/slideLayout50.xml"/><Relationship Id="rId45" Type="http://schemas.openxmlformats.org/officeDocument/2006/relationships/slideLayout" Target="../slideLayouts/slideLayout55.xml"/><Relationship Id="rId53" Type="http://schemas.openxmlformats.org/officeDocument/2006/relationships/slideLayout" Target="../slideLayouts/slideLayout63.xml"/><Relationship Id="rId58" Type="http://schemas.openxmlformats.org/officeDocument/2006/relationships/slideLayout" Target="../slideLayouts/slideLayout68.xml"/><Relationship Id="rId66" Type="http://schemas.openxmlformats.org/officeDocument/2006/relationships/image" Target="../media/image3.emf"/><Relationship Id="rId5" Type="http://schemas.openxmlformats.org/officeDocument/2006/relationships/slideLayout" Target="../slideLayouts/slideLayout15.xml"/><Relationship Id="rId61" Type="http://schemas.openxmlformats.org/officeDocument/2006/relationships/slideLayout" Target="../slideLayouts/slideLayout71.xml"/><Relationship Id="rId19" Type="http://schemas.openxmlformats.org/officeDocument/2006/relationships/slideLayout" Target="../slideLayouts/slideLayout2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slideLayout" Target="../slideLayouts/slideLayout37.xml"/><Relationship Id="rId30" Type="http://schemas.openxmlformats.org/officeDocument/2006/relationships/slideLayout" Target="../slideLayouts/slideLayout40.xml"/><Relationship Id="rId35" Type="http://schemas.openxmlformats.org/officeDocument/2006/relationships/slideLayout" Target="../slideLayouts/slideLayout45.xml"/><Relationship Id="rId43" Type="http://schemas.openxmlformats.org/officeDocument/2006/relationships/slideLayout" Target="../slideLayouts/slideLayout53.xml"/><Relationship Id="rId48" Type="http://schemas.openxmlformats.org/officeDocument/2006/relationships/slideLayout" Target="../slideLayouts/slideLayout58.xml"/><Relationship Id="rId56" Type="http://schemas.openxmlformats.org/officeDocument/2006/relationships/slideLayout" Target="../slideLayouts/slideLayout66.xml"/><Relationship Id="rId64" Type="http://schemas.openxmlformats.org/officeDocument/2006/relationships/theme" Target="../theme/theme2.xml"/><Relationship Id="rId8" Type="http://schemas.openxmlformats.org/officeDocument/2006/relationships/slideLayout" Target="../slideLayouts/slideLayout18.xml"/><Relationship Id="rId51" Type="http://schemas.openxmlformats.org/officeDocument/2006/relationships/slideLayout" Target="../slideLayouts/slideLayout61.xml"/><Relationship Id="rId3" Type="http://schemas.openxmlformats.org/officeDocument/2006/relationships/slideLayout" Target="../slideLayouts/slideLayout13.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slideLayout" Target="../slideLayouts/slideLayout35.xml"/><Relationship Id="rId33" Type="http://schemas.openxmlformats.org/officeDocument/2006/relationships/slideLayout" Target="../slideLayouts/slideLayout43.xml"/><Relationship Id="rId38" Type="http://schemas.openxmlformats.org/officeDocument/2006/relationships/slideLayout" Target="../slideLayouts/slideLayout48.xml"/><Relationship Id="rId46" Type="http://schemas.openxmlformats.org/officeDocument/2006/relationships/slideLayout" Target="../slideLayouts/slideLayout56.xml"/><Relationship Id="rId59" Type="http://schemas.openxmlformats.org/officeDocument/2006/relationships/slideLayout" Target="../slideLayouts/slideLayout69.xml"/><Relationship Id="rId67" Type="http://schemas.openxmlformats.org/officeDocument/2006/relationships/image" Target="../media/image4.png"/><Relationship Id="rId20" Type="http://schemas.openxmlformats.org/officeDocument/2006/relationships/slideLayout" Target="../slideLayouts/slideLayout30.xml"/><Relationship Id="rId41" Type="http://schemas.openxmlformats.org/officeDocument/2006/relationships/slideLayout" Target="../slideLayouts/slideLayout51.xml"/><Relationship Id="rId54" Type="http://schemas.openxmlformats.org/officeDocument/2006/relationships/slideLayout" Target="../slideLayouts/slideLayout64.xml"/><Relationship Id="rId62" Type="http://schemas.openxmlformats.org/officeDocument/2006/relationships/slideLayout" Target="../slideLayouts/slideLayout7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28" Type="http://schemas.openxmlformats.org/officeDocument/2006/relationships/slideLayout" Target="../slideLayouts/slideLayout38.xml"/><Relationship Id="rId36" Type="http://schemas.openxmlformats.org/officeDocument/2006/relationships/slideLayout" Target="../slideLayouts/slideLayout46.xml"/><Relationship Id="rId49" Type="http://schemas.openxmlformats.org/officeDocument/2006/relationships/slideLayout" Target="../slideLayouts/slideLayout59.xml"/><Relationship Id="rId57" Type="http://schemas.openxmlformats.org/officeDocument/2006/relationships/slideLayout" Target="../slideLayouts/slideLayout67.xml"/><Relationship Id="rId10" Type="http://schemas.openxmlformats.org/officeDocument/2006/relationships/slideLayout" Target="../slideLayouts/slideLayout20.xml"/><Relationship Id="rId31" Type="http://schemas.openxmlformats.org/officeDocument/2006/relationships/slideLayout" Target="../slideLayouts/slideLayout41.xml"/><Relationship Id="rId44" Type="http://schemas.openxmlformats.org/officeDocument/2006/relationships/slideLayout" Target="../slideLayouts/slideLayout54.xml"/><Relationship Id="rId52" Type="http://schemas.openxmlformats.org/officeDocument/2006/relationships/slideLayout" Target="../slideLayouts/slideLayout62.xml"/><Relationship Id="rId60" Type="http://schemas.openxmlformats.org/officeDocument/2006/relationships/slideLayout" Target="../slideLayouts/slideLayout70.xml"/><Relationship Id="rId65" Type="http://schemas.openxmlformats.org/officeDocument/2006/relationships/image" Target="../media/image2.emf"/><Relationship Id="rId4" Type="http://schemas.openxmlformats.org/officeDocument/2006/relationships/slideLayout" Target="../slideLayouts/slideLayout14.xml"/><Relationship Id="rId9" Type="http://schemas.openxmlformats.org/officeDocument/2006/relationships/slideLayout" Target="../slideLayouts/slideLayout19.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9" Type="http://schemas.openxmlformats.org/officeDocument/2006/relationships/slideLayout" Target="../slideLayouts/slideLayout4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1.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image" Target="../media/image1.jpg"/><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theme" Target="../theme/theme3.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image" Target="../media/image1.jpg"/><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theme" Target="../theme/theme4.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10" Type="http://schemas.openxmlformats.org/officeDocument/2006/relationships/slideLayout" Target="../slideLayouts/slideLayout93.xml"/><Relationship Id="rId19" Type="http://schemas.openxmlformats.org/officeDocument/2006/relationships/image" Target="../media/image4.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2"/>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295360044"/>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Lato" panose="020F0502020204030203" pitchFamily="34" charset="0"/>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54371" y="298551"/>
            <a:ext cx="1003093" cy="92877"/>
          </a:xfrm>
          <a:prstGeom prst="rect">
            <a:avLst/>
          </a:prstGeom>
        </p:spPr>
      </p:pic>
    </p:spTree>
    <p:extLst>
      <p:ext uri="{BB962C8B-B14F-4D97-AF65-F5344CB8AC3E}">
        <p14:creationId xmlns:p14="http://schemas.microsoft.com/office/powerpoint/2010/main" val="31633728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 id="2147483689" r:id="rId21"/>
    <p:sldLayoutId id="2147483690" r:id="rId22"/>
    <p:sldLayoutId id="2147483691" r:id="rId23"/>
    <p:sldLayoutId id="2147483692" r:id="rId24"/>
    <p:sldLayoutId id="2147483693" r:id="rId25"/>
    <p:sldLayoutId id="2147483694" r:id="rId26"/>
    <p:sldLayoutId id="2147483695" r:id="rId27"/>
    <p:sldLayoutId id="2147483696" r:id="rId28"/>
    <p:sldLayoutId id="2147483697" r:id="rId29"/>
    <p:sldLayoutId id="2147483698" r:id="rId30"/>
    <p:sldLayoutId id="2147483699" r:id="rId31"/>
    <p:sldLayoutId id="2147483700" r:id="rId32"/>
    <p:sldLayoutId id="2147483701" r:id="rId33"/>
    <p:sldLayoutId id="2147483702" r:id="rId34"/>
    <p:sldLayoutId id="2147483703" r:id="rId35"/>
    <p:sldLayoutId id="2147483704" r:id="rId36"/>
    <p:sldLayoutId id="2147483705" r:id="rId37"/>
    <p:sldLayoutId id="2147483706" r:id="rId38"/>
    <p:sldLayoutId id="2147483707" r:id="rId39"/>
    <p:sldLayoutId id="2147483708" r:id="rId40"/>
    <p:sldLayoutId id="2147483709" r:id="rId41"/>
    <p:sldLayoutId id="2147483710" r:id="rId42"/>
    <p:sldLayoutId id="2147483711" r:id="rId43"/>
    <p:sldLayoutId id="2147483712" r:id="rId44"/>
    <p:sldLayoutId id="2147483713" r:id="rId45"/>
    <p:sldLayoutId id="2147483714" r:id="rId46"/>
    <p:sldLayoutId id="2147483715" r:id="rId47"/>
    <p:sldLayoutId id="2147483716" r:id="rId48"/>
    <p:sldLayoutId id="2147483717" r:id="rId49"/>
    <p:sldLayoutId id="2147483718" r:id="rId50"/>
    <p:sldLayoutId id="2147483719" r:id="rId51"/>
    <p:sldLayoutId id="2147483720" r:id="rId52"/>
    <p:sldLayoutId id="2147483721" r:id="rId53"/>
    <p:sldLayoutId id="2147483722" r:id="rId54"/>
    <p:sldLayoutId id="2147483723" r:id="rId55"/>
    <p:sldLayoutId id="2147483724" r:id="rId56"/>
    <p:sldLayoutId id="2147483725" r:id="rId57"/>
    <p:sldLayoutId id="2147483726" r:id="rId58"/>
    <p:sldLayoutId id="2147483727" r:id="rId59"/>
    <p:sldLayoutId id="2147483728" r:id="rId60"/>
    <p:sldLayoutId id="2147483729" r:id="rId61"/>
    <p:sldLayoutId id="2147483730" r:id="rId62"/>
    <p:sldLayoutId id="2147483731" r:id="rId63"/>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7"/>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89673331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304792" indent="-304792" algn="l" defTabSz="1219170" rtl="0" eaLnBrk="1" latinLnBrk="0" hangingPunct="1">
        <a:lnSpc>
          <a:spcPct val="100000"/>
        </a:lnSpc>
        <a:spcBef>
          <a:spcPts val="1333"/>
        </a:spcBef>
        <a:buFont typeface="Wingdings" pitchFamily="2" charset="2"/>
        <a:buChar char="§"/>
        <a:defRPr sz="2133"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STIXGeneral-Regular" pitchFamily="2" charset="2"/>
        <a:buChar char="⎯"/>
        <a:defRPr sz="1867"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905197443"/>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328333"/>
            <a:ext cx="10750549" cy="2853267"/>
          </a:xfrm>
        </p:spPr>
        <p:txBody>
          <a:bodyPr/>
          <a:lstStyle/>
          <a:p>
            <a:r>
              <a:rPr lang="sv-SE" dirty="0"/>
              <a:t>Coriolis Flowmeter</a:t>
            </a:r>
          </a:p>
        </p:txBody>
      </p:sp>
      <p:pic>
        <p:nvPicPr>
          <p:cNvPr id="10" name="Picture 9">
            <a:extLst>
              <a:ext uri="{FF2B5EF4-FFF2-40B4-BE49-F238E27FC236}">
                <a16:creationId xmlns:a16="http://schemas.microsoft.com/office/drawing/2014/main" id="{C4D09E7E-8C02-3EC4-BA7A-8F7FF3C28286}"/>
              </a:ext>
            </a:extLst>
          </p:cNvPr>
          <p:cNvPicPr>
            <a:picLocks noChangeAspect="1"/>
          </p:cNvPicPr>
          <p:nvPr/>
        </p:nvPicPr>
        <p:blipFill>
          <a:blip r:embed="rId3"/>
          <a:stretch>
            <a:fillRect/>
          </a:stretch>
        </p:blipFill>
        <p:spPr>
          <a:xfrm>
            <a:off x="5079871" y="0"/>
            <a:ext cx="7034999" cy="5029200"/>
          </a:xfrm>
          <a:prstGeom prst="rect">
            <a:avLst/>
          </a:prstGeom>
        </p:spPr>
      </p:pic>
    </p:spTree>
    <p:extLst>
      <p:ext uri="{BB962C8B-B14F-4D97-AF65-F5344CB8AC3E}">
        <p14:creationId xmlns:p14="http://schemas.microsoft.com/office/powerpoint/2010/main" val="830876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82997-29F8-D501-82AE-A974E48CAD56}"/>
              </a:ext>
            </a:extLst>
          </p:cNvPr>
          <p:cNvSpPr>
            <a:spLocks noGrp="1"/>
          </p:cNvSpPr>
          <p:nvPr>
            <p:ph type="title"/>
          </p:nvPr>
        </p:nvSpPr>
        <p:spPr/>
        <p:txBody>
          <a:bodyPr/>
          <a:lstStyle/>
          <a:p>
            <a:r>
              <a:rPr lang="en-US" dirty="0"/>
              <a:t>Background</a:t>
            </a:r>
          </a:p>
        </p:txBody>
      </p:sp>
      <p:sp>
        <p:nvSpPr>
          <p:cNvPr id="4" name="Content Placeholder 3">
            <a:extLst>
              <a:ext uri="{FF2B5EF4-FFF2-40B4-BE49-F238E27FC236}">
                <a16:creationId xmlns:a16="http://schemas.microsoft.com/office/drawing/2014/main" id="{7688E8CC-440C-F881-0C80-C558B6B4ECBF}"/>
              </a:ext>
            </a:extLst>
          </p:cNvPr>
          <p:cNvSpPr>
            <a:spLocks noGrp="1"/>
          </p:cNvSpPr>
          <p:nvPr>
            <p:ph idx="1"/>
          </p:nvPr>
        </p:nvSpPr>
        <p:spPr/>
        <p:txBody>
          <a:bodyPr>
            <a:normAutofit/>
          </a:bodyPr>
          <a:lstStyle/>
          <a:p>
            <a:r>
              <a:rPr lang="en-US" dirty="0"/>
              <a:t>Coriolis flowmeters, also known as mass flowmeters or inertial flowmeters, are valued for their accuracy </a:t>
            </a:r>
          </a:p>
          <a:p>
            <a:pPr lvl="1"/>
            <a:r>
              <a:rPr lang="en-US" dirty="0"/>
              <a:t>Used in areas such as hydrogen storage and transportation, food and beverage, life sciences, chemical processes and production, etc.</a:t>
            </a:r>
          </a:p>
          <a:p>
            <a:r>
              <a:rPr lang="en-US" dirty="0"/>
              <a:t>Basic function:</a:t>
            </a:r>
          </a:p>
          <a:p>
            <a:pPr lvl="1"/>
            <a:r>
              <a:rPr lang="en-US" dirty="0"/>
              <a:t>Measure the mass flow rate of a fluid traveling through it </a:t>
            </a:r>
          </a:p>
          <a:p>
            <a:pPr lvl="1"/>
            <a:r>
              <a:rPr lang="en-US" dirty="0"/>
              <a:t>The density and thereby the volumetric flow rate can typically also be assessed using the device</a:t>
            </a:r>
          </a:p>
          <a:p>
            <a:r>
              <a:rPr lang="en-US" dirty="0"/>
              <a:t>Operating principle:</a:t>
            </a:r>
          </a:p>
          <a:p>
            <a:pPr lvl="1"/>
            <a:r>
              <a:rPr lang="en-US" dirty="0"/>
              <a:t>When a fluid passes through an elastic structure (a curved duct) it interacts with the movement of the duct when vibrating </a:t>
            </a:r>
          </a:p>
          <a:p>
            <a:pPr lvl="1"/>
            <a:r>
              <a:rPr lang="en-US" dirty="0"/>
              <a:t>The phase difference between the deformation of two points on the duct is caused by the Coriolis effect and can be used to evaluate the mass flow rate through the system</a:t>
            </a:r>
          </a:p>
        </p:txBody>
      </p:sp>
    </p:spTree>
    <p:extLst>
      <p:ext uri="{BB962C8B-B14F-4D97-AF65-F5344CB8AC3E}">
        <p14:creationId xmlns:p14="http://schemas.microsoft.com/office/powerpoint/2010/main" val="3199711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76000-1CD5-ED83-5902-408AE88A519B}"/>
              </a:ext>
            </a:extLst>
          </p:cNvPr>
          <p:cNvSpPr>
            <a:spLocks noGrp="1"/>
          </p:cNvSpPr>
          <p:nvPr>
            <p:ph type="title"/>
          </p:nvPr>
        </p:nvSpPr>
        <p:spPr/>
        <p:txBody>
          <a:bodyPr/>
          <a:lstStyle/>
          <a:p>
            <a:r>
              <a:rPr lang="en-US" dirty="0"/>
              <a:t>About the Model and Motivation</a:t>
            </a:r>
          </a:p>
        </p:txBody>
      </p:sp>
      <p:sp>
        <p:nvSpPr>
          <p:cNvPr id="4" name="Content Placeholder 3">
            <a:extLst>
              <a:ext uri="{FF2B5EF4-FFF2-40B4-BE49-F238E27FC236}">
                <a16:creationId xmlns:a16="http://schemas.microsoft.com/office/drawing/2014/main" id="{FCFD4FD0-D492-ABEA-1653-74082B4C95AB}"/>
              </a:ext>
            </a:extLst>
          </p:cNvPr>
          <p:cNvSpPr>
            <a:spLocks noGrp="1"/>
          </p:cNvSpPr>
          <p:nvPr>
            <p:ph sz="half" idx="10"/>
          </p:nvPr>
        </p:nvSpPr>
        <p:spPr/>
        <p:txBody>
          <a:bodyPr>
            <a:normAutofit fontScale="92500"/>
          </a:bodyPr>
          <a:lstStyle/>
          <a:p>
            <a:r>
              <a:rPr lang="en-US" dirty="0"/>
              <a:t>This example shows how to simulate a generic Coriolis flowmeter with a curved geometry using the COMSOL Multiphysics</a:t>
            </a:r>
            <a:r>
              <a:rPr lang="en-US" baseline="30000" dirty="0"/>
              <a:t>®</a:t>
            </a:r>
            <a:r>
              <a:rPr lang="en-US" dirty="0"/>
              <a:t> software platform with the add-on Acoustics Module</a:t>
            </a:r>
          </a:p>
          <a:p>
            <a:r>
              <a:rPr lang="en-US" dirty="0"/>
              <a:t>The model is created using the </a:t>
            </a:r>
            <a:r>
              <a:rPr lang="en-US" i="1" dirty="0"/>
              <a:t>Linearized Navier-Stokes, Frequency Domain</a:t>
            </a:r>
            <a:r>
              <a:rPr lang="en-US" dirty="0"/>
              <a:t> interface coupled to the </a:t>
            </a:r>
            <a:r>
              <a:rPr lang="en-US" i="1" dirty="0"/>
              <a:t>Solid Mechanics</a:t>
            </a:r>
            <a:r>
              <a:rPr lang="en-US" dirty="0"/>
              <a:t> interface through the built-in multiphysics coupling </a:t>
            </a:r>
          </a:p>
          <a:p>
            <a:r>
              <a:rPr lang="en-US" dirty="0"/>
              <a:t>The background mean flow is modeled using the </a:t>
            </a:r>
            <a:r>
              <a:rPr lang="en-US" i="1" dirty="0"/>
              <a:t>Turbulent Flow, SST </a:t>
            </a:r>
            <a:r>
              <a:rPr lang="en-US" dirty="0"/>
              <a:t>interface</a:t>
            </a:r>
          </a:p>
          <a:p>
            <a:pPr lvl="1"/>
            <a:r>
              <a:rPr lang="en-US" dirty="0"/>
              <a:t>This allows for efficient modeling of fluid–structure interaction (FSI) in the frequency domain </a:t>
            </a:r>
          </a:p>
          <a:p>
            <a:r>
              <a:rPr lang="en-US" dirty="0"/>
              <a:t>The Adiabatic formulation of the governing acoustic equations is used </a:t>
            </a:r>
          </a:p>
          <a:p>
            <a:pPr lvl="1"/>
            <a:r>
              <a:rPr lang="en-US" dirty="0"/>
              <a:t>This is a good approximation in liquids like water, where the viscous dissipation effects dominate the thermal</a:t>
            </a:r>
          </a:p>
        </p:txBody>
      </p:sp>
      <p:sp>
        <p:nvSpPr>
          <p:cNvPr id="5" name="Text Placeholder 4">
            <a:extLst>
              <a:ext uri="{FF2B5EF4-FFF2-40B4-BE49-F238E27FC236}">
                <a16:creationId xmlns:a16="http://schemas.microsoft.com/office/drawing/2014/main" id="{C37EFF47-53D7-2F63-4D8D-4A3EB23D3F73}"/>
              </a:ext>
            </a:extLst>
          </p:cNvPr>
          <p:cNvSpPr>
            <a:spLocks noGrp="1"/>
          </p:cNvSpPr>
          <p:nvPr>
            <p:ph type="body" sz="quarter" idx="12"/>
          </p:nvPr>
        </p:nvSpPr>
        <p:spPr/>
        <p:txBody>
          <a:bodyPr>
            <a:normAutofit fontScale="70000" lnSpcReduction="20000"/>
          </a:bodyPr>
          <a:lstStyle/>
          <a:p>
            <a:r>
              <a:rPr lang="en-US" dirty="0"/>
              <a:t>The geometry and flow conditions are inspired by the reference: Stephanie </a:t>
            </a:r>
            <a:r>
              <a:rPr lang="en-US" dirty="0" err="1"/>
              <a:t>Enz</a:t>
            </a:r>
            <a:r>
              <a:rPr lang="en-US" dirty="0"/>
              <a:t>, "Factors Affecting Coriolis Flowmeter Accuracy, Precision, and Robustness," Ph.D. thesis, Technical University of Denmark (DTU), 2010. </a:t>
            </a:r>
          </a:p>
        </p:txBody>
      </p:sp>
      <p:pic>
        <p:nvPicPr>
          <p:cNvPr id="8" name="Content Placeholder 7">
            <a:extLst>
              <a:ext uri="{FF2B5EF4-FFF2-40B4-BE49-F238E27FC236}">
                <a16:creationId xmlns:a16="http://schemas.microsoft.com/office/drawing/2014/main" id="{B1CDAF1B-30D0-7CEF-8B97-F13DA6D2CF1F}"/>
              </a:ext>
            </a:extLst>
          </p:cNvPr>
          <p:cNvPicPr>
            <a:picLocks noGrp="1" noChangeAspect="1"/>
          </p:cNvPicPr>
          <p:nvPr>
            <p:ph sz="quarter" idx="11"/>
          </p:nvPr>
        </p:nvPicPr>
        <p:blipFill rotWithShape="1">
          <a:blip r:embed="rId2"/>
          <a:srcRect l="7613" r="36063"/>
          <a:stretch/>
        </p:blipFill>
        <p:spPr>
          <a:xfrm>
            <a:off x="8229600" y="990600"/>
            <a:ext cx="3962400" cy="5029200"/>
          </a:xfrm>
        </p:spPr>
      </p:pic>
    </p:spTree>
    <p:extLst>
      <p:ext uri="{BB962C8B-B14F-4D97-AF65-F5344CB8AC3E}">
        <p14:creationId xmlns:p14="http://schemas.microsoft.com/office/powerpoint/2010/main" val="4119974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76395B86-7CC5-A75B-3C16-61EDEC50DD40}"/>
              </a:ext>
            </a:extLst>
          </p:cNvPr>
          <p:cNvPicPr>
            <a:picLocks noChangeAspect="1"/>
          </p:cNvPicPr>
          <p:nvPr/>
        </p:nvPicPr>
        <p:blipFill>
          <a:blip r:embed="rId2"/>
          <a:stretch>
            <a:fillRect/>
          </a:stretch>
        </p:blipFill>
        <p:spPr>
          <a:xfrm>
            <a:off x="1773360" y="1600201"/>
            <a:ext cx="8301790" cy="5934808"/>
          </a:xfrm>
          <a:prstGeom prst="rect">
            <a:avLst/>
          </a:prstGeom>
        </p:spPr>
      </p:pic>
      <p:sp>
        <p:nvSpPr>
          <p:cNvPr id="2" name="Title 1"/>
          <p:cNvSpPr>
            <a:spLocks noGrp="1"/>
          </p:cNvSpPr>
          <p:nvPr>
            <p:ph type="title"/>
          </p:nvPr>
        </p:nvSpPr>
        <p:spPr/>
        <p:txBody>
          <a:bodyPr/>
          <a:lstStyle/>
          <a:p>
            <a:r>
              <a:rPr lang="sv-SE" dirty="0"/>
              <a:t>Model Setup</a:t>
            </a:r>
          </a:p>
        </p:txBody>
      </p:sp>
      <p:sp>
        <p:nvSpPr>
          <p:cNvPr id="3" name="Content Placeholder 2">
            <a:extLst>
              <a:ext uri="{FF2B5EF4-FFF2-40B4-BE49-F238E27FC236}">
                <a16:creationId xmlns:a16="http://schemas.microsoft.com/office/drawing/2014/main" id="{CC562285-803D-EEB0-0608-E56229D10E8A}"/>
              </a:ext>
            </a:extLst>
          </p:cNvPr>
          <p:cNvSpPr>
            <a:spLocks noGrp="1"/>
          </p:cNvSpPr>
          <p:nvPr>
            <p:ph sz="half" idx="10"/>
          </p:nvPr>
        </p:nvSpPr>
        <p:spPr/>
        <p:txBody>
          <a:bodyPr/>
          <a:lstStyle/>
          <a:p>
            <a:r>
              <a:rPr lang="en-US" sz="1600" dirty="0">
                <a:latin typeface="Lato" panose="020F0502020204030203" pitchFamily="34" charset="0"/>
              </a:rPr>
              <a:t>The system is actuated at the natural frequency </a:t>
            </a:r>
            <a:r>
              <a:rPr lang="en-US" sz="1600" i="1" dirty="0" err="1">
                <a:latin typeface="Lato" panose="020F0502020204030203" pitchFamily="34" charset="0"/>
              </a:rPr>
              <a:t>f</a:t>
            </a:r>
            <a:r>
              <a:rPr lang="en-US" sz="1600" baseline="-25000" dirty="0" err="1">
                <a:latin typeface="Lato" panose="020F0502020204030203" pitchFamily="34" charset="0"/>
              </a:rPr>
              <a:t>d</a:t>
            </a:r>
            <a:r>
              <a:rPr lang="en-US" sz="1600" dirty="0">
                <a:latin typeface="Lato" panose="020F0502020204030203" pitchFamily="34" charset="0"/>
              </a:rPr>
              <a:t> = 150.3 Hz, which is found using an eigenfrequency study. </a:t>
            </a:r>
          </a:p>
          <a:p>
            <a:r>
              <a:rPr lang="en-US" sz="1600" dirty="0">
                <a:latin typeface="Lato" panose="020F0502020204030203" pitchFamily="34" charset="0"/>
              </a:rPr>
              <a:t>The mass flow rate is varied from 0.2 to 2 kg/s. </a:t>
            </a:r>
          </a:p>
        </p:txBody>
      </p:sp>
      <p:sp>
        <p:nvSpPr>
          <p:cNvPr id="8" name="TextBox 7">
            <a:extLst>
              <a:ext uri="{FF2B5EF4-FFF2-40B4-BE49-F238E27FC236}">
                <a16:creationId xmlns:a16="http://schemas.microsoft.com/office/drawing/2014/main" id="{BE9E68AD-E8AD-3E25-F85E-187B1ABD02B4}"/>
              </a:ext>
            </a:extLst>
          </p:cNvPr>
          <p:cNvSpPr txBox="1"/>
          <p:nvPr/>
        </p:nvSpPr>
        <p:spPr>
          <a:xfrm>
            <a:off x="181298" y="5968425"/>
            <a:ext cx="1976823" cy="584775"/>
          </a:xfrm>
          <a:prstGeom prst="rect">
            <a:avLst/>
          </a:prstGeom>
          <a:noFill/>
        </p:spPr>
        <p:txBody>
          <a:bodyPr wrap="none" rtlCol="0">
            <a:spAutoFit/>
          </a:bodyPr>
          <a:lstStyle/>
          <a:p>
            <a:r>
              <a:rPr lang="da-DK" sz="1600" dirty="0">
                <a:latin typeface="Lato Light" panose="020F0502020204030203" pitchFamily="34" charset="0"/>
                <a:ea typeface="Lato Light" panose="020F0502020204030203" pitchFamily="34" charset="0"/>
                <a:cs typeface="Lato Light" panose="020F0502020204030203" pitchFamily="34" charset="0"/>
              </a:rPr>
              <a:t>Inlet for background</a:t>
            </a:r>
          </a:p>
          <a:p>
            <a:r>
              <a:rPr lang="da-DK" sz="1600" dirty="0">
                <a:latin typeface="Lato Light" panose="020F0502020204030203" pitchFamily="34" charset="0"/>
                <a:ea typeface="Lato Light" panose="020F0502020204030203" pitchFamily="34" charset="0"/>
                <a:cs typeface="Lato Light" panose="020F0502020204030203" pitchFamily="34" charset="0"/>
              </a:rPr>
              <a:t>mean flow</a:t>
            </a:r>
            <a:endParaRPr lang="en-US" sz="16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9" name="TextBox 8">
            <a:extLst>
              <a:ext uri="{FF2B5EF4-FFF2-40B4-BE49-F238E27FC236}">
                <a16:creationId xmlns:a16="http://schemas.microsoft.com/office/drawing/2014/main" id="{F203B1C9-3BB2-8751-C695-FA10D1AA49BE}"/>
              </a:ext>
            </a:extLst>
          </p:cNvPr>
          <p:cNvSpPr txBox="1"/>
          <p:nvPr/>
        </p:nvSpPr>
        <p:spPr>
          <a:xfrm>
            <a:off x="2895601" y="6172200"/>
            <a:ext cx="1284326" cy="338554"/>
          </a:xfrm>
          <a:prstGeom prst="rect">
            <a:avLst/>
          </a:prstGeom>
          <a:noFill/>
        </p:spPr>
        <p:txBody>
          <a:bodyPr wrap="none" rtlCol="0">
            <a:spAutoFit/>
          </a:bodyPr>
          <a:lstStyle/>
          <a:p>
            <a:r>
              <a:rPr lang="da-DK" sz="1600" dirty="0">
                <a:latin typeface="Lato Light" panose="020F0502020204030203" pitchFamily="34" charset="0"/>
                <a:ea typeface="Lato Light" panose="020F0502020204030203" pitchFamily="34" charset="0"/>
                <a:cs typeface="Lato Light" panose="020F0502020204030203" pitchFamily="34" charset="0"/>
              </a:rPr>
              <a:t>Fluid (water)</a:t>
            </a:r>
            <a:endParaRPr lang="en-US" sz="16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0" name="TextBox 9">
            <a:extLst>
              <a:ext uri="{FF2B5EF4-FFF2-40B4-BE49-F238E27FC236}">
                <a16:creationId xmlns:a16="http://schemas.microsoft.com/office/drawing/2014/main" id="{457AC002-3BC6-5DB3-BF07-59E19400BFFA}"/>
              </a:ext>
            </a:extLst>
          </p:cNvPr>
          <p:cNvSpPr txBox="1"/>
          <p:nvPr/>
        </p:nvSpPr>
        <p:spPr>
          <a:xfrm>
            <a:off x="9753600" y="4817340"/>
            <a:ext cx="1189749" cy="338554"/>
          </a:xfrm>
          <a:prstGeom prst="rect">
            <a:avLst/>
          </a:prstGeom>
          <a:noFill/>
        </p:spPr>
        <p:txBody>
          <a:bodyPr wrap="none" rtlCol="0">
            <a:spAutoFit/>
          </a:bodyPr>
          <a:lstStyle/>
          <a:p>
            <a:r>
              <a:rPr lang="da-DK" sz="1600" dirty="0">
                <a:latin typeface="Lato Light" panose="020F0502020204030203" pitchFamily="34" charset="0"/>
                <a:ea typeface="Lato Light" panose="020F0502020204030203" pitchFamily="34" charset="0"/>
                <a:cs typeface="Lato Light" panose="020F0502020204030203" pitchFamily="34" charset="0"/>
              </a:rPr>
              <a:t>Solid (steel)</a:t>
            </a:r>
            <a:endParaRPr lang="en-US" sz="16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1" name="TextBox 10">
            <a:extLst>
              <a:ext uri="{FF2B5EF4-FFF2-40B4-BE49-F238E27FC236}">
                <a16:creationId xmlns:a16="http://schemas.microsoft.com/office/drawing/2014/main" id="{D667FB54-37EF-2641-9D9D-E13389A63DA5}"/>
              </a:ext>
            </a:extLst>
          </p:cNvPr>
          <p:cNvSpPr txBox="1"/>
          <p:nvPr/>
        </p:nvSpPr>
        <p:spPr>
          <a:xfrm>
            <a:off x="7696200" y="6214646"/>
            <a:ext cx="1919115" cy="338554"/>
          </a:xfrm>
          <a:prstGeom prst="rect">
            <a:avLst/>
          </a:prstGeom>
          <a:noFill/>
        </p:spPr>
        <p:txBody>
          <a:bodyPr wrap="none" rtlCol="0">
            <a:spAutoFit/>
          </a:bodyPr>
          <a:lstStyle/>
          <a:p>
            <a:r>
              <a:rPr lang="da-DK" sz="1600" dirty="0">
                <a:latin typeface="Lato Light" panose="020F0502020204030203" pitchFamily="34" charset="0"/>
                <a:ea typeface="Lato Light" panose="020F0502020204030203" pitchFamily="34" charset="0"/>
                <a:cs typeface="Lato Light" panose="020F0502020204030203" pitchFamily="34" charset="0"/>
              </a:rPr>
              <a:t>Harmonic actuation</a:t>
            </a:r>
            <a:endParaRPr lang="en-US" sz="16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2" name="TextBox 11">
            <a:extLst>
              <a:ext uri="{FF2B5EF4-FFF2-40B4-BE49-F238E27FC236}">
                <a16:creationId xmlns:a16="http://schemas.microsoft.com/office/drawing/2014/main" id="{8594147D-01ED-92A1-A66D-818376FF737B}"/>
              </a:ext>
            </a:extLst>
          </p:cNvPr>
          <p:cNvSpPr txBox="1"/>
          <p:nvPr/>
        </p:nvSpPr>
        <p:spPr>
          <a:xfrm>
            <a:off x="9696164" y="2794198"/>
            <a:ext cx="752129" cy="338554"/>
          </a:xfrm>
          <a:prstGeom prst="rect">
            <a:avLst/>
          </a:prstGeom>
          <a:noFill/>
        </p:spPr>
        <p:txBody>
          <a:bodyPr wrap="none" rtlCol="0">
            <a:spAutoFit/>
          </a:bodyPr>
          <a:lstStyle/>
          <a:p>
            <a:r>
              <a:rPr lang="da-DK" sz="1600" dirty="0">
                <a:latin typeface="Lato Light" panose="020F0502020204030203" pitchFamily="34" charset="0"/>
                <a:ea typeface="Lato Light" panose="020F0502020204030203" pitchFamily="34" charset="0"/>
                <a:cs typeface="Lato Light" panose="020F0502020204030203" pitchFamily="34" charset="0"/>
              </a:rPr>
              <a:t>Outlet</a:t>
            </a:r>
            <a:endParaRPr lang="en-US" sz="16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3" name="TextBox 12">
            <a:extLst>
              <a:ext uri="{FF2B5EF4-FFF2-40B4-BE49-F238E27FC236}">
                <a16:creationId xmlns:a16="http://schemas.microsoft.com/office/drawing/2014/main" id="{93E17A55-E9B3-0279-D4AE-7BFF87A151C9}"/>
              </a:ext>
            </a:extLst>
          </p:cNvPr>
          <p:cNvSpPr txBox="1"/>
          <p:nvPr/>
        </p:nvSpPr>
        <p:spPr>
          <a:xfrm>
            <a:off x="4343400" y="3741924"/>
            <a:ext cx="3137397" cy="584775"/>
          </a:xfrm>
          <a:prstGeom prst="rect">
            <a:avLst/>
          </a:prstGeom>
          <a:noFill/>
        </p:spPr>
        <p:txBody>
          <a:bodyPr wrap="none" rtlCol="0">
            <a:spAutoFit/>
          </a:bodyPr>
          <a:lstStyle/>
          <a:p>
            <a:r>
              <a:rPr lang="da-DK" sz="1600" dirty="0">
                <a:latin typeface="Lato Light" panose="020F0502020204030203" pitchFamily="34" charset="0"/>
                <a:ea typeface="Lato Light" panose="020F0502020204030203" pitchFamily="34" charset="0"/>
                <a:cs typeface="Lato Light" panose="020F0502020204030203" pitchFamily="34" charset="0"/>
              </a:rPr>
              <a:t>Measurement of the deformation</a:t>
            </a:r>
          </a:p>
          <a:p>
            <a:r>
              <a:rPr lang="da-DK" sz="1600" dirty="0">
                <a:latin typeface="Lato Light" panose="020F0502020204030203" pitchFamily="34" charset="0"/>
                <a:ea typeface="Lato Light" panose="020F0502020204030203" pitchFamily="34" charset="0"/>
                <a:cs typeface="Lato Light" panose="020F0502020204030203" pitchFamily="34" charset="0"/>
              </a:rPr>
              <a:t>to extract the phase difference</a:t>
            </a:r>
            <a:endParaRPr lang="en-US" sz="1600" dirty="0">
              <a:latin typeface="Lato Light" panose="020F0502020204030203" pitchFamily="34" charset="0"/>
              <a:ea typeface="Lato Light" panose="020F0502020204030203" pitchFamily="34" charset="0"/>
              <a:cs typeface="Lato Light" panose="020F0502020204030203" pitchFamily="34" charset="0"/>
            </a:endParaRPr>
          </a:p>
        </p:txBody>
      </p:sp>
      <p:cxnSp>
        <p:nvCxnSpPr>
          <p:cNvPr id="21" name="Straight Arrow Connector 20">
            <a:extLst>
              <a:ext uri="{FF2B5EF4-FFF2-40B4-BE49-F238E27FC236}">
                <a16:creationId xmlns:a16="http://schemas.microsoft.com/office/drawing/2014/main" id="{168D02A1-35BE-15EC-C13C-BF219A4B1326}"/>
              </a:ext>
            </a:extLst>
          </p:cNvPr>
          <p:cNvCxnSpPr>
            <a:cxnSpLocks/>
          </p:cNvCxnSpPr>
          <p:nvPr/>
        </p:nvCxnSpPr>
        <p:spPr>
          <a:xfrm flipV="1">
            <a:off x="1654522" y="6334946"/>
            <a:ext cx="504257" cy="2182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7FC7741-84EC-7EB6-1F8B-CAD04F04D6F4}"/>
              </a:ext>
            </a:extLst>
          </p:cNvPr>
          <p:cNvCxnSpPr/>
          <p:nvPr/>
        </p:nvCxnSpPr>
        <p:spPr>
          <a:xfrm flipV="1">
            <a:off x="3301102" y="5791199"/>
            <a:ext cx="0" cy="3810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A6035D3-D9BB-B99A-B0C5-9E53537B74E8}"/>
              </a:ext>
            </a:extLst>
          </p:cNvPr>
          <p:cNvCxnSpPr>
            <a:stCxn id="10" idx="1"/>
          </p:cNvCxnSpPr>
          <p:nvPr/>
        </p:nvCxnSpPr>
        <p:spPr>
          <a:xfrm flipH="1">
            <a:off x="9199584" y="4986617"/>
            <a:ext cx="55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9FBD8E2-B803-53EE-E659-37CA4ECC5908}"/>
              </a:ext>
            </a:extLst>
          </p:cNvPr>
          <p:cNvCxnSpPr/>
          <p:nvPr/>
        </p:nvCxnSpPr>
        <p:spPr>
          <a:xfrm flipV="1">
            <a:off x="5910945" y="4326699"/>
            <a:ext cx="0" cy="10835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3E1A2971-17D6-AC3E-04C1-254253B07203}"/>
              </a:ext>
            </a:extLst>
          </p:cNvPr>
          <p:cNvCxnSpPr>
            <a:cxnSpLocks/>
          </p:cNvCxnSpPr>
          <p:nvPr/>
        </p:nvCxnSpPr>
        <p:spPr>
          <a:xfrm flipV="1">
            <a:off x="9448144" y="2575944"/>
            <a:ext cx="504257" cy="2182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9D0DF83-253F-A245-0520-E17E7245044F}"/>
              </a:ext>
            </a:extLst>
          </p:cNvPr>
          <p:cNvCxnSpPr>
            <a:stCxn id="11" idx="0"/>
          </p:cNvCxnSpPr>
          <p:nvPr/>
        </p:nvCxnSpPr>
        <p:spPr>
          <a:xfrm flipH="1" flipV="1">
            <a:off x="8655757" y="5914310"/>
            <a:ext cx="1" cy="3003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id="{A2A6A737-CDB6-C413-9FC4-645E8D2B7E10}"/>
              </a:ext>
            </a:extLst>
          </p:cNvPr>
          <p:cNvCxnSpPr>
            <a:cxnSpLocks/>
            <a:endCxn id="13" idx="2"/>
          </p:cNvCxnSpPr>
          <p:nvPr/>
        </p:nvCxnSpPr>
        <p:spPr>
          <a:xfrm rot="10800000">
            <a:off x="5912099" y="4326699"/>
            <a:ext cx="2437246" cy="199852"/>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2864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Background Flow</a:t>
            </a:r>
          </a:p>
        </p:txBody>
      </p:sp>
      <p:sp>
        <p:nvSpPr>
          <p:cNvPr id="3" name="Content Placeholder 2"/>
          <p:cNvSpPr>
            <a:spLocks noGrp="1"/>
          </p:cNvSpPr>
          <p:nvPr>
            <p:ph sz="half" idx="10"/>
          </p:nvPr>
        </p:nvSpPr>
        <p:spPr/>
        <p:txBody>
          <a:bodyPr>
            <a:normAutofit/>
          </a:bodyPr>
          <a:lstStyle/>
          <a:p>
            <a:r>
              <a:rPr lang="en-US" sz="1400" dirty="0"/>
              <a:t>The flow is calculated with the SST turbulence model for inlet mass flow rates ranging from 0.2 to 2 kg/s.</a:t>
            </a:r>
          </a:p>
          <a:p>
            <a:r>
              <a:rPr lang="en-US" sz="1400" dirty="0"/>
              <a:t>The flow and the acoustics are solved on two different computational meshes.</a:t>
            </a:r>
          </a:p>
          <a:p>
            <a:r>
              <a:rPr lang="en-US" sz="1400" dirty="0"/>
              <a:t>The background flow solution is mapped from the CFD mesh to the acoustics mesh using the </a:t>
            </a:r>
            <a:r>
              <a:rPr lang="en-US" sz="1400" i="1" dirty="0"/>
              <a:t>Background Fluid Flow </a:t>
            </a:r>
            <a:r>
              <a:rPr lang="en-US" sz="1400" dirty="0"/>
              <a:t>coupling multiphysics feature and the dedicated </a:t>
            </a:r>
            <a:r>
              <a:rPr lang="en-US" sz="1400" i="1" dirty="0"/>
              <a:t>Mapping</a:t>
            </a:r>
            <a:r>
              <a:rPr lang="en-US" sz="1400" dirty="0"/>
              <a:t> study. This is done for three reasons:</a:t>
            </a:r>
          </a:p>
          <a:p>
            <a:pPr lvl="1"/>
            <a:r>
              <a:rPr lang="en-US" sz="1400" dirty="0"/>
              <a:t>Reduce the computational cost of running the acoustic study</a:t>
            </a:r>
          </a:p>
          <a:p>
            <a:pPr lvl="1"/>
            <a:r>
              <a:rPr lang="en-US" sz="1400" dirty="0"/>
              <a:t>Smooth the CFD solution slightly (avoid numerical noise from the reactive terms)</a:t>
            </a:r>
          </a:p>
          <a:p>
            <a:pPr lvl="1"/>
            <a:r>
              <a:rPr lang="en-US" sz="1400" dirty="0"/>
              <a:t>Make the CFD interface results available also in the PML domains</a:t>
            </a:r>
          </a:p>
        </p:txBody>
      </p:sp>
      <p:pic>
        <p:nvPicPr>
          <p:cNvPr id="18" name="Content Placeholder 17">
            <a:extLst>
              <a:ext uri="{FF2B5EF4-FFF2-40B4-BE49-F238E27FC236}">
                <a16:creationId xmlns:a16="http://schemas.microsoft.com/office/drawing/2014/main" id="{7DCDC817-5F3D-D853-FD83-D0E6FEFEDBA6}"/>
              </a:ext>
            </a:extLst>
          </p:cNvPr>
          <p:cNvPicPr>
            <a:picLocks noGrp="1" noChangeAspect="1"/>
          </p:cNvPicPr>
          <p:nvPr>
            <p:ph sz="quarter" idx="11"/>
          </p:nvPr>
        </p:nvPicPr>
        <p:blipFill>
          <a:blip r:embed="rId2"/>
          <a:stretch>
            <a:fillRect/>
          </a:stretch>
        </p:blipFill>
        <p:spPr>
          <a:xfrm>
            <a:off x="5486400" y="1393706"/>
            <a:ext cx="6400800" cy="4070588"/>
          </a:xfrm>
        </p:spPr>
      </p:pic>
    </p:spTree>
    <p:extLst>
      <p:ext uri="{BB962C8B-B14F-4D97-AF65-F5344CB8AC3E}">
        <p14:creationId xmlns:p14="http://schemas.microsoft.com/office/powerpoint/2010/main" val="531652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Eigenmodes of Structure with the Fluid</a:t>
            </a:r>
          </a:p>
        </p:txBody>
      </p:sp>
      <p:sp>
        <p:nvSpPr>
          <p:cNvPr id="3" name="Content Placeholder 2"/>
          <p:cNvSpPr>
            <a:spLocks noGrp="1"/>
          </p:cNvSpPr>
          <p:nvPr>
            <p:ph idx="1"/>
          </p:nvPr>
        </p:nvSpPr>
        <p:spPr/>
        <p:txBody>
          <a:bodyPr>
            <a:normAutofit/>
          </a:bodyPr>
          <a:lstStyle/>
          <a:p>
            <a:pPr marL="0" indent="0">
              <a:buNone/>
            </a:pPr>
            <a:r>
              <a:rPr lang="en-US" sz="1600" dirty="0"/>
              <a:t>An </a:t>
            </a:r>
            <a:r>
              <a:rPr lang="en-US" sz="1600" dirty="0" err="1"/>
              <a:t>eigenfrequency</a:t>
            </a:r>
            <a:r>
              <a:rPr lang="en-US" sz="1600" dirty="0"/>
              <a:t> analysis is carried out on the structure to find its natural frequency. Pressure acoustics is included in the analysis to compute the effect of the mass of fluid in the pipe. The first mode frequency is used to excite the coupled model.</a:t>
            </a:r>
          </a:p>
        </p:txBody>
      </p:sp>
      <p:pic>
        <p:nvPicPr>
          <p:cNvPr id="5" name="Picture 4">
            <a:extLst>
              <a:ext uri="{FF2B5EF4-FFF2-40B4-BE49-F238E27FC236}">
                <a16:creationId xmlns:a16="http://schemas.microsoft.com/office/drawing/2014/main" id="{809DA2C4-1EFD-7CA3-EB8E-FDC805F85A3C}"/>
              </a:ext>
            </a:extLst>
          </p:cNvPr>
          <p:cNvPicPr>
            <a:picLocks noChangeAspect="1"/>
          </p:cNvPicPr>
          <p:nvPr/>
        </p:nvPicPr>
        <p:blipFill>
          <a:blip r:embed="rId2"/>
          <a:stretch>
            <a:fillRect/>
          </a:stretch>
        </p:blipFill>
        <p:spPr>
          <a:xfrm>
            <a:off x="914400" y="2790372"/>
            <a:ext cx="4965412" cy="3549688"/>
          </a:xfrm>
          <a:prstGeom prst="rect">
            <a:avLst/>
          </a:prstGeom>
        </p:spPr>
      </p:pic>
      <p:pic>
        <p:nvPicPr>
          <p:cNvPr id="8" name="Picture 7">
            <a:extLst>
              <a:ext uri="{FF2B5EF4-FFF2-40B4-BE49-F238E27FC236}">
                <a16:creationId xmlns:a16="http://schemas.microsoft.com/office/drawing/2014/main" id="{FFD9EB06-2CE1-8C07-F3A3-7D4D57E514E3}"/>
              </a:ext>
            </a:extLst>
          </p:cNvPr>
          <p:cNvPicPr>
            <a:picLocks noChangeAspect="1"/>
          </p:cNvPicPr>
          <p:nvPr/>
        </p:nvPicPr>
        <p:blipFill>
          <a:blip r:embed="rId3"/>
          <a:stretch>
            <a:fillRect/>
          </a:stretch>
        </p:blipFill>
        <p:spPr>
          <a:xfrm>
            <a:off x="6260812" y="2790371"/>
            <a:ext cx="4965412" cy="3549689"/>
          </a:xfrm>
          <a:prstGeom prst="rect">
            <a:avLst/>
          </a:prstGeom>
        </p:spPr>
      </p:pic>
    </p:spTree>
    <p:extLst>
      <p:ext uri="{BB962C8B-B14F-4D97-AF65-F5344CB8AC3E}">
        <p14:creationId xmlns:p14="http://schemas.microsoft.com/office/powerpoint/2010/main" val="4191710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Acoustics: Linearized Navier–Stokes</a:t>
            </a:r>
          </a:p>
        </p:txBody>
      </p:sp>
      <p:sp>
        <p:nvSpPr>
          <p:cNvPr id="3" name="Content Placeholder 2"/>
          <p:cNvSpPr>
            <a:spLocks noGrp="1"/>
          </p:cNvSpPr>
          <p:nvPr>
            <p:ph idx="1"/>
          </p:nvPr>
        </p:nvSpPr>
        <p:spPr/>
        <p:txBody>
          <a:bodyPr>
            <a:normAutofit/>
          </a:bodyPr>
          <a:lstStyle/>
          <a:p>
            <a:pPr marL="0" indent="0">
              <a:buNone/>
            </a:pPr>
            <a:r>
              <a:rPr lang="en-US" sz="1600" dirty="0"/>
              <a:t>The frequency response of the system including structure and background flow effects is modeled solving the linearized Navier–Stokes equations.</a:t>
            </a:r>
          </a:p>
        </p:txBody>
      </p:sp>
      <p:pic>
        <p:nvPicPr>
          <p:cNvPr id="6" name="Picture 5">
            <a:extLst>
              <a:ext uri="{FF2B5EF4-FFF2-40B4-BE49-F238E27FC236}">
                <a16:creationId xmlns:a16="http://schemas.microsoft.com/office/drawing/2014/main" id="{001703FB-F9E3-37B2-3C5A-FBF3F17162E8}"/>
              </a:ext>
            </a:extLst>
          </p:cNvPr>
          <p:cNvPicPr>
            <a:picLocks noChangeAspect="1"/>
          </p:cNvPicPr>
          <p:nvPr/>
        </p:nvPicPr>
        <p:blipFill>
          <a:blip r:embed="rId2"/>
          <a:stretch>
            <a:fillRect/>
          </a:stretch>
        </p:blipFill>
        <p:spPr>
          <a:xfrm>
            <a:off x="908078" y="2823754"/>
            <a:ext cx="4959322" cy="3545334"/>
          </a:xfrm>
          <a:prstGeom prst="rect">
            <a:avLst/>
          </a:prstGeom>
        </p:spPr>
      </p:pic>
      <p:pic>
        <p:nvPicPr>
          <p:cNvPr id="9" name="Picture 8">
            <a:extLst>
              <a:ext uri="{FF2B5EF4-FFF2-40B4-BE49-F238E27FC236}">
                <a16:creationId xmlns:a16="http://schemas.microsoft.com/office/drawing/2014/main" id="{2173957A-68E4-EAB1-9A70-984B896D4A8B}"/>
              </a:ext>
            </a:extLst>
          </p:cNvPr>
          <p:cNvPicPr>
            <a:picLocks noChangeAspect="1"/>
          </p:cNvPicPr>
          <p:nvPr/>
        </p:nvPicPr>
        <p:blipFill>
          <a:blip r:embed="rId3"/>
          <a:stretch>
            <a:fillRect/>
          </a:stretch>
        </p:blipFill>
        <p:spPr>
          <a:xfrm>
            <a:off x="6242078" y="2823753"/>
            <a:ext cx="4959322" cy="3545335"/>
          </a:xfrm>
          <a:prstGeom prst="rect">
            <a:avLst/>
          </a:prstGeom>
        </p:spPr>
      </p:pic>
    </p:spTree>
    <p:extLst>
      <p:ext uri="{BB962C8B-B14F-4D97-AF65-F5344CB8AC3E}">
        <p14:creationId xmlns:p14="http://schemas.microsoft.com/office/powerpoint/2010/main" val="2630786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Acoustics: Linearized Navier–Stokes</a:t>
            </a:r>
          </a:p>
        </p:txBody>
      </p:sp>
      <p:sp>
        <p:nvSpPr>
          <p:cNvPr id="5" name="Content Placeholder 4"/>
          <p:cNvSpPr>
            <a:spLocks noGrp="1"/>
          </p:cNvSpPr>
          <p:nvPr>
            <p:ph sz="half" idx="10"/>
          </p:nvPr>
        </p:nvSpPr>
        <p:spPr/>
        <p:txBody>
          <a:bodyPr>
            <a:normAutofit/>
          </a:bodyPr>
          <a:lstStyle/>
          <a:p>
            <a:r>
              <a:rPr lang="en-US" sz="1600" dirty="0"/>
              <a:t>Nonsymmetrical deflection of the structure to a symmetric load due to the background mean flow. The displacement amplitude and phase shift are exaggerated in the plot.</a:t>
            </a:r>
          </a:p>
          <a:p>
            <a:endParaRPr lang="sv-SE" sz="1800" dirty="0"/>
          </a:p>
        </p:txBody>
      </p:sp>
      <p:pic>
        <p:nvPicPr>
          <p:cNvPr id="21" name="Content Placeholder 20">
            <a:extLst>
              <a:ext uri="{FF2B5EF4-FFF2-40B4-BE49-F238E27FC236}">
                <a16:creationId xmlns:a16="http://schemas.microsoft.com/office/drawing/2014/main" id="{5284EA36-12E2-09E2-1BAC-A9C30FBF8E64}"/>
              </a:ext>
            </a:extLst>
          </p:cNvPr>
          <p:cNvPicPr>
            <a:picLocks noGrp="1" noChangeAspect="1"/>
          </p:cNvPicPr>
          <p:nvPr>
            <p:ph sz="quarter" idx="17"/>
          </p:nvPr>
        </p:nvPicPr>
        <p:blipFill>
          <a:blip r:embed="rId2"/>
          <a:stretch>
            <a:fillRect/>
          </a:stretch>
        </p:blipFill>
        <p:spPr>
          <a:xfrm>
            <a:off x="1045708" y="2466093"/>
            <a:ext cx="10100583" cy="4364214"/>
          </a:xfrm>
        </p:spPr>
      </p:pic>
    </p:spTree>
    <p:extLst>
      <p:ext uri="{BB962C8B-B14F-4D97-AF65-F5344CB8AC3E}">
        <p14:creationId xmlns:p14="http://schemas.microsoft.com/office/powerpoint/2010/main" val="374240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Acoustics: Linearized Navier–Stokes</a:t>
            </a:r>
          </a:p>
        </p:txBody>
      </p:sp>
      <p:pic>
        <p:nvPicPr>
          <p:cNvPr id="12" name="Content Placeholder 11">
            <a:extLst>
              <a:ext uri="{FF2B5EF4-FFF2-40B4-BE49-F238E27FC236}">
                <a16:creationId xmlns:a16="http://schemas.microsoft.com/office/drawing/2014/main" id="{F6C1CF06-C2A6-3379-CB00-8AF48CB62052}"/>
              </a:ext>
            </a:extLst>
          </p:cNvPr>
          <p:cNvPicPr>
            <a:picLocks noGrp="1" noChangeAspect="1"/>
          </p:cNvPicPr>
          <p:nvPr>
            <p:ph sz="quarter" idx="11"/>
          </p:nvPr>
        </p:nvPicPr>
        <p:blipFill>
          <a:blip r:embed="rId2"/>
          <a:stretch>
            <a:fillRect/>
          </a:stretch>
        </p:blipFill>
        <p:spPr>
          <a:xfrm>
            <a:off x="5486400" y="887016"/>
            <a:ext cx="6400800" cy="5083968"/>
          </a:xfrm>
          <a:prstGeom prst="rect">
            <a:avLst/>
          </a:prstGeom>
        </p:spPr>
      </p:pic>
      <p:sp>
        <p:nvSpPr>
          <p:cNvPr id="7" name="Content Placeholder 6"/>
          <p:cNvSpPr>
            <a:spLocks noGrp="1"/>
          </p:cNvSpPr>
          <p:nvPr>
            <p:ph sz="half" idx="10"/>
          </p:nvPr>
        </p:nvSpPr>
        <p:spPr/>
        <p:txBody>
          <a:bodyPr>
            <a:normAutofit/>
          </a:bodyPr>
          <a:lstStyle/>
          <a:p>
            <a:r>
              <a:rPr lang="en-US" sz="1600" dirty="0"/>
              <a:t>Phase difference calibration curve used to predict mass flow through the Coriolis flowmeter</a:t>
            </a:r>
          </a:p>
          <a:p>
            <a:r>
              <a:rPr lang="en-US" sz="1600" dirty="0"/>
              <a:t>The phase difference is measured between the measurement locations shown in the Model Setup slide</a:t>
            </a:r>
          </a:p>
          <a:p>
            <a:endParaRPr lang="sv-SE" sz="1800" dirty="0"/>
          </a:p>
        </p:txBody>
      </p:sp>
    </p:spTree>
    <p:extLst>
      <p:ext uri="{BB962C8B-B14F-4D97-AF65-F5344CB8AC3E}">
        <p14:creationId xmlns:p14="http://schemas.microsoft.com/office/powerpoint/2010/main" val="555808388"/>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1599B3F4-C756-4B27-BC08-7366E62434A3}" vid="{D044A537-18D9-4D16-90D5-8C33D46A50FD}"/>
    </a:ext>
  </a:extLst>
</a:theme>
</file>

<file path=ppt/theme/theme2.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3.xml><?xml version="1.0" encoding="utf-8"?>
<a:theme xmlns:a="http://schemas.openxmlformats.org/drawingml/2006/main" name="1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4.xml><?xml version="1.0" encoding="utf-8"?>
<a:theme xmlns:a="http://schemas.openxmlformats.org/drawingml/2006/main" name="3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comsol-slide-template-NEW2</Template>
  <TotalTime>780</TotalTime>
  <Words>604</Words>
  <Application>Microsoft Macintosh PowerPoint</Application>
  <PresentationFormat>Widescreen</PresentationFormat>
  <Paragraphs>46</Paragraphs>
  <Slides>9</Slides>
  <Notes>1</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9</vt:i4>
      </vt:variant>
    </vt:vector>
  </HeadingPairs>
  <TitlesOfParts>
    <vt:vector size="20" baseType="lpstr">
      <vt:lpstr>Arial</vt:lpstr>
      <vt:lpstr>Calibri</vt:lpstr>
      <vt:lpstr>Lato</vt:lpstr>
      <vt:lpstr>Lato Black</vt:lpstr>
      <vt:lpstr>Lato Light</vt:lpstr>
      <vt:lpstr>STIXGeneral-Regular</vt:lpstr>
      <vt:lpstr>Wingdings</vt:lpstr>
      <vt:lpstr>comsol-slide-template-NEW</vt:lpstr>
      <vt:lpstr>2_comsol-slide-template-NEW</vt:lpstr>
      <vt:lpstr>1_comsol-slide-template-NEW</vt:lpstr>
      <vt:lpstr>3_comsol-slide-template-NEW</vt:lpstr>
      <vt:lpstr>Coriolis Flowmeter</vt:lpstr>
      <vt:lpstr>Background</vt:lpstr>
      <vt:lpstr>About the Model and Motivation</vt:lpstr>
      <vt:lpstr>Model Setup</vt:lpstr>
      <vt:lpstr>The Background Flow</vt:lpstr>
      <vt:lpstr>Eigenmodes of Structure with the Fluid</vt:lpstr>
      <vt:lpstr>Acoustics: Linearized Navier–Stokes</vt:lpstr>
      <vt:lpstr>Acoustics: Linearized Navier–Stokes</vt:lpstr>
      <vt:lpstr>Acoustics: Linearized Navier–Stokes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Valerio Marra</dc:creator>
  <cp:lastModifiedBy>Fanny Griesmer</cp:lastModifiedBy>
  <cp:revision>59</cp:revision>
  <dcterms:created xsi:type="dcterms:W3CDTF">2006-08-16T00:00:00Z</dcterms:created>
  <dcterms:modified xsi:type="dcterms:W3CDTF">2024-04-09T12:50:28Z</dcterms:modified>
</cp:coreProperties>
</file>