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3" autoAdjust="0"/>
    <p:restoredTop sz="94660"/>
  </p:normalViewPr>
  <p:slideViewPr>
    <p:cSldViewPr snapToGrid="0">
      <p:cViewPr>
        <p:scale>
          <a:sx n="125" d="100"/>
          <a:sy n="125" d="100"/>
        </p:scale>
        <p:origin x="1428" y="8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23021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3889619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442893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1539913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4158581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040273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1927415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8022305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41645381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5925529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688803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975807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7429777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7673456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3834181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3994102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3996492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2728745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682568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863812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4009461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61704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17458863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68915568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944732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9440069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870963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363510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270497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138116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2191796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95143168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2581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21409454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6207655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256065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372447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4568246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033376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50246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0937637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947795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1034988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557433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69055517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1207545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11248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42598671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43224296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22564984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5576610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90040734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359784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46557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6776766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058624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10262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54371" y="298551"/>
            <a:ext cx="1003093" cy="92877"/>
          </a:xfrm>
          <a:prstGeom prst="rect">
            <a:avLst/>
          </a:prstGeom>
        </p:spPr>
      </p:pic>
    </p:spTree>
    <p:extLst>
      <p:ext uri="{BB962C8B-B14F-4D97-AF65-F5344CB8AC3E}">
        <p14:creationId xmlns:p14="http://schemas.microsoft.com/office/powerpoint/2010/main" val="35502156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F9753A0-1315-4D58-AFE7-F812F12A0A2B}"/>
              </a:ext>
            </a:extLst>
          </p:cNvPr>
          <p:cNvSpPr>
            <a:spLocks noGrp="1"/>
          </p:cNvSpPr>
          <p:nvPr>
            <p:ph type="title"/>
          </p:nvPr>
        </p:nvSpPr>
        <p:spPr/>
        <p:txBody>
          <a:bodyPr/>
          <a:lstStyle/>
          <a:p>
            <a:r>
              <a:rPr lang="en-US" dirty="0"/>
              <a:t>Blood Flow Through an </a:t>
            </a:r>
            <a:br>
              <a:rPr lang="en-US" dirty="0"/>
            </a:br>
            <a:r>
              <a:rPr lang="en-US" dirty="0"/>
              <a:t>Abdominal Aortic Aneurysm</a:t>
            </a:r>
            <a:endParaRPr lang="en-SE" dirty="0"/>
          </a:p>
        </p:txBody>
      </p:sp>
      <p:sp>
        <p:nvSpPr>
          <p:cNvPr id="5" name="Text Placeholder 4">
            <a:extLst>
              <a:ext uri="{FF2B5EF4-FFF2-40B4-BE49-F238E27FC236}">
                <a16:creationId xmlns:a16="http://schemas.microsoft.com/office/drawing/2014/main" id="{BBD9DC34-948D-46FF-AAC9-6A4E1F14A38C}"/>
              </a:ext>
            </a:extLst>
          </p:cNvPr>
          <p:cNvSpPr>
            <a:spLocks noGrp="1"/>
          </p:cNvSpPr>
          <p:nvPr>
            <p:ph type="body" idx="1"/>
          </p:nvPr>
        </p:nvSpPr>
        <p:spPr/>
        <p:txBody>
          <a:bodyPr/>
          <a:lstStyle/>
          <a:p>
            <a:endParaRPr lang="en-SE"/>
          </a:p>
        </p:txBody>
      </p:sp>
      <p:sp>
        <p:nvSpPr>
          <p:cNvPr id="6" name="Text Placeholder 5">
            <a:extLst>
              <a:ext uri="{FF2B5EF4-FFF2-40B4-BE49-F238E27FC236}">
                <a16:creationId xmlns:a16="http://schemas.microsoft.com/office/drawing/2014/main" id="{E3CDB01A-08F8-4DF5-BC2D-86E48FC3FA9F}"/>
              </a:ext>
            </a:extLst>
          </p:cNvPr>
          <p:cNvSpPr>
            <a:spLocks noGrp="1"/>
          </p:cNvSpPr>
          <p:nvPr>
            <p:ph type="body" idx="10"/>
          </p:nvPr>
        </p:nvSpPr>
        <p:spPr/>
        <p:txBody>
          <a:bodyPr/>
          <a:lstStyle/>
          <a:p>
            <a:endParaRPr lang="en-SE"/>
          </a:p>
        </p:txBody>
      </p:sp>
      <p:sp>
        <p:nvSpPr>
          <p:cNvPr id="7" name="Text Placeholder 6">
            <a:extLst>
              <a:ext uri="{FF2B5EF4-FFF2-40B4-BE49-F238E27FC236}">
                <a16:creationId xmlns:a16="http://schemas.microsoft.com/office/drawing/2014/main" id="{62386AB2-B0D8-47C1-AE49-AEE1A93202E7}"/>
              </a:ext>
            </a:extLst>
          </p:cNvPr>
          <p:cNvSpPr>
            <a:spLocks noGrp="1"/>
          </p:cNvSpPr>
          <p:nvPr>
            <p:ph type="body" idx="11"/>
          </p:nvPr>
        </p:nvSpPr>
        <p:spPr/>
        <p:txBody>
          <a:bodyPr/>
          <a:lstStyle/>
          <a:p>
            <a:endParaRPr lang="en-SE"/>
          </a:p>
        </p:txBody>
      </p:sp>
      <p:sp>
        <p:nvSpPr>
          <p:cNvPr id="8" name="Text Placeholder 7">
            <a:extLst>
              <a:ext uri="{FF2B5EF4-FFF2-40B4-BE49-F238E27FC236}">
                <a16:creationId xmlns:a16="http://schemas.microsoft.com/office/drawing/2014/main" id="{46ED5E2F-C8FB-4664-8CA0-AFF70F37126D}"/>
              </a:ext>
            </a:extLst>
          </p:cNvPr>
          <p:cNvSpPr>
            <a:spLocks noGrp="1"/>
          </p:cNvSpPr>
          <p:nvPr>
            <p:ph type="body" idx="12"/>
          </p:nvPr>
        </p:nvSpPr>
        <p:spPr/>
        <p:txBody>
          <a:bodyPr/>
          <a:lstStyle/>
          <a:p>
            <a:endParaRPr lang="en-SE"/>
          </a:p>
        </p:txBody>
      </p:sp>
      <p:pic>
        <p:nvPicPr>
          <p:cNvPr id="10" name="Picture 9">
            <a:extLst>
              <a:ext uri="{FF2B5EF4-FFF2-40B4-BE49-F238E27FC236}">
                <a16:creationId xmlns:a16="http://schemas.microsoft.com/office/drawing/2014/main" id="{A7E6CF0A-20EF-40E0-9769-068A5E2C0D46}"/>
              </a:ext>
            </a:extLst>
          </p:cNvPr>
          <p:cNvPicPr>
            <a:picLocks noChangeAspect="1"/>
          </p:cNvPicPr>
          <p:nvPr/>
        </p:nvPicPr>
        <p:blipFill rotWithShape="1">
          <a:blip r:embed="rId2"/>
          <a:srcRect t="7938" r="20919"/>
          <a:stretch/>
        </p:blipFill>
        <p:spPr>
          <a:xfrm>
            <a:off x="5764199" y="-15240"/>
            <a:ext cx="6458281" cy="4229100"/>
          </a:xfrm>
          <a:prstGeom prst="rect">
            <a:avLst/>
          </a:prstGeom>
        </p:spPr>
      </p:pic>
    </p:spTree>
    <p:extLst>
      <p:ext uri="{BB962C8B-B14F-4D97-AF65-F5344CB8AC3E}">
        <p14:creationId xmlns:p14="http://schemas.microsoft.com/office/powerpoint/2010/main" val="39438601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EECE6399-7D9E-459F-84EC-6385D5C40E3C}"/>
              </a:ext>
            </a:extLst>
          </p:cNvPr>
          <p:cNvSpPr>
            <a:spLocks noGrp="1"/>
          </p:cNvSpPr>
          <p:nvPr>
            <p:ph type="title"/>
          </p:nvPr>
        </p:nvSpPr>
        <p:spPr/>
        <p:txBody>
          <a:bodyPr/>
          <a:lstStyle/>
          <a:p>
            <a:r>
              <a:rPr lang="en-US" dirty="0"/>
              <a:t>Model Definition</a:t>
            </a:r>
            <a:endParaRPr lang="en-SE" dirty="0"/>
          </a:p>
        </p:txBody>
      </p:sp>
      <p:sp>
        <p:nvSpPr>
          <p:cNvPr id="9" name="Content Placeholder 8">
            <a:extLst>
              <a:ext uri="{FF2B5EF4-FFF2-40B4-BE49-F238E27FC236}">
                <a16:creationId xmlns:a16="http://schemas.microsoft.com/office/drawing/2014/main" id="{1A8F7456-A9A9-4F9B-B5D0-C8F942C48E15}"/>
              </a:ext>
            </a:extLst>
          </p:cNvPr>
          <p:cNvSpPr>
            <a:spLocks noGrp="1"/>
          </p:cNvSpPr>
          <p:nvPr>
            <p:ph sz="quarter" idx="11"/>
          </p:nvPr>
        </p:nvSpPr>
        <p:spPr/>
        <p:txBody>
          <a:bodyPr/>
          <a:lstStyle/>
          <a:p>
            <a:r>
              <a:rPr lang="en-US" dirty="0"/>
              <a:t> </a:t>
            </a:r>
            <a:endParaRPr lang="en-SE" dirty="0"/>
          </a:p>
        </p:txBody>
      </p:sp>
      <p:sp>
        <p:nvSpPr>
          <p:cNvPr id="8" name="Content Placeholder 7">
            <a:extLst>
              <a:ext uri="{FF2B5EF4-FFF2-40B4-BE49-F238E27FC236}">
                <a16:creationId xmlns:a16="http://schemas.microsoft.com/office/drawing/2014/main" id="{A9099511-159E-404E-A993-F72D8056E163}"/>
              </a:ext>
            </a:extLst>
          </p:cNvPr>
          <p:cNvSpPr>
            <a:spLocks noGrp="1"/>
          </p:cNvSpPr>
          <p:nvPr>
            <p:ph sz="half" idx="10"/>
          </p:nvPr>
        </p:nvSpPr>
        <p:spPr/>
        <p:txBody>
          <a:bodyPr>
            <a:normAutofit/>
          </a:bodyPr>
          <a:lstStyle/>
          <a:p>
            <a:r>
              <a:rPr lang="en-US" sz="1600" dirty="0"/>
              <a:t>Fully developed laminar flow at the inlet</a:t>
            </a:r>
          </a:p>
          <a:p>
            <a:r>
              <a:rPr lang="en-US" sz="1600" dirty="0"/>
              <a:t>Constant gauge pressure at both outlets</a:t>
            </a:r>
          </a:p>
          <a:p>
            <a:r>
              <a:rPr lang="en-US" sz="1600" dirty="0"/>
              <a:t>No-slip wall conditions at the blood vessel walls</a:t>
            </a:r>
          </a:p>
          <a:p>
            <a:r>
              <a:rPr lang="en-US" sz="1600" dirty="0" err="1"/>
              <a:t>Oldroyd</a:t>
            </a:r>
            <a:r>
              <a:rPr lang="en-US" sz="1600" dirty="0"/>
              <a:t>-B one-branch viscoelastic </a:t>
            </a:r>
            <a:br>
              <a:rPr lang="en-US" sz="1600" dirty="0"/>
            </a:br>
            <a:r>
              <a:rPr lang="en-US" sz="1600" dirty="0"/>
              <a:t>flow model</a:t>
            </a:r>
          </a:p>
        </p:txBody>
      </p:sp>
      <p:sp>
        <p:nvSpPr>
          <p:cNvPr id="10" name="Text Placeholder 9">
            <a:extLst>
              <a:ext uri="{FF2B5EF4-FFF2-40B4-BE49-F238E27FC236}">
                <a16:creationId xmlns:a16="http://schemas.microsoft.com/office/drawing/2014/main" id="{58CA43DE-E136-4C06-818C-749D7EABB0D1}"/>
              </a:ext>
            </a:extLst>
          </p:cNvPr>
          <p:cNvSpPr>
            <a:spLocks noGrp="1"/>
          </p:cNvSpPr>
          <p:nvPr>
            <p:ph type="body" sz="quarter" idx="12"/>
          </p:nvPr>
        </p:nvSpPr>
        <p:spPr/>
        <p:txBody>
          <a:bodyPr/>
          <a:lstStyle/>
          <a:p>
            <a:r>
              <a:rPr lang="en-US" dirty="0"/>
              <a:t>Model geometry and boundary conditions.</a:t>
            </a:r>
            <a:endParaRPr lang="en-SE" dirty="0"/>
          </a:p>
        </p:txBody>
      </p:sp>
      <p:pic>
        <p:nvPicPr>
          <p:cNvPr id="12" name="Picture 11">
            <a:extLst>
              <a:ext uri="{FF2B5EF4-FFF2-40B4-BE49-F238E27FC236}">
                <a16:creationId xmlns:a16="http://schemas.microsoft.com/office/drawing/2014/main" id="{2EC6E309-E245-4662-9F4E-DF68802D3A70}"/>
              </a:ext>
            </a:extLst>
          </p:cNvPr>
          <p:cNvPicPr>
            <a:picLocks noChangeAspect="1"/>
          </p:cNvPicPr>
          <p:nvPr/>
        </p:nvPicPr>
        <p:blipFill>
          <a:blip r:embed="rId2"/>
          <a:stretch>
            <a:fillRect/>
          </a:stretch>
        </p:blipFill>
        <p:spPr>
          <a:xfrm>
            <a:off x="5551623" y="1259840"/>
            <a:ext cx="6335577" cy="3563762"/>
          </a:xfrm>
          <a:prstGeom prst="rect">
            <a:avLst/>
          </a:prstGeom>
        </p:spPr>
      </p:pic>
      <p:sp>
        <p:nvSpPr>
          <p:cNvPr id="13" name="Arrow: Right 12">
            <a:extLst>
              <a:ext uri="{FF2B5EF4-FFF2-40B4-BE49-F238E27FC236}">
                <a16:creationId xmlns:a16="http://schemas.microsoft.com/office/drawing/2014/main" id="{1FF67DA7-3207-4BC3-BCFF-E07E1C82CC09}"/>
              </a:ext>
            </a:extLst>
          </p:cNvPr>
          <p:cNvSpPr/>
          <p:nvPr/>
        </p:nvSpPr>
        <p:spPr>
          <a:xfrm rot="19696584">
            <a:off x="5760718" y="4423312"/>
            <a:ext cx="472440" cy="213360"/>
          </a:xfrm>
          <a:prstGeom prst="right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4" name="Arrow: Right 13">
            <a:extLst>
              <a:ext uri="{FF2B5EF4-FFF2-40B4-BE49-F238E27FC236}">
                <a16:creationId xmlns:a16="http://schemas.microsoft.com/office/drawing/2014/main" id="{665A3574-859D-4FBC-BA68-802BFBD0D117}"/>
              </a:ext>
            </a:extLst>
          </p:cNvPr>
          <p:cNvSpPr/>
          <p:nvPr/>
        </p:nvSpPr>
        <p:spPr>
          <a:xfrm rot="17470787">
            <a:off x="9814557" y="962660"/>
            <a:ext cx="472440" cy="213360"/>
          </a:xfrm>
          <a:prstGeom prst="right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5" name="Arrow: Right 14">
            <a:extLst>
              <a:ext uri="{FF2B5EF4-FFF2-40B4-BE49-F238E27FC236}">
                <a16:creationId xmlns:a16="http://schemas.microsoft.com/office/drawing/2014/main" id="{51945332-4667-442D-AF5F-A88A396E7042}"/>
              </a:ext>
            </a:extLst>
          </p:cNvPr>
          <p:cNvSpPr/>
          <p:nvPr/>
        </p:nvSpPr>
        <p:spPr>
          <a:xfrm rot="20904191">
            <a:off x="11346179" y="1818228"/>
            <a:ext cx="472440" cy="213360"/>
          </a:xfrm>
          <a:prstGeom prst="rightArrow">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E"/>
          </a:p>
        </p:txBody>
      </p:sp>
      <p:sp>
        <p:nvSpPr>
          <p:cNvPr id="16" name="TextBox 15">
            <a:extLst>
              <a:ext uri="{FF2B5EF4-FFF2-40B4-BE49-F238E27FC236}">
                <a16:creationId xmlns:a16="http://schemas.microsoft.com/office/drawing/2014/main" id="{A7ACDEB7-CBF1-4D80-8367-7EB9972B862F}"/>
              </a:ext>
            </a:extLst>
          </p:cNvPr>
          <p:cNvSpPr txBox="1"/>
          <p:nvPr/>
        </p:nvSpPr>
        <p:spPr>
          <a:xfrm>
            <a:off x="5486400" y="4818249"/>
            <a:ext cx="649537" cy="369332"/>
          </a:xfrm>
          <a:prstGeom prst="rect">
            <a:avLst/>
          </a:prstGeom>
          <a:noFill/>
        </p:spPr>
        <p:txBody>
          <a:bodyPr wrap="none" rtlCol="0">
            <a:spAutoFit/>
          </a:bodyPr>
          <a:lstStyle/>
          <a:p>
            <a:r>
              <a:rPr lang="en-US" dirty="0">
                <a:latin typeface="Lato Light" panose="020F0302020204030203" pitchFamily="34" charset="0"/>
              </a:rPr>
              <a:t>Inlet</a:t>
            </a:r>
            <a:endParaRPr lang="en-SE" dirty="0">
              <a:latin typeface="Lato Light" panose="020F0302020204030203" pitchFamily="34" charset="0"/>
            </a:endParaRPr>
          </a:p>
        </p:txBody>
      </p:sp>
      <p:sp>
        <p:nvSpPr>
          <p:cNvPr id="17" name="TextBox 16">
            <a:extLst>
              <a:ext uri="{FF2B5EF4-FFF2-40B4-BE49-F238E27FC236}">
                <a16:creationId xmlns:a16="http://schemas.microsoft.com/office/drawing/2014/main" id="{8CEDC64D-4D30-41D8-A30C-A630C80DE48C}"/>
              </a:ext>
            </a:extLst>
          </p:cNvPr>
          <p:cNvSpPr txBox="1"/>
          <p:nvPr/>
        </p:nvSpPr>
        <p:spPr>
          <a:xfrm>
            <a:off x="11261906" y="2281018"/>
            <a:ext cx="830677" cy="369332"/>
          </a:xfrm>
          <a:prstGeom prst="rect">
            <a:avLst/>
          </a:prstGeom>
          <a:noFill/>
        </p:spPr>
        <p:txBody>
          <a:bodyPr wrap="none" rtlCol="0">
            <a:spAutoFit/>
          </a:bodyPr>
          <a:lstStyle/>
          <a:p>
            <a:r>
              <a:rPr lang="en-US" dirty="0">
                <a:latin typeface="Lato Light" panose="020F0302020204030203" pitchFamily="34" charset="0"/>
              </a:rPr>
              <a:t>Outlet</a:t>
            </a:r>
            <a:endParaRPr lang="en-SE" dirty="0">
              <a:latin typeface="Lato Light" panose="020F0302020204030203" pitchFamily="34" charset="0"/>
            </a:endParaRPr>
          </a:p>
        </p:txBody>
      </p:sp>
      <p:sp>
        <p:nvSpPr>
          <p:cNvPr id="18" name="TextBox 17">
            <a:extLst>
              <a:ext uri="{FF2B5EF4-FFF2-40B4-BE49-F238E27FC236}">
                <a16:creationId xmlns:a16="http://schemas.microsoft.com/office/drawing/2014/main" id="{B4AB068F-2CA9-46DC-9A66-72CD143E6F83}"/>
              </a:ext>
            </a:extLst>
          </p:cNvPr>
          <p:cNvSpPr txBox="1"/>
          <p:nvPr/>
        </p:nvSpPr>
        <p:spPr>
          <a:xfrm>
            <a:off x="9820258" y="299442"/>
            <a:ext cx="830677" cy="369332"/>
          </a:xfrm>
          <a:prstGeom prst="rect">
            <a:avLst/>
          </a:prstGeom>
          <a:noFill/>
        </p:spPr>
        <p:txBody>
          <a:bodyPr wrap="none" rtlCol="0">
            <a:spAutoFit/>
          </a:bodyPr>
          <a:lstStyle/>
          <a:p>
            <a:r>
              <a:rPr lang="en-US" dirty="0">
                <a:latin typeface="Lato Light" panose="020F0302020204030203" pitchFamily="34" charset="0"/>
              </a:rPr>
              <a:t>Outlet</a:t>
            </a:r>
            <a:endParaRPr lang="en-SE" dirty="0">
              <a:latin typeface="Lato Light" panose="020F0302020204030203" pitchFamily="34" charset="0"/>
            </a:endParaRPr>
          </a:p>
        </p:txBody>
      </p:sp>
      <p:sp>
        <p:nvSpPr>
          <p:cNvPr id="19" name="TextBox 18">
            <a:extLst>
              <a:ext uri="{FF2B5EF4-FFF2-40B4-BE49-F238E27FC236}">
                <a16:creationId xmlns:a16="http://schemas.microsoft.com/office/drawing/2014/main" id="{B4A892A2-5E26-4D23-A6E3-A8C416AAEEDA}"/>
              </a:ext>
            </a:extLst>
          </p:cNvPr>
          <p:cNvSpPr txBox="1"/>
          <p:nvPr/>
        </p:nvSpPr>
        <p:spPr>
          <a:xfrm>
            <a:off x="5495857" y="2263313"/>
            <a:ext cx="1428596" cy="369332"/>
          </a:xfrm>
          <a:prstGeom prst="rect">
            <a:avLst/>
          </a:prstGeom>
          <a:noFill/>
        </p:spPr>
        <p:txBody>
          <a:bodyPr wrap="none" rtlCol="0">
            <a:spAutoFit/>
          </a:bodyPr>
          <a:lstStyle/>
          <a:p>
            <a:r>
              <a:rPr lang="en-US" dirty="0">
                <a:latin typeface="Lato Light" panose="020F0302020204030203" pitchFamily="34" charset="0"/>
              </a:rPr>
              <a:t>No-slip walls</a:t>
            </a:r>
            <a:endParaRPr lang="en-SE" dirty="0">
              <a:latin typeface="Lato Light" panose="020F0302020204030203" pitchFamily="34" charset="0"/>
            </a:endParaRPr>
          </a:p>
        </p:txBody>
      </p:sp>
      <p:cxnSp>
        <p:nvCxnSpPr>
          <p:cNvPr id="23" name="Straight Connector 22">
            <a:extLst>
              <a:ext uri="{FF2B5EF4-FFF2-40B4-BE49-F238E27FC236}">
                <a16:creationId xmlns:a16="http://schemas.microsoft.com/office/drawing/2014/main" id="{6A63FFF2-ED0C-434D-B53B-40BA11E5453C}"/>
              </a:ext>
            </a:extLst>
          </p:cNvPr>
          <p:cNvCxnSpPr>
            <a:stCxn id="19" idx="3"/>
          </p:cNvCxnSpPr>
          <p:nvPr/>
        </p:nvCxnSpPr>
        <p:spPr>
          <a:xfrm>
            <a:off x="6924453" y="2447979"/>
            <a:ext cx="63086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52CA623-683A-4A73-8879-C6E21FFBD2B3}"/>
              </a:ext>
            </a:extLst>
          </p:cNvPr>
          <p:cNvCxnSpPr>
            <a:stCxn id="19" idx="2"/>
          </p:cNvCxnSpPr>
          <p:nvPr/>
        </p:nvCxnSpPr>
        <p:spPr>
          <a:xfrm>
            <a:off x="6210155" y="2632645"/>
            <a:ext cx="0" cy="1291655"/>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3301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34D111C9-8E00-41D1-BA04-DAA87BA64294}"/>
              </a:ext>
            </a:extLst>
          </p:cNvPr>
          <p:cNvSpPr>
            <a:spLocks noGrp="1"/>
          </p:cNvSpPr>
          <p:nvPr>
            <p:ph sz="half" idx="18"/>
          </p:nvPr>
        </p:nvSpPr>
        <p:spPr/>
        <p:txBody>
          <a:bodyPr/>
          <a:lstStyle/>
          <a:p>
            <a:r>
              <a:rPr lang="en-US" dirty="0"/>
              <a:t>The material model is selected in the </a:t>
            </a:r>
            <a:r>
              <a:rPr lang="en-US" i="1" dirty="0"/>
              <a:t>Fluid Properties</a:t>
            </a:r>
            <a:r>
              <a:rPr lang="en-US" dirty="0"/>
              <a:t> settings window</a:t>
            </a:r>
          </a:p>
          <a:p>
            <a:r>
              <a:rPr lang="en-US" dirty="0"/>
              <a:t>The branch viscosity and relaxation time are set in the </a:t>
            </a:r>
            <a:r>
              <a:rPr lang="en-US" i="1" dirty="0"/>
              <a:t>Material model</a:t>
            </a:r>
            <a:r>
              <a:rPr lang="en-US" dirty="0"/>
              <a:t> table</a:t>
            </a:r>
            <a:endParaRPr lang="en-SE" dirty="0"/>
          </a:p>
        </p:txBody>
      </p:sp>
      <p:sp>
        <p:nvSpPr>
          <p:cNvPr id="7" name="Content Placeholder 6">
            <a:extLst>
              <a:ext uri="{FF2B5EF4-FFF2-40B4-BE49-F238E27FC236}">
                <a16:creationId xmlns:a16="http://schemas.microsoft.com/office/drawing/2014/main" id="{78780CF2-1B2A-42EC-9FF0-16F9A3BF6A77}"/>
              </a:ext>
            </a:extLst>
          </p:cNvPr>
          <p:cNvSpPr>
            <a:spLocks noGrp="1"/>
          </p:cNvSpPr>
          <p:nvPr>
            <p:ph sz="quarter" idx="17"/>
          </p:nvPr>
        </p:nvSpPr>
        <p:spPr/>
        <p:txBody>
          <a:bodyPr/>
          <a:lstStyle/>
          <a:p>
            <a:endParaRPr lang="en-SE"/>
          </a:p>
        </p:txBody>
      </p:sp>
      <p:sp>
        <p:nvSpPr>
          <p:cNvPr id="6" name="Title 5">
            <a:extLst>
              <a:ext uri="{FF2B5EF4-FFF2-40B4-BE49-F238E27FC236}">
                <a16:creationId xmlns:a16="http://schemas.microsoft.com/office/drawing/2014/main" id="{D339CD3E-10E2-45D9-8380-99D4E603579C}"/>
              </a:ext>
            </a:extLst>
          </p:cNvPr>
          <p:cNvSpPr>
            <a:spLocks noGrp="1"/>
          </p:cNvSpPr>
          <p:nvPr>
            <p:ph type="title"/>
          </p:nvPr>
        </p:nvSpPr>
        <p:spPr/>
        <p:txBody>
          <a:bodyPr/>
          <a:lstStyle/>
          <a:p>
            <a:r>
              <a:rPr lang="en-US" dirty="0"/>
              <a:t>Model Setup in COMSOL Multiphysics</a:t>
            </a:r>
            <a:r>
              <a:rPr lang="en-US" baseline="30000" dirty="0"/>
              <a:t>®</a:t>
            </a:r>
            <a:endParaRPr lang="en-SE" dirty="0"/>
          </a:p>
        </p:txBody>
      </p:sp>
      <p:pic>
        <p:nvPicPr>
          <p:cNvPr id="9" name="Picture 8">
            <a:extLst>
              <a:ext uri="{FF2B5EF4-FFF2-40B4-BE49-F238E27FC236}">
                <a16:creationId xmlns:a16="http://schemas.microsoft.com/office/drawing/2014/main" id="{E4B1588B-267B-49C8-BCAE-0BD3D56EE6ED}"/>
              </a:ext>
            </a:extLst>
          </p:cNvPr>
          <p:cNvPicPr>
            <a:picLocks noChangeAspect="1"/>
          </p:cNvPicPr>
          <p:nvPr/>
        </p:nvPicPr>
        <p:blipFill rotWithShape="1">
          <a:blip r:embed="rId2"/>
          <a:srcRect r="25018" b="7047"/>
          <a:stretch/>
        </p:blipFill>
        <p:spPr>
          <a:xfrm>
            <a:off x="4361411" y="582355"/>
            <a:ext cx="8234449" cy="6374705"/>
          </a:xfrm>
          <a:prstGeom prst="rect">
            <a:avLst/>
          </a:prstGeom>
        </p:spPr>
      </p:pic>
    </p:spTree>
    <p:extLst>
      <p:ext uri="{BB962C8B-B14F-4D97-AF65-F5344CB8AC3E}">
        <p14:creationId xmlns:p14="http://schemas.microsoft.com/office/powerpoint/2010/main" val="3550908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16D7D00-7707-4627-B1D8-76D24E8CADD1}"/>
              </a:ext>
            </a:extLst>
          </p:cNvPr>
          <p:cNvSpPr>
            <a:spLocks noGrp="1"/>
          </p:cNvSpPr>
          <p:nvPr>
            <p:ph type="title"/>
          </p:nvPr>
        </p:nvSpPr>
        <p:spPr/>
        <p:txBody>
          <a:bodyPr/>
          <a:lstStyle/>
          <a:p>
            <a:r>
              <a:rPr lang="en-US" dirty="0"/>
              <a:t>Results</a:t>
            </a:r>
            <a:endParaRPr lang="en-SE" dirty="0"/>
          </a:p>
        </p:txBody>
      </p:sp>
      <p:sp>
        <p:nvSpPr>
          <p:cNvPr id="7" name="Content Placeholder 6">
            <a:extLst>
              <a:ext uri="{FF2B5EF4-FFF2-40B4-BE49-F238E27FC236}">
                <a16:creationId xmlns:a16="http://schemas.microsoft.com/office/drawing/2014/main" id="{C49205DA-2E0F-4435-964E-692BD9526E00}"/>
              </a:ext>
            </a:extLst>
          </p:cNvPr>
          <p:cNvSpPr>
            <a:spLocks noGrp="1"/>
          </p:cNvSpPr>
          <p:nvPr>
            <p:ph sz="quarter" idx="11"/>
          </p:nvPr>
        </p:nvSpPr>
        <p:spPr/>
        <p:txBody>
          <a:bodyPr/>
          <a:lstStyle/>
          <a:p>
            <a:r>
              <a:rPr lang="en-US" dirty="0"/>
              <a:t> </a:t>
            </a:r>
            <a:endParaRPr lang="en-SE" dirty="0"/>
          </a:p>
        </p:txBody>
      </p:sp>
      <p:sp>
        <p:nvSpPr>
          <p:cNvPr id="6" name="Content Placeholder 5">
            <a:extLst>
              <a:ext uri="{FF2B5EF4-FFF2-40B4-BE49-F238E27FC236}">
                <a16:creationId xmlns:a16="http://schemas.microsoft.com/office/drawing/2014/main" id="{520C3AE6-0FDC-43F6-8FE5-8BBF5EA5E31E}"/>
              </a:ext>
            </a:extLst>
          </p:cNvPr>
          <p:cNvSpPr>
            <a:spLocks noGrp="1"/>
          </p:cNvSpPr>
          <p:nvPr>
            <p:ph sz="half" idx="10"/>
          </p:nvPr>
        </p:nvSpPr>
        <p:spPr/>
        <p:txBody>
          <a:bodyPr/>
          <a:lstStyle/>
          <a:p>
            <a:r>
              <a:rPr lang="en-US" dirty="0"/>
              <a:t>A recirculation zone is formed in the aneurysm, which may increase the risk of coagulation and formation of blood clots</a:t>
            </a:r>
          </a:p>
          <a:p>
            <a:r>
              <a:rPr lang="en-US" dirty="0"/>
              <a:t>The viscous stresses and also the pressure losses are reduced in the aneurysm, which decreases the force that acts on the walls</a:t>
            </a:r>
            <a:endParaRPr lang="en-SE" dirty="0"/>
          </a:p>
        </p:txBody>
      </p:sp>
      <p:sp>
        <p:nvSpPr>
          <p:cNvPr id="8" name="Text Placeholder 7">
            <a:extLst>
              <a:ext uri="{FF2B5EF4-FFF2-40B4-BE49-F238E27FC236}">
                <a16:creationId xmlns:a16="http://schemas.microsoft.com/office/drawing/2014/main" id="{D40C638A-BF20-4D59-88CC-24D4C3E14EBD}"/>
              </a:ext>
            </a:extLst>
          </p:cNvPr>
          <p:cNvSpPr>
            <a:spLocks noGrp="1"/>
          </p:cNvSpPr>
          <p:nvPr>
            <p:ph type="body" sz="quarter" idx="12"/>
          </p:nvPr>
        </p:nvSpPr>
        <p:spPr/>
        <p:txBody>
          <a:bodyPr>
            <a:normAutofit fontScale="92500"/>
          </a:bodyPr>
          <a:lstStyle/>
          <a:p>
            <a:r>
              <a:rPr lang="en-US" dirty="0"/>
              <a:t>Velocity streamlines and viscous stresses at the blood vessel walls.</a:t>
            </a:r>
            <a:endParaRPr lang="en-SE" dirty="0"/>
          </a:p>
        </p:txBody>
      </p:sp>
      <p:pic>
        <p:nvPicPr>
          <p:cNvPr id="12" name="Picture 11">
            <a:extLst>
              <a:ext uri="{FF2B5EF4-FFF2-40B4-BE49-F238E27FC236}">
                <a16:creationId xmlns:a16="http://schemas.microsoft.com/office/drawing/2014/main" id="{E47DADE5-7732-46D9-8D07-2028E35D2BD4}"/>
              </a:ext>
            </a:extLst>
          </p:cNvPr>
          <p:cNvPicPr>
            <a:picLocks noChangeAspect="1"/>
          </p:cNvPicPr>
          <p:nvPr/>
        </p:nvPicPr>
        <p:blipFill>
          <a:blip r:embed="rId2"/>
          <a:stretch>
            <a:fillRect/>
          </a:stretch>
        </p:blipFill>
        <p:spPr>
          <a:xfrm>
            <a:off x="4777423" y="1092200"/>
            <a:ext cx="7315834" cy="4389500"/>
          </a:xfrm>
          <a:prstGeom prst="rect">
            <a:avLst/>
          </a:prstGeom>
        </p:spPr>
      </p:pic>
    </p:spTree>
    <p:extLst>
      <p:ext uri="{BB962C8B-B14F-4D97-AF65-F5344CB8AC3E}">
        <p14:creationId xmlns:p14="http://schemas.microsoft.com/office/powerpoint/2010/main" val="166140905"/>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A22889B-FCE7-E049-958F-4A6D18027951}" vid="{CC45CA09-4A69-2348-910C-7EE2BBB61B48}"/>
    </a:ext>
  </a:extLst>
</a:theme>
</file>

<file path=docProps/app.xml><?xml version="1.0" encoding="utf-8"?>
<Properties xmlns="http://schemas.openxmlformats.org/officeDocument/2006/extended-properties" xmlns:vt="http://schemas.openxmlformats.org/officeDocument/2006/docPropsVTypes">
  <Template>Slide-Template-2023</Template>
  <TotalTime>78</TotalTime>
  <Words>136</Words>
  <Application>Microsoft Office PowerPoint</Application>
  <PresentationFormat>Widescreen</PresentationFormat>
  <Paragraphs>20</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Lato</vt:lpstr>
      <vt:lpstr>Lato Black</vt:lpstr>
      <vt:lpstr>Lato Light</vt:lpstr>
      <vt:lpstr>Wingdings</vt:lpstr>
      <vt:lpstr>comsol-slide-template-NEW</vt:lpstr>
      <vt:lpstr>Blood Flow Through an  Abdominal Aortic Aneurysm</vt:lpstr>
      <vt:lpstr>Model Definition</vt:lpstr>
      <vt:lpstr>Model Setup in COMSOL Multiphysics®</vt:lpstr>
      <vt:lpstr>Results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Blood Flow Through an  Abdominal Aortic Aneurysm</dc:title>
  <dc:creator>Ed Fontes</dc:creator>
  <cp:lastModifiedBy>Ed Fontes</cp:lastModifiedBy>
  <cp:revision>6</cp:revision>
  <dcterms:created xsi:type="dcterms:W3CDTF">2024-04-08T12:32:40Z</dcterms:created>
  <dcterms:modified xsi:type="dcterms:W3CDTF">2024-04-08T13:51:16Z</dcterms:modified>
</cp:coreProperties>
</file>