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18" r:id="rId2"/>
  </p:sldMasterIdLst>
  <p:sldIdLst>
    <p:sldId id="256" r:id="rId3"/>
    <p:sldId id="260" r:id="rId4"/>
    <p:sldId id="261"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s" id="{6CF99920-8412-414B-88DD-DBB5205646B1}">
          <p14:sldIdLst>
            <p14:sldId id="256"/>
            <p14:sldId id="260"/>
            <p14:sldId id="261"/>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F3F9"/>
    <a:srgbClr val="0000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83" autoAdjust="0"/>
    <p:restoredTop sz="94660"/>
  </p:normalViewPr>
  <p:slideViewPr>
    <p:cSldViewPr snapToGrid="0">
      <p:cViewPr varScale="1">
        <p:scale>
          <a:sx n="117" d="100"/>
          <a:sy n="117" d="100"/>
        </p:scale>
        <p:origin x="200" y="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9185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9407437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3745792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1344482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9276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851992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88553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37281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49237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[Full] GUI image only (crop off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12264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2648156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143334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95877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5573" y="3946685"/>
            <a:ext cx="2804160" cy="232415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69137" y="3946685"/>
            <a:ext cx="2782492" cy="232415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1333"/>
            <a:ext cx="278353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TextBox 10">
            <a:extLst>
              <a:ext uri="{FF2B5EF4-FFF2-40B4-BE49-F238E27FC236}">
                <a16:creationId xmlns:a16="http://schemas.microsoft.com/office/drawing/2014/main" id="{9C216F9D-0A18-0D45-88C3-02BB594F532D}"/>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308241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444700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469937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78709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9" name="TextBox 8">
            <a:extLst>
              <a:ext uri="{FF2B5EF4-FFF2-40B4-BE49-F238E27FC236}">
                <a16:creationId xmlns:a16="http://schemas.microsoft.com/office/drawing/2014/main" id="{AFDF43F1-1BE8-FB45-B35F-B0C76E6E80D7}"/>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735838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7" name="TextBox 6">
            <a:extLst>
              <a:ext uri="{FF2B5EF4-FFF2-40B4-BE49-F238E27FC236}">
                <a16:creationId xmlns:a16="http://schemas.microsoft.com/office/drawing/2014/main" id="{5B01E1EC-B975-014E-8E66-21D00AC155D1}"/>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232942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235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55923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2" name="TextBox 21">
            <a:extLst>
              <a:ext uri="{FF2B5EF4-FFF2-40B4-BE49-F238E27FC236}">
                <a16:creationId xmlns:a16="http://schemas.microsoft.com/office/drawing/2014/main" id="{A0BD05A2-B42C-BE44-965E-7F053542FD06}"/>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023397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7695A3-DB90-DE48-AAFB-C8FD0D1921BE}"/>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
        <p:nvSpPr>
          <p:cNvPr id="10" name="TextBox 9">
            <a:extLst>
              <a:ext uri="{FF2B5EF4-FFF2-40B4-BE49-F238E27FC236}">
                <a16:creationId xmlns:a16="http://schemas.microsoft.com/office/drawing/2014/main" id="{B6F7CB46-B20E-E64B-A5F3-5BBCD7834F0A}"/>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2599077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330409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2648EAF-8AF0-9F4C-BC6F-40C4FE897DB7}"/>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25476EDB-7F87-6E4A-ABA7-A90079C262B4}"/>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435808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4D7BB7BB-A57D-6A42-A8EF-2733338AD4C1}"/>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41687157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C1D79798-99E3-D349-B3AD-A90199B5D738}"/>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2688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094249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0C75F-5180-43D8-E86C-BCACB1BC8A38}"/>
              </a:ext>
            </a:extLst>
          </p:cNvPr>
          <p:cNvSpPr>
            <a:spLocks noGrp="1"/>
          </p:cNvSpPr>
          <p:nvPr>
            <p:ph type="title"/>
          </p:nvPr>
        </p:nvSpPr>
        <p:spPr>
          <a:xfrm>
            <a:off x="609600" y="1295401"/>
            <a:ext cx="3223683" cy="1342588"/>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6944736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E77864E-1883-FB4A-BFFB-8AB6E7F64745}"/>
              </a:ext>
            </a:extLst>
          </p:cNvPr>
          <p:cNvSpPr/>
          <p:nvPr/>
        </p:nvSpPr>
        <p:spPr>
          <a:xfrm>
            <a:off x="508000" y="6578600"/>
            <a:ext cx="1016000" cy="20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1" name="TextBox 20">
            <a:extLst>
              <a:ext uri="{FF2B5EF4-FFF2-40B4-BE49-F238E27FC236}">
                <a16:creationId xmlns:a16="http://schemas.microsoft.com/office/drawing/2014/main" id="{64B941F4-5073-B340-827B-8F1CE30E21CD}"/>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727897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8413589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4" name="TextBox 13">
            <a:extLst>
              <a:ext uri="{FF2B5EF4-FFF2-40B4-BE49-F238E27FC236}">
                <a16:creationId xmlns:a16="http://schemas.microsoft.com/office/drawing/2014/main" id="{EF4B4D73-C8B6-A043-BE6D-1F7AC5BFAEA4}"/>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605033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8328549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TextBox 18">
            <a:extLst>
              <a:ext uri="{FF2B5EF4-FFF2-40B4-BE49-F238E27FC236}">
                <a16:creationId xmlns:a16="http://schemas.microsoft.com/office/drawing/2014/main" id="{2B5A7777-3C04-1941-9F4E-C2DB672F7808}"/>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8537104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8" name="TextBox 17">
            <a:extLst>
              <a:ext uri="{FF2B5EF4-FFF2-40B4-BE49-F238E27FC236}">
                <a16:creationId xmlns:a16="http://schemas.microsoft.com/office/drawing/2014/main" id="{A13E8921-A472-0C43-95E9-7AB398192939}"/>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5157469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TextBox 18">
            <a:extLst>
              <a:ext uri="{FF2B5EF4-FFF2-40B4-BE49-F238E27FC236}">
                <a16:creationId xmlns:a16="http://schemas.microsoft.com/office/drawing/2014/main" id="{9E61978B-BB12-314C-AD11-51663F3433EB}"/>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21117697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Optional (body) copy*</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30561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Optional (body) copy*</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8" name="TextBox 17">
            <a:extLst>
              <a:ext uri="{FF2B5EF4-FFF2-40B4-BE49-F238E27FC236}">
                <a16:creationId xmlns:a16="http://schemas.microsoft.com/office/drawing/2014/main" id="{07B89297-7F62-8B4A-BA56-D6D605894BFF}"/>
              </a:ext>
            </a:extLst>
          </p:cNvPr>
          <p:cNvSpPr txBox="1"/>
          <p:nvPr/>
        </p:nvSpPr>
        <p:spPr>
          <a:xfrm>
            <a:off x="4970208"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1025305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l">
              <a:defRPr sz="4800" b="1">
                <a:solidFill>
                  <a:srgbClr val="1B4D81"/>
                </a:solidFill>
                <a:latin typeface="Lato" panose="020F0502020204030203"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l">
              <a:buNone/>
              <a:defRPr sz="2400">
                <a:solidFill>
                  <a:schemeClr val="bg1">
                    <a:lumMod val="65000"/>
                  </a:schemeClr>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Click to edit Master subtitle style</a:t>
            </a:r>
          </a:p>
        </p:txBody>
      </p:sp>
    </p:spTree>
    <p:extLst>
      <p:ext uri="{BB962C8B-B14F-4D97-AF65-F5344CB8AC3E}">
        <p14:creationId xmlns:p14="http://schemas.microsoft.com/office/powerpoint/2010/main" val="2212304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6" name="TextBox 5">
            <a:extLst>
              <a:ext uri="{FF2B5EF4-FFF2-40B4-BE49-F238E27FC236}">
                <a16:creationId xmlns:a16="http://schemas.microsoft.com/office/drawing/2014/main" id="{78D09613-FB09-C64E-9B5B-059931212333}"/>
              </a:ext>
            </a:extLst>
          </p:cNvPr>
          <p:cNvSpPr txBox="1"/>
          <p:nvPr/>
        </p:nvSpPr>
        <p:spPr>
          <a:xfrm>
            <a:off x="1625600" y="168301"/>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6241511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625040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35132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4904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569888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1998229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196264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190818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9215423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754196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7373926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502132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975410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149961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061833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2968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529492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404959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892218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7499252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795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887523"/>
            <a:ext cx="5483315" cy="4894278"/>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887523"/>
            <a:ext cx="5381715" cy="4894278"/>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47890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834378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159610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6795515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8387526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9072180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090526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9351014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805754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280883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95912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258022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781936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463764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480917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514074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24885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6195412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04052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7684502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07227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6698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887522"/>
            <a:ext cx="11074400" cy="4894277"/>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9709344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298322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06026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722499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39119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762493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336460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8625636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03254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462035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033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26116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1551006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32877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42751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16697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3934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111011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373073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7306779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614158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12979572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2.emf"/><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47" Type="http://schemas.openxmlformats.org/officeDocument/2006/relationships/slideLayout" Target="../slideLayouts/slideLayout92.xml"/><Relationship Id="rId50" Type="http://schemas.openxmlformats.org/officeDocument/2006/relationships/slideLayout" Target="../slideLayouts/slideLayout95.xml"/><Relationship Id="rId55" Type="http://schemas.openxmlformats.org/officeDocument/2006/relationships/slideLayout" Target="../slideLayouts/slideLayout100.xml"/><Relationship Id="rId63" Type="http://schemas.openxmlformats.org/officeDocument/2006/relationships/image" Target="../media/image3.png"/><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3" Type="http://schemas.openxmlformats.org/officeDocument/2006/relationships/slideLayout" Target="../slideLayouts/slideLayout98.xml"/><Relationship Id="rId58" Type="http://schemas.openxmlformats.org/officeDocument/2006/relationships/slideLayout" Target="../slideLayouts/slideLayout103.xml"/><Relationship Id="rId5" Type="http://schemas.openxmlformats.org/officeDocument/2006/relationships/slideLayout" Target="../slideLayouts/slideLayout50.xml"/><Relationship Id="rId61" Type="http://schemas.openxmlformats.org/officeDocument/2006/relationships/image" Target="../media/image1.emf"/><Relationship Id="rId19" Type="http://schemas.openxmlformats.org/officeDocument/2006/relationships/slideLayout" Target="../slideLayouts/slideLayout6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48" Type="http://schemas.openxmlformats.org/officeDocument/2006/relationships/slideLayout" Target="../slideLayouts/slideLayout93.xml"/><Relationship Id="rId56" Type="http://schemas.openxmlformats.org/officeDocument/2006/relationships/slideLayout" Target="../slideLayouts/slideLayout101.xml"/><Relationship Id="rId8" Type="http://schemas.openxmlformats.org/officeDocument/2006/relationships/slideLayout" Target="../slideLayouts/slideLayout53.xml"/><Relationship Id="rId51" Type="http://schemas.openxmlformats.org/officeDocument/2006/relationships/slideLayout" Target="../slideLayouts/slideLayout96.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slideLayout" Target="../slideLayouts/slideLayout91.xml"/><Relationship Id="rId59" Type="http://schemas.openxmlformats.org/officeDocument/2006/relationships/slideLayout" Target="../slideLayouts/slideLayout104.xml"/><Relationship Id="rId20" Type="http://schemas.openxmlformats.org/officeDocument/2006/relationships/slideLayout" Target="../slideLayouts/slideLayout65.xml"/><Relationship Id="rId41" Type="http://schemas.openxmlformats.org/officeDocument/2006/relationships/slideLayout" Target="../slideLayouts/slideLayout86.xml"/><Relationship Id="rId54" Type="http://schemas.openxmlformats.org/officeDocument/2006/relationships/slideLayout" Target="../slideLayouts/slideLayout99.xml"/><Relationship Id="rId62" Type="http://schemas.openxmlformats.org/officeDocument/2006/relationships/image" Target="../media/image2.emf"/><Relationship Id="rId1" Type="http://schemas.openxmlformats.org/officeDocument/2006/relationships/slideLayout" Target="../slideLayouts/slideLayout46.xml"/><Relationship Id="rId6" Type="http://schemas.openxmlformats.org/officeDocument/2006/relationships/slideLayout" Target="../slideLayouts/slideLayout51.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49" Type="http://schemas.openxmlformats.org/officeDocument/2006/relationships/slideLayout" Target="../slideLayouts/slideLayout94.xml"/><Relationship Id="rId57" Type="http://schemas.openxmlformats.org/officeDocument/2006/relationships/slideLayout" Target="../slideLayouts/slideLayout102.xml"/><Relationship Id="rId10" Type="http://schemas.openxmlformats.org/officeDocument/2006/relationships/slideLayout" Target="../slideLayouts/slideLayout55.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52" Type="http://schemas.openxmlformats.org/officeDocument/2006/relationships/slideLayout" Target="../slideLayouts/slideLayout97.xml"/><Relationship Id="rId60" Type="http://schemas.openxmlformats.org/officeDocument/2006/relationships/theme" Target="../theme/theme2.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4698999"/>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47"/>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8"/>
          <a:stretch>
            <a:fillRect/>
          </a:stretch>
        </p:blipFill>
        <p:spPr>
          <a:xfrm>
            <a:off x="154371" y="298551"/>
            <a:ext cx="1003093" cy="92877"/>
          </a:xfrm>
          <a:prstGeom prst="rect">
            <a:avLst/>
          </a:prstGeom>
        </p:spPr>
      </p:pic>
      <p:sp>
        <p:nvSpPr>
          <p:cNvPr id="6" name="TextBox 5">
            <a:extLst>
              <a:ext uri="{FF2B5EF4-FFF2-40B4-BE49-F238E27FC236}">
                <a16:creationId xmlns:a16="http://schemas.microsoft.com/office/drawing/2014/main" id="{5D069005-49BD-2947-BFB7-EC9D5260205C}"/>
              </a:ext>
            </a:extLst>
          </p:cNvPr>
          <p:cNvSpPr txBox="1"/>
          <p:nvPr/>
        </p:nvSpPr>
        <p:spPr>
          <a:xfrm>
            <a:off x="609600" y="6559449"/>
            <a:ext cx="3251200" cy="215444"/>
          </a:xfrm>
          <a:prstGeom prst="rect">
            <a:avLst/>
          </a:prstGeom>
          <a:noFill/>
        </p:spPr>
        <p:txBody>
          <a:bodyPr wrap="square" lIns="0" rtlCol="0">
            <a:spAutoFit/>
          </a:bodyPr>
          <a:lstStyle/>
          <a:p>
            <a:r>
              <a:rPr lang="en-US" sz="800" dirty="0"/>
              <a:t>CONFIDENTIAL INFORMATION</a:t>
            </a:r>
          </a:p>
        </p:txBody>
      </p:sp>
    </p:spTree>
    <p:extLst>
      <p:ext uri="{BB962C8B-B14F-4D97-AF65-F5344CB8AC3E}">
        <p14:creationId xmlns:p14="http://schemas.microsoft.com/office/powerpoint/2010/main" val="34284490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8" r:id="rId36"/>
    <p:sldLayoutId id="2147483709" r:id="rId37"/>
    <p:sldLayoutId id="2147483710" r:id="rId38"/>
    <p:sldLayoutId id="2147483711" r:id="rId39"/>
    <p:sldLayoutId id="2147483712" r:id="rId40"/>
    <p:sldLayoutId id="2147483713" r:id="rId41"/>
    <p:sldLayoutId id="2147483714" r:id="rId42"/>
    <p:sldLayoutId id="2147483715" r:id="rId43"/>
    <p:sldLayoutId id="2147483716" r:id="rId44"/>
    <p:sldLayoutId id="2147483717" r:id="rId45"/>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1"/>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2"/>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8226188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 id="2147483748" r:id="rId30"/>
    <p:sldLayoutId id="2147483749" r:id="rId31"/>
    <p:sldLayoutId id="2147483750" r:id="rId32"/>
    <p:sldLayoutId id="2147483751" r:id="rId33"/>
    <p:sldLayoutId id="2147483752" r:id="rId34"/>
    <p:sldLayoutId id="2147483753" r:id="rId35"/>
    <p:sldLayoutId id="2147483754" r:id="rId36"/>
    <p:sldLayoutId id="2147483755" r:id="rId37"/>
    <p:sldLayoutId id="2147483756" r:id="rId38"/>
    <p:sldLayoutId id="2147483757" r:id="rId39"/>
    <p:sldLayoutId id="2147483758" r:id="rId40"/>
    <p:sldLayoutId id="2147483759" r:id="rId41"/>
    <p:sldLayoutId id="2147483760" r:id="rId42"/>
    <p:sldLayoutId id="2147483761" r:id="rId43"/>
    <p:sldLayoutId id="2147483762" r:id="rId44"/>
    <p:sldLayoutId id="2147483763" r:id="rId45"/>
    <p:sldLayoutId id="2147483764" r:id="rId46"/>
    <p:sldLayoutId id="2147483765" r:id="rId47"/>
    <p:sldLayoutId id="2147483766" r:id="rId48"/>
    <p:sldLayoutId id="2147483767" r:id="rId49"/>
    <p:sldLayoutId id="2147483768" r:id="rId50"/>
    <p:sldLayoutId id="2147483769" r:id="rId51"/>
    <p:sldLayoutId id="2147483770" r:id="rId52"/>
    <p:sldLayoutId id="2147483771" r:id="rId53"/>
    <p:sldLayoutId id="2147483772" r:id="rId54"/>
    <p:sldLayoutId id="2147483773" r:id="rId55"/>
    <p:sldLayoutId id="2147483774" r:id="rId56"/>
    <p:sldLayoutId id="2147483775" r:id="rId57"/>
    <p:sldLayoutId id="2147483776" r:id="rId58"/>
    <p:sldLayoutId id="2147483777" r:id="rId59"/>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4.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EEAC-956C-43CF-BC02-D94DAC231516}"/>
              </a:ext>
            </a:extLst>
          </p:cNvPr>
          <p:cNvSpPr>
            <a:spLocks noGrp="1"/>
          </p:cNvSpPr>
          <p:nvPr>
            <p:ph type="title"/>
          </p:nvPr>
        </p:nvSpPr>
        <p:spPr>
          <a:xfrm>
            <a:off x="609600" y="4038600"/>
            <a:ext cx="8980449" cy="1642533"/>
          </a:xfrm>
        </p:spPr>
        <p:txBody>
          <a:bodyPr>
            <a:normAutofit/>
          </a:bodyPr>
          <a:lstStyle/>
          <a:p>
            <a:r>
              <a:rPr lang="en-US" dirty="0"/>
              <a:t>Using the Monte Carlo Method  To Estimate the Value of Pi</a:t>
            </a:r>
          </a:p>
        </p:txBody>
      </p:sp>
      <p:sp>
        <p:nvSpPr>
          <p:cNvPr id="3" name="Subtitle 2">
            <a:extLst>
              <a:ext uri="{FF2B5EF4-FFF2-40B4-BE49-F238E27FC236}">
                <a16:creationId xmlns:a16="http://schemas.microsoft.com/office/drawing/2014/main" id="{51FB43F3-F07D-4BBB-A4E8-7B87B3925ADE}"/>
              </a:ext>
            </a:extLst>
          </p:cNvPr>
          <p:cNvSpPr>
            <a:spLocks noGrp="1"/>
          </p:cNvSpPr>
          <p:nvPr>
            <p:ph type="body" idx="1"/>
          </p:nvPr>
        </p:nvSpPr>
        <p:spPr/>
        <p:txBody>
          <a:bodyPr>
            <a:normAutofit/>
          </a:bodyPr>
          <a:lstStyle/>
          <a:p>
            <a:r>
              <a:rPr lang="en-US" dirty="0"/>
              <a:t>Venkata Krisshna</a:t>
            </a:r>
          </a:p>
        </p:txBody>
      </p:sp>
      <p:sp>
        <p:nvSpPr>
          <p:cNvPr id="4" name="Text Placeholder 3">
            <a:extLst>
              <a:ext uri="{FF2B5EF4-FFF2-40B4-BE49-F238E27FC236}">
                <a16:creationId xmlns:a16="http://schemas.microsoft.com/office/drawing/2014/main" id="{10A42D00-0D3B-4FC7-B055-0965FE4C81B1}"/>
              </a:ext>
            </a:extLst>
          </p:cNvPr>
          <p:cNvSpPr>
            <a:spLocks noGrp="1"/>
          </p:cNvSpPr>
          <p:nvPr>
            <p:ph type="body" idx="10"/>
          </p:nvPr>
        </p:nvSpPr>
        <p:spPr/>
        <p:txBody>
          <a:bodyPr/>
          <a:lstStyle/>
          <a:p>
            <a:r>
              <a:rPr lang="en-US" dirty="0"/>
              <a:t>March 2024</a:t>
            </a:r>
          </a:p>
        </p:txBody>
      </p:sp>
      <p:sp>
        <p:nvSpPr>
          <p:cNvPr id="5" name="Text Placeholder 4">
            <a:extLst>
              <a:ext uri="{FF2B5EF4-FFF2-40B4-BE49-F238E27FC236}">
                <a16:creationId xmlns:a16="http://schemas.microsoft.com/office/drawing/2014/main" id="{C1CC9CBF-D8A7-4A49-84FB-DC2E19DED19F}"/>
              </a:ext>
            </a:extLst>
          </p:cNvPr>
          <p:cNvSpPr>
            <a:spLocks noGrp="1"/>
          </p:cNvSpPr>
          <p:nvPr>
            <p:ph type="body" idx="11"/>
          </p:nvPr>
        </p:nvSpPr>
        <p:spPr/>
        <p:txBody>
          <a:bodyPr/>
          <a:lstStyle/>
          <a:p>
            <a:endParaRPr lang="en-US"/>
          </a:p>
        </p:txBody>
      </p:sp>
      <p:sp>
        <p:nvSpPr>
          <p:cNvPr id="6" name="Text Placeholder 5">
            <a:extLst>
              <a:ext uri="{FF2B5EF4-FFF2-40B4-BE49-F238E27FC236}">
                <a16:creationId xmlns:a16="http://schemas.microsoft.com/office/drawing/2014/main" id="{19FBB3CF-849D-4B42-99BF-9C4E9768309B}"/>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67253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831B8ED-FF2A-6329-9FD1-D68233FC1113}"/>
              </a:ext>
            </a:extLst>
          </p:cNvPr>
          <p:cNvSpPr/>
          <p:nvPr/>
        </p:nvSpPr>
        <p:spPr>
          <a:xfrm>
            <a:off x="490655" y="4385616"/>
            <a:ext cx="5029200" cy="835678"/>
          </a:xfrm>
          <a:prstGeom prst="rect">
            <a:avLst/>
          </a:prstGeom>
          <a:solidFill>
            <a:srgbClr val="EBF3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41C1D8-15EC-4225-D1A8-CCC386E25CF5}"/>
              </a:ext>
            </a:extLst>
          </p:cNvPr>
          <p:cNvSpPr/>
          <p:nvPr/>
        </p:nvSpPr>
        <p:spPr>
          <a:xfrm>
            <a:off x="490655" y="5400377"/>
            <a:ext cx="5029200" cy="835678"/>
          </a:xfrm>
          <a:prstGeom prst="rect">
            <a:avLst/>
          </a:prstGeom>
          <a:solidFill>
            <a:srgbClr val="EBF3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13B4B68-E2A6-1083-5A3D-6475A5A2F2CD}"/>
              </a:ext>
            </a:extLst>
          </p:cNvPr>
          <p:cNvSpPr/>
          <p:nvPr/>
        </p:nvSpPr>
        <p:spPr>
          <a:xfrm>
            <a:off x="490655" y="2746386"/>
            <a:ext cx="5029200" cy="835678"/>
          </a:xfrm>
          <a:prstGeom prst="rect">
            <a:avLst/>
          </a:prstGeom>
          <a:solidFill>
            <a:srgbClr val="EBF3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F10DF3-FDD2-4B56-911E-507A7D865507}"/>
              </a:ext>
            </a:extLst>
          </p:cNvPr>
          <p:cNvSpPr>
            <a:spLocks noGrp="1"/>
          </p:cNvSpPr>
          <p:nvPr>
            <p:ph type="title"/>
          </p:nvPr>
        </p:nvSpPr>
        <p:spPr>
          <a:xfrm>
            <a:off x="609601" y="961571"/>
            <a:ext cx="5486400" cy="1066800"/>
          </a:xfrm>
        </p:spPr>
        <p:txBody>
          <a:bodyPr/>
          <a:lstStyle/>
          <a:p>
            <a:r>
              <a:rPr lang="en-US" dirty="0">
                <a:solidFill>
                  <a:schemeClr val="accent1"/>
                </a:solidFill>
              </a:rPr>
              <a:t>Estimating the Value of Pi Using a Numerical Method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7817A2B-CE02-4247-A199-D8DEBAA3EE05}"/>
                  </a:ext>
                </a:extLst>
              </p:cNvPr>
              <p:cNvSpPr>
                <a:spLocks noGrp="1"/>
              </p:cNvSpPr>
              <p:nvPr>
                <p:ph sz="half" idx="10"/>
              </p:nvPr>
            </p:nvSpPr>
            <p:spPr>
              <a:xfrm>
                <a:off x="609601" y="2028371"/>
                <a:ext cx="6858780" cy="4216400"/>
              </a:xfrm>
            </p:spPr>
            <p:txBody>
              <a:bodyPr>
                <a:normAutofit fontScale="85000" lnSpcReduction="10000"/>
              </a:bodyPr>
              <a:lstStyle/>
              <a:p>
                <a:pPr marL="0" indent="0">
                  <a:lnSpc>
                    <a:spcPct val="120000"/>
                  </a:lnSpc>
                  <a:buNone/>
                </a:pPr>
                <a:r>
                  <a:rPr lang="en-US" dirty="0"/>
                  <a:t>Consider a circle with a radius of 1 unit inscribed in a square with a side length of 2 units. The ratio of the area of the circle to the area of the square,</a:t>
                </a:r>
                <a:br>
                  <a:rPr lang="en-US" dirty="0"/>
                </a:br>
                <a:br>
                  <a:rPr lang="en-US" dirty="0"/>
                </a:br>
                <a14:m>
                  <m:oMathPara xmlns:m="http://schemas.openxmlformats.org/officeDocument/2006/math">
                    <m:oMathParaPr>
                      <m:jc m:val="left"/>
                    </m:oMathParaPr>
                    <m:oMath xmlns:m="http://schemas.openxmlformats.org/officeDocument/2006/math">
                      <m:f>
                        <m:fPr>
                          <m:ctrlPr>
                            <a:rPr lang="en-US" sz="1900" b="0" i="1" smtClean="0">
                              <a:latin typeface="Cambria Math" panose="02040503050406030204" pitchFamily="18" charset="0"/>
                            </a:rPr>
                          </m:ctrlPr>
                        </m:fPr>
                        <m:num>
                          <m:r>
                            <a:rPr lang="en-US" sz="1900" i="1">
                              <a:latin typeface="Cambria Math" panose="02040503050406030204" pitchFamily="18" charset="0"/>
                            </a:rPr>
                            <m:t>𝐴𝑟𝑒𝑎</m:t>
                          </m:r>
                          <m:r>
                            <a:rPr lang="en-US" sz="1900" i="1">
                              <a:latin typeface="Cambria Math" panose="02040503050406030204" pitchFamily="18" charset="0"/>
                            </a:rPr>
                            <m:t> </m:t>
                          </m:r>
                          <m:r>
                            <a:rPr lang="en-US" sz="1900" i="1">
                              <a:latin typeface="Cambria Math" panose="02040503050406030204" pitchFamily="18" charset="0"/>
                            </a:rPr>
                            <m:t>𝑜𝑓</m:t>
                          </m:r>
                          <m:r>
                            <a:rPr lang="en-US" sz="1900" i="1">
                              <a:latin typeface="Cambria Math" panose="02040503050406030204" pitchFamily="18" charset="0"/>
                            </a:rPr>
                            <m:t> </m:t>
                          </m:r>
                          <m:r>
                            <a:rPr lang="en-US" sz="1900" i="1">
                              <a:latin typeface="Cambria Math" panose="02040503050406030204" pitchFamily="18" charset="0"/>
                            </a:rPr>
                            <m:t>𝑡h𝑒</m:t>
                          </m:r>
                          <m:r>
                            <a:rPr lang="en-US" sz="1900" b="0" i="1" smtClean="0">
                              <a:latin typeface="Cambria Math" panose="02040503050406030204" pitchFamily="18" charset="0"/>
                            </a:rPr>
                            <m:t> </m:t>
                          </m:r>
                          <m:r>
                            <a:rPr lang="en-US" sz="1900" b="0" i="1" smtClean="0">
                              <a:latin typeface="Cambria Math" panose="02040503050406030204" pitchFamily="18" charset="0"/>
                            </a:rPr>
                            <m:t>𝑐𝑖𝑟𝑐𝑙𝑒</m:t>
                          </m:r>
                        </m:num>
                        <m:den>
                          <m:r>
                            <a:rPr lang="en-US" sz="1900" b="0" i="1" smtClean="0">
                              <a:latin typeface="Cambria Math" panose="02040503050406030204" pitchFamily="18" charset="0"/>
                            </a:rPr>
                            <m:t>𝐴𝑟𝑒𝑎</m:t>
                          </m:r>
                          <m:r>
                            <a:rPr lang="en-US" sz="1900" b="0" i="1" smtClean="0">
                              <a:latin typeface="Cambria Math" panose="02040503050406030204" pitchFamily="18" charset="0"/>
                            </a:rPr>
                            <m:t> </m:t>
                          </m:r>
                          <m:r>
                            <a:rPr lang="en-US" sz="1900" i="1">
                              <a:latin typeface="Cambria Math" panose="02040503050406030204" pitchFamily="18" charset="0"/>
                            </a:rPr>
                            <m:t>𝑜𝑓</m:t>
                          </m:r>
                          <m:r>
                            <a:rPr lang="en-US" sz="1900" i="1">
                              <a:latin typeface="Cambria Math" panose="02040503050406030204" pitchFamily="18" charset="0"/>
                            </a:rPr>
                            <m:t> </m:t>
                          </m:r>
                          <m:r>
                            <a:rPr lang="en-US" sz="1900" i="1">
                              <a:latin typeface="Cambria Math" panose="02040503050406030204" pitchFamily="18" charset="0"/>
                            </a:rPr>
                            <m:t>𝑡h𝑒</m:t>
                          </m:r>
                          <m:r>
                            <a:rPr lang="en-US" sz="1900" i="1">
                              <a:latin typeface="Cambria Math" panose="02040503050406030204" pitchFamily="18" charset="0"/>
                            </a:rPr>
                            <m:t> </m:t>
                          </m:r>
                          <m:r>
                            <a:rPr lang="en-US" sz="1900" i="1">
                              <a:latin typeface="Cambria Math" panose="02040503050406030204" pitchFamily="18" charset="0"/>
                            </a:rPr>
                            <m:t>𝑠𝑞𝑢𝑎𝑟𝑒</m:t>
                          </m:r>
                        </m:den>
                      </m:f>
                      <m:r>
                        <a:rPr lang="en-US" sz="1900" b="0" i="1" smtClean="0">
                          <a:latin typeface="Cambria Math" panose="02040503050406030204" pitchFamily="18" charset="0"/>
                        </a:rPr>
                        <m:t>=</m:t>
                      </m:r>
                      <m:f>
                        <m:fPr>
                          <m:ctrlPr>
                            <a:rPr lang="en-US" sz="1900" b="0" i="1" smtClean="0">
                              <a:latin typeface="Cambria Math" panose="02040503050406030204" pitchFamily="18" charset="0"/>
                            </a:rPr>
                          </m:ctrlPr>
                        </m:fPr>
                        <m:num>
                          <m:r>
                            <a:rPr lang="el-GR" sz="1900" b="0" i="1" smtClean="0">
                              <a:latin typeface="Cambria Math" panose="02040503050406030204" pitchFamily="18" charset="0"/>
                            </a:rPr>
                            <m:t>𝜋</m:t>
                          </m:r>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𝑟</m:t>
                              </m:r>
                            </m:e>
                            <m:sup>
                              <m:r>
                                <a:rPr lang="en-US" sz="1900" b="0" i="1" smtClean="0">
                                  <a:latin typeface="Cambria Math" panose="02040503050406030204" pitchFamily="18" charset="0"/>
                                </a:rPr>
                                <m:t>2</m:t>
                              </m:r>
                            </m:sup>
                          </m:sSup>
                        </m:num>
                        <m:den>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(2</m:t>
                              </m:r>
                              <m:r>
                                <a:rPr lang="en-US" sz="1900" b="0" i="1" smtClean="0">
                                  <a:latin typeface="Cambria Math" panose="02040503050406030204" pitchFamily="18" charset="0"/>
                                </a:rPr>
                                <m:t>𝑟</m:t>
                              </m:r>
                              <m:r>
                                <a:rPr lang="en-US" sz="1900" b="0" i="1" smtClean="0">
                                  <a:latin typeface="Cambria Math" panose="02040503050406030204" pitchFamily="18" charset="0"/>
                                </a:rPr>
                                <m:t>)</m:t>
                              </m:r>
                            </m:e>
                            <m:sup>
                              <m:r>
                                <a:rPr lang="en-US" sz="1900" b="0" i="1" smtClean="0">
                                  <a:latin typeface="Cambria Math" panose="02040503050406030204" pitchFamily="18" charset="0"/>
                                </a:rPr>
                                <m:t>2</m:t>
                              </m:r>
                            </m:sup>
                          </m:sSup>
                        </m:den>
                      </m:f>
                      <m:r>
                        <a:rPr lang="en-US" sz="1900" b="0" i="0" smtClean="0">
                          <a:latin typeface="Cambria Math" panose="02040503050406030204" pitchFamily="18" charset="0"/>
                        </a:rPr>
                        <m:t>=</m:t>
                      </m:r>
                      <m:f>
                        <m:fPr>
                          <m:ctrlPr>
                            <a:rPr lang="en-US" sz="1900" b="0" i="1" smtClean="0">
                              <a:latin typeface="Cambria Math" panose="02040503050406030204" pitchFamily="18" charset="0"/>
                            </a:rPr>
                          </m:ctrlPr>
                        </m:fPr>
                        <m:num>
                          <m:r>
                            <a:rPr lang="el-GR" sz="1900" i="1">
                              <a:latin typeface="Cambria Math" panose="02040503050406030204" pitchFamily="18" charset="0"/>
                            </a:rPr>
                            <m:t>𝜋</m:t>
                          </m:r>
                          <m:r>
                            <a:rPr lang="en-US" sz="1900" b="0" i="1" smtClean="0">
                              <a:latin typeface="Cambria Math" panose="02040503050406030204" pitchFamily="18" charset="0"/>
                            </a:rPr>
                            <m:t> </m:t>
                          </m:r>
                          <m:r>
                            <a:rPr lang="en-US" sz="1900" b="0" i="1" smtClean="0">
                              <a:latin typeface="Cambria Math" panose="02040503050406030204" pitchFamily="18" charset="0"/>
                              <a:ea typeface="Cambria Math" panose="02040503050406030204" pitchFamily="18" charset="0"/>
                            </a:rPr>
                            <m:t>× </m:t>
                          </m:r>
                          <m:sSup>
                            <m:sSupPr>
                              <m:ctrlPr>
                                <a:rPr lang="en-US" sz="1900" b="0" i="1" smtClean="0">
                                  <a:latin typeface="Cambria Math" panose="02040503050406030204" pitchFamily="18" charset="0"/>
                                  <a:ea typeface="Cambria Math" panose="02040503050406030204" pitchFamily="18" charset="0"/>
                                </a:rPr>
                              </m:ctrlPr>
                            </m:sSupPr>
                            <m:e>
                              <m:r>
                                <a:rPr lang="en-US" sz="1900" b="0" i="1" smtClean="0">
                                  <a:latin typeface="Cambria Math" panose="02040503050406030204" pitchFamily="18" charset="0"/>
                                  <a:ea typeface="Cambria Math" panose="02040503050406030204" pitchFamily="18" charset="0"/>
                                </a:rPr>
                                <m:t>(1)</m:t>
                              </m:r>
                            </m:e>
                            <m:sup>
                              <m:r>
                                <a:rPr lang="en-US" sz="1900" b="0" i="1" smtClean="0">
                                  <a:latin typeface="Cambria Math" panose="02040503050406030204" pitchFamily="18" charset="0"/>
                                  <a:ea typeface="Cambria Math" panose="02040503050406030204" pitchFamily="18" charset="0"/>
                                </a:rPr>
                                <m:t>2</m:t>
                              </m:r>
                            </m:sup>
                          </m:sSup>
                          <m:r>
                            <a:rPr lang="en-US" sz="1900" b="0" i="1" smtClean="0">
                              <a:latin typeface="Cambria Math" panose="02040503050406030204" pitchFamily="18" charset="0"/>
                            </a:rPr>
                            <m:t> </m:t>
                          </m:r>
                        </m:num>
                        <m:den>
                          <m:r>
                            <a:rPr lang="en-US" sz="1900" b="0" i="1" smtClean="0">
                              <a:latin typeface="Cambria Math" panose="02040503050406030204" pitchFamily="18" charset="0"/>
                            </a:rPr>
                            <m:t>4 </m:t>
                          </m:r>
                          <m:r>
                            <a:rPr lang="en-US" sz="1900" b="0" i="1" smtClean="0">
                              <a:latin typeface="Cambria Math" panose="02040503050406030204" pitchFamily="18" charset="0"/>
                              <a:ea typeface="Cambria Math" panose="02040503050406030204" pitchFamily="18" charset="0"/>
                            </a:rPr>
                            <m:t>× </m:t>
                          </m:r>
                          <m:sSup>
                            <m:sSupPr>
                              <m:ctrlPr>
                                <a:rPr lang="en-US" sz="1900" b="0" i="1" smtClean="0">
                                  <a:latin typeface="Cambria Math" panose="02040503050406030204" pitchFamily="18" charset="0"/>
                                  <a:ea typeface="Cambria Math" panose="02040503050406030204" pitchFamily="18" charset="0"/>
                                </a:rPr>
                              </m:ctrlPr>
                            </m:sSupPr>
                            <m:e>
                              <m:r>
                                <a:rPr lang="en-US" sz="1900" b="0" i="1" smtClean="0">
                                  <a:latin typeface="Cambria Math" panose="02040503050406030204" pitchFamily="18" charset="0"/>
                                  <a:ea typeface="Cambria Math" panose="02040503050406030204" pitchFamily="18" charset="0"/>
                                </a:rPr>
                                <m:t>(1)</m:t>
                              </m:r>
                            </m:e>
                            <m:sup>
                              <m:r>
                                <a:rPr lang="en-US" sz="1900" b="0" i="1" smtClean="0">
                                  <a:latin typeface="Cambria Math" panose="02040503050406030204" pitchFamily="18" charset="0"/>
                                  <a:ea typeface="Cambria Math" panose="02040503050406030204" pitchFamily="18" charset="0"/>
                                </a:rPr>
                                <m:t>2</m:t>
                              </m:r>
                            </m:sup>
                          </m:sSup>
                        </m:den>
                      </m:f>
                      <m:r>
                        <a:rPr lang="en-US" sz="1900" b="0" i="1" smtClean="0">
                          <a:latin typeface="Cambria Math" panose="02040503050406030204" pitchFamily="18" charset="0"/>
                        </a:rPr>
                        <m:t>=</m:t>
                      </m:r>
                      <m:f>
                        <m:fPr>
                          <m:ctrlPr>
                            <a:rPr lang="en-US" sz="1900" b="0" i="1" smtClean="0">
                              <a:latin typeface="Cambria Math" panose="02040503050406030204" pitchFamily="18" charset="0"/>
                            </a:rPr>
                          </m:ctrlPr>
                        </m:fPr>
                        <m:num>
                          <m:r>
                            <a:rPr lang="el-GR" sz="1900" i="1">
                              <a:latin typeface="Cambria Math" panose="02040503050406030204" pitchFamily="18" charset="0"/>
                            </a:rPr>
                            <m:t>𝜋</m:t>
                          </m:r>
                        </m:num>
                        <m:den>
                          <m:r>
                            <a:rPr lang="en-US" sz="1900" b="0" i="1" smtClean="0">
                              <a:latin typeface="Cambria Math" panose="02040503050406030204" pitchFamily="18" charset="0"/>
                            </a:rPr>
                            <m:t>4</m:t>
                          </m:r>
                        </m:den>
                      </m:f>
                    </m:oMath>
                  </m:oMathPara>
                </a14:m>
                <a:br>
                  <a:rPr lang="en-US" dirty="0"/>
                </a:br>
                <a:br>
                  <a:rPr lang="en-US" dirty="0"/>
                </a:br>
                <a:r>
                  <a:rPr lang="en-US" dirty="0"/>
                  <a:t>We generate randomly located points on this 2D plane. For a very large number of generated points, </a:t>
                </a:r>
                <a:endParaRPr lang="en-US" sz="2000" dirty="0"/>
              </a:p>
              <a:p>
                <a:pPr marL="0" indent="0">
                  <a:lnSpc>
                    <a:spcPct val="120000"/>
                  </a:lnSpc>
                  <a:buNone/>
                </a:pPr>
                <a:endParaRPr lang="en-US" sz="300" dirty="0"/>
              </a:p>
              <a:p>
                <a:pPr marL="0" indent="0">
                  <a:lnSpc>
                    <a:spcPct val="120000"/>
                  </a:lnSpc>
                  <a:spcBef>
                    <a:spcPts val="3133"/>
                  </a:spcBef>
                  <a:buNone/>
                </a:pPr>
                <a14:m>
                  <m:oMathPara xmlns:m="http://schemas.openxmlformats.org/officeDocument/2006/math">
                    <m:oMathParaPr>
                      <m:jc m:val="left"/>
                    </m:oMathParaPr>
                    <m:oMath xmlns:m="http://schemas.openxmlformats.org/officeDocument/2006/math">
                      <m:f>
                        <m:fPr>
                          <m:ctrlPr>
                            <a:rPr lang="en-US" sz="1900" i="1" smtClean="0">
                              <a:latin typeface="Cambria Math" panose="02040503050406030204" pitchFamily="18" charset="0"/>
                            </a:rPr>
                          </m:ctrlPr>
                        </m:fPr>
                        <m:num>
                          <m:r>
                            <a:rPr lang="el-GR" sz="1900" i="1" smtClean="0">
                              <a:latin typeface="Cambria Math" panose="02040503050406030204" pitchFamily="18" charset="0"/>
                            </a:rPr>
                            <m:t>𝜋</m:t>
                          </m:r>
                        </m:num>
                        <m:den>
                          <m:r>
                            <a:rPr lang="en-US" sz="1900" i="1">
                              <a:latin typeface="Cambria Math" panose="02040503050406030204" pitchFamily="18" charset="0"/>
                            </a:rPr>
                            <m:t>4</m:t>
                          </m:r>
                        </m:den>
                      </m:f>
                      <m:r>
                        <a:rPr lang="en-US" sz="1900" b="0" i="1" smtClean="0">
                          <a:latin typeface="Cambria Math" panose="02040503050406030204" pitchFamily="18" charset="0"/>
                          <a:ea typeface="Cambria Math" panose="02040503050406030204" pitchFamily="18" charset="0"/>
                        </a:rPr>
                        <m:t>≈</m:t>
                      </m:r>
                      <m:f>
                        <m:fPr>
                          <m:ctrlPr>
                            <a:rPr lang="en-US" sz="1900" i="1">
                              <a:latin typeface="Cambria Math" panose="02040503050406030204" pitchFamily="18" charset="0"/>
                              <a:ea typeface="Cambria Math" panose="02040503050406030204" pitchFamily="18" charset="0"/>
                            </a:rPr>
                          </m:ctrlPr>
                        </m:fPr>
                        <m:num>
                          <m:r>
                            <a:rPr lang="en-US" sz="1900" i="1" dirty="0">
                              <a:latin typeface="Cambria Math" panose="02040503050406030204" pitchFamily="18" charset="0"/>
                            </a:rPr>
                            <m:t>𝑁𝑜</m:t>
                          </m:r>
                          <m:r>
                            <a:rPr lang="en-US" sz="1900" i="1" dirty="0">
                              <a:latin typeface="Cambria Math" panose="02040503050406030204" pitchFamily="18" charset="0"/>
                            </a:rPr>
                            <m:t>. </m:t>
                          </m:r>
                          <m:r>
                            <a:rPr lang="en-US" sz="1900" i="1" dirty="0">
                              <a:latin typeface="Cambria Math" panose="02040503050406030204" pitchFamily="18" charset="0"/>
                            </a:rPr>
                            <m:t>𝑜𝑓</m:t>
                          </m:r>
                          <m:r>
                            <a:rPr lang="en-US" sz="1900" i="1" dirty="0">
                              <a:latin typeface="Cambria Math" panose="02040503050406030204" pitchFamily="18" charset="0"/>
                            </a:rPr>
                            <m:t> </m:t>
                          </m:r>
                          <m:r>
                            <a:rPr lang="en-US" sz="1900" i="1" dirty="0">
                              <a:latin typeface="Cambria Math" panose="02040503050406030204" pitchFamily="18" charset="0"/>
                            </a:rPr>
                            <m:t>𝑝𝑜𝑖𝑛𝑡𝑠</m:t>
                          </m:r>
                          <m:r>
                            <a:rPr lang="en-US" sz="1900" i="1" dirty="0">
                              <a:latin typeface="Cambria Math" panose="02040503050406030204" pitchFamily="18" charset="0"/>
                            </a:rPr>
                            <m:t> </m:t>
                          </m:r>
                          <m:r>
                            <a:rPr lang="en-US" sz="1900" i="1" dirty="0">
                              <a:latin typeface="Cambria Math" panose="02040503050406030204" pitchFamily="18" charset="0"/>
                            </a:rPr>
                            <m:t>𝑡h𝑎𝑡</m:t>
                          </m:r>
                          <m:r>
                            <a:rPr lang="en-US" sz="1900" i="1" dirty="0">
                              <a:latin typeface="Cambria Math" panose="02040503050406030204" pitchFamily="18" charset="0"/>
                            </a:rPr>
                            <m:t> </m:t>
                          </m:r>
                          <m:r>
                            <a:rPr lang="en-US" sz="1900" i="1" dirty="0">
                              <a:latin typeface="Cambria Math" panose="02040503050406030204" pitchFamily="18" charset="0"/>
                            </a:rPr>
                            <m:t>𝑙𝑖𝑒</m:t>
                          </m:r>
                          <m:r>
                            <a:rPr lang="en-US" sz="1900" i="1" dirty="0">
                              <a:latin typeface="Cambria Math" panose="02040503050406030204" pitchFamily="18" charset="0"/>
                            </a:rPr>
                            <m:t> </m:t>
                          </m:r>
                          <m:r>
                            <a:rPr lang="en-US" sz="1900" i="1" dirty="0">
                              <a:latin typeface="Cambria Math" panose="02040503050406030204" pitchFamily="18" charset="0"/>
                            </a:rPr>
                            <m:t>𝑤𝑖𝑡h𝑖𝑛</m:t>
                          </m:r>
                          <m:r>
                            <a:rPr lang="en-US" sz="1900" i="1" dirty="0">
                              <a:latin typeface="Cambria Math" panose="02040503050406030204" pitchFamily="18" charset="0"/>
                            </a:rPr>
                            <m:t> </m:t>
                          </m:r>
                          <m:r>
                            <a:rPr lang="en-US" sz="1900" i="1" dirty="0">
                              <a:latin typeface="Cambria Math" panose="02040503050406030204" pitchFamily="18" charset="0"/>
                            </a:rPr>
                            <m:t>𝑡h𝑒</m:t>
                          </m:r>
                          <m:r>
                            <a:rPr lang="en-US" sz="1900" i="1" dirty="0">
                              <a:latin typeface="Cambria Math" panose="02040503050406030204" pitchFamily="18" charset="0"/>
                            </a:rPr>
                            <m:t> </m:t>
                          </m:r>
                          <m:r>
                            <a:rPr lang="en-US" sz="1900" i="1" dirty="0">
                              <a:latin typeface="Cambria Math" panose="02040503050406030204" pitchFamily="18" charset="0"/>
                            </a:rPr>
                            <m:t>𝑐𝑖𝑟𝑐𝑙𝑒</m:t>
                          </m:r>
                        </m:num>
                        <m:den>
                          <m:r>
                            <a:rPr lang="en-US" sz="1900" i="1" dirty="0">
                              <a:latin typeface="Cambria Math" panose="02040503050406030204" pitchFamily="18" charset="0"/>
                            </a:rPr>
                            <m:t>𝑇𝑜𝑡𝑎𝑙</m:t>
                          </m:r>
                          <m:r>
                            <a:rPr lang="en-US" sz="1900" i="1" dirty="0">
                              <a:latin typeface="Cambria Math" panose="02040503050406030204" pitchFamily="18" charset="0"/>
                            </a:rPr>
                            <m:t> </m:t>
                          </m:r>
                          <m:r>
                            <a:rPr lang="en-US" sz="1900" i="1" dirty="0">
                              <a:latin typeface="Cambria Math" panose="02040503050406030204" pitchFamily="18" charset="0"/>
                            </a:rPr>
                            <m:t>𝑛𝑜</m:t>
                          </m:r>
                          <m:r>
                            <a:rPr lang="en-US" sz="1900" i="1" dirty="0">
                              <a:latin typeface="Cambria Math" panose="02040503050406030204" pitchFamily="18" charset="0"/>
                            </a:rPr>
                            <m:t>. </m:t>
                          </m:r>
                          <m:r>
                            <a:rPr lang="en-US" sz="1900" i="1" dirty="0">
                              <a:latin typeface="Cambria Math" panose="02040503050406030204" pitchFamily="18" charset="0"/>
                            </a:rPr>
                            <m:t>𝑜𝑓</m:t>
                          </m:r>
                          <m:r>
                            <a:rPr lang="en-US" sz="1900" i="1" dirty="0">
                              <a:latin typeface="Cambria Math" panose="02040503050406030204" pitchFamily="18" charset="0"/>
                            </a:rPr>
                            <m:t> </m:t>
                          </m:r>
                          <m:r>
                            <a:rPr lang="en-US" sz="1900" i="1" dirty="0">
                              <a:latin typeface="Cambria Math" panose="02040503050406030204" pitchFamily="18" charset="0"/>
                            </a:rPr>
                            <m:t>𝑝𝑜𝑖𝑛𝑡𝑠</m:t>
                          </m:r>
                        </m:den>
                      </m:f>
                    </m:oMath>
                  </m:oMathPara>
                </a14:m>
                <a:endParaRPr lang="en-US" sz="1800" dirty="0"/>
              </a:p>
              <a:p>
                <a:pPr marL="0" indent="0">
                  <a:lnSpc>
                    <a:spcPct val="120000"/>
                  </a:lnSpc>
                  <a:buNone/>
                </a:pPr>
                <a:endParaRPr lang="en-US" sz="900" dirty="0"/>
              </a:p>
              <a:p>
                <a:pPr marL="0" indent="0">
                  <a:lnSpc>
                    <a:spcPct val="120000"/>
                  </a:lnSpc>
                  <a:buNone/>
                </a:pPr>
                <a14:m>
                  <m:oMathPara xmlns:m="http://schemas.openxmlformats.org/officeDocument/2006/math">
                    <m:oMathParaPr>
                      <m:jc m:val="left"/>
                    </m:oMathParaPr>
                    <m:oMath xmlns:m="http://schemas.openxmlformats.org/officeDocument/2006/math">
                      <m:r>
                        <a:rPr lang="el-GR" sz="1900" i="1">
                          <a:latin typeface="Cambria Math" panose="02040503050406030204" pitchFamily="18" charset="0"/>
                        </a:rPr>
                        <m:t>𝜋</m:t>
                      </m:r>
                      <m:r>
                        <a:rPr lang="en-US" sz="1900" b="0" i="1" smtClean="0">
                          <a:latin typeface="Cambria Math" panose="02040503050406030204" pitchFamily="18" charset="0"/>
                          <a:ea typeface="Cambria Math" panose="02040503050406030204" pitchFamily="18" charset="0"/>
                        </a:rPr>
                        <m:t>≈4×</m:t>
                      </m:r>
                      <m:f>
                        <m:fPr>
                          <m:ctrlPr>
                            <a:rPr lang="en-US" sz="1900" b="0" i="1" smtClean="0">
                              <a:latin typeface="Cambria Math" panose="02040503050406030204" pitchFamily="18" charset="0"/>
                              <a:ea typeface="Cambria Math" panose="02040503050406030204" pitchFamily="18" charset="0"/>
                            </a:rPr>
                          </m:ctrlPr>
                        </m:fPr>
                        <m:num>
                          <m:r>
                            <a:rPr lang="en-US" sz="1900" i="1" dirty="0">
                              <a:latin typeface="Cambria Math" panose="02040503050406030204" pitchFamily="18" charset="0"/>
                            </a:rPr>
                            <m:t>𝑁𝑜</m:t>
                          </m:r>
                          <m:r>
                            <a:rPr lang="en-US" sz="1900" i="1" dirty="0">
                              <a:latin typeface="Cambria Math" panose="02040503050406030204" pitchFamily="18" charset="0"/>
                            </a:rPr>
                            <m:t>. </m:t>
                          </m:r>
                          <m:r>
                            <a:rPr lang="en-US" sz="1900" i="1" dirty="0">
                              <a:latin typeface="Cambria Math" panose="02040503050406030204" pitchFamily="18" charset="0"/>
                            </a:rPr>
                            <m:t>𝑜𝑓</m:t>
                          </m:r>
                          <m:r>
                            <a:rPr lang="en-US" sz="1900" i="1" dirty="0">
                              <a:latin typeface="Cambria Math" panose="02040503050406030204" pitchFamily="18" charset="0"/>
                            </a:rPr>
                            <m:t> </m:t>
                          </m:r>
                          <m:r>
                            <a:rPr lang="en-US" sz="1900" i="1" dirty="0">
                              <a:latin typeface="Cambria Math" panose="02040503050406030204" pitchFamily="18" charset="0"/>
                            </a:rPr>
                            <m:t>𝑝𝑜𝑖𝑛𝑡𝑠</m:t>
                          </m:r>
                          <m:r>
                            <a:rPr lang="en-US" sz="1900" i="1" dirty="0">
                              <a:latin typeface="Cambria Math" panose="02040503050406030204" pitchFamily="18" charset="0"/>
                            </a:rPr>
                            <m:t> </m:t>
                          </m:r>
                          <m:r>
                            <a:rPr lang="en-US" sz="1900" i="1" dirty="0">
                              <a:latin typeface="Cambria Math" panose="02040503050406030204" pitchFamily="18" charset="0"/>
                            </a:rPr>
                            <m:t>𝑡h𝑎𝑡</m:t>
                          </m:r>
                          <m:r>
                            <a:rPr lang="en-US" sz="1900" i="1" dirty="0">
                              <a:latin typeface="Cambria Math" panose="02040503050406030204" pitchFamily="18" charset="0"/>
                            </a:rPr>
                            <m:t> </m:t>
                          </m:r>
                          <m:r>
                            <a:rPr lang="en-US" sz="1900" i="1" dirty="0">
                              <a:latin typeface="Cambria Math" panose="02040503050406030204" pitchFamily="18" charset="0"/>
                            </a:rPr>
                            <m:t>𝑙𝑖𝑒</m:t>
                          </m:r>
                          <m:r>
                            <a:rPr lang="en-US" sz="1900" i="1" dirty="0">
                              <a:latin typeface="Cambria Math" panose="02040503050406030204" pitchFamily="18" charset="0"/>
                            </a:rPr>
                            <m:t> </m:t>
                          </m:r>
                          <m:r>
                            <a:rPr lang="en-US" sz="1900" i="1" dirty="0">
                              <a:latin typeface="Cambria Math" panose="02040503050406030204" pitchFamily="18" charset="0"/>
                            </a:rPr>
                            <m:t>𝑤𝑖𝑡h𝑖𝑛</m:t>
                          </m:r>
                          <m:r>
                            <a:rPr lang="en-US" sz="1900" i="1" dirty="0">
                              <a:latin typeface="Cambria Math" panose="02040503050406030204" pitchFamily="18" charset="0"/>
                            </a:rPr>
                            <m:t> </m:t>
                          </m:r>
                          <m:r>
                            <a:rPr lang="en-US" sz="1900" i="1" dirty="0">
                              <a:latin typeface="Cambria Math" panose="02040503050406030204" pitchFamily="18" charset="0"/>
                            </a:rPr>
                            <m:t>𝑡h𝑒</m:t>
                          </m:r>
                          <m:r>
                            <a:rPr lang="en-US" sz="1900" i="1" dirty="0">
                              <a:latin typeface="Cambria Math" panose="02040503050406030204" pitchFamily="18" charset="0"/>
                            </a:rPr>
                            <m:t> </m:t>
                          </m:r>
                          <m:r>
                            <a:rPr lang="en-US" sz="1900" i="1" dirty="0">
                              <a:latin typeface="Cambria Math" panose="02040503050406030204" pitchFamily="18" charset="0"/>
                            </a:rPr>
                            <m:t>𝑐𝑖𝑟𝑐𝑙𝑒</m:t>
                          </m:r>
                        </m:num>
                        <m:den>
                          <m:r>
                            <a:rPr lang="en-US" sz="1900" i="1" dirty="0">
                              <a:latin typeface="Cambria Math" panose="02040503050406030204" pitchFamily="18" charset="0"/>
                            </a:rPr>
                            <m:t>𝑇𝑜𝑡𝑎𝑙</m:t>
                          </m:r>
                          <m:r>
                            <a:rPr lang="en-US" sz="1900" i="1" dirty="0">
                              <a:latin typeface="Cambria Math" panose="02040503050406030204" pitchFamily="18" charset="0"/>
                            </a:rPr>
                            <m:t> </m:t>
                          </m:r>
                          <m:r>
                            <a:rPr lang="en-US" sz="1900" i="1" dirty="0">
                              <a:latin typeface="Cambria Math" panose="02040503050406030204" pitchFamily="18" charset="0"/>
                            </a:rPr>
                            <m:t>𝑛𝑜</m:t>
                          </m:r>
                          <m:r>
                            <a:rPr lang="en-US" sz="1900" i="1" dirty="0">
                              <a:latin typeface="Cambria Math" panose="02040503050406030204" pitchFamily="18" charset="0"/>
                            </a:rPr>
                            <m:t>. </m:t>
                          </m:r>
                          <m:r>
                            <a:rPr lang="en-US" sz="1900" i="1" dirty="0">
                              <a:latin typeface="Cambria Math" panose="02040503050406030204" pitchFamily="18" charset="0"/>
                            </a:rPr>
                            <m:t>𝑜𝑓</m:t>
                          </m:r>
                          <m:r>
                            <a:rPr lang="en-US" sz="1900" i="1" dirty="0">
                              <a:latin typeface="Cambria Math" panose="02040503050406030204" pitchFamily="18" charset="0"/>
                            </a:rPr>
                            <m:t> </m:t>
                          </m:r>
                          <m:r>
                            <a:rPr lang="en-US" sz="1900" i="1" dirty="0">
                              <a:latin typeface="Cambria Math" panose="02040503050406030204" pitchFamily="18" charset="0"/>
                            </a:rPr>
                            <m:t>𝑝𝑜𝑖𝑛𝑡𝑠</m:t>
                          </m:r>
                        </m:den>
                      </m:f>
                    </m:oMath>
                  </m:oMathPara>
                </a14:m>
                <a:endParaRPr lang="en-US" sz="1900" dirty="0"/>
              </a:p>
            </p:txBody>
          </p:sp>
        </mc:Choice>
        <mc:Fallback>
          <p:sp>
            <p:nvSpPr>
              <p:cNvPr id="3" name="Content Placeholder 2">
                <a:extLst>
                  <a:ext uri="{FF2B5EF4-FFF2-40B4-BE49-F238E27FC236}">
                    <a16:creationId xmlns:a16="http://schemas.microsoft.com/office/drawing/2014/main" id="{F7817A2B-CE02-4247-A199-D8DEBAA3EE05}"/>
                  </a:ext>
                </a:extLst>
              </p:cNvPr>
              <p:cNvSpPr>
                <a:spLocks noGrp="1" noRot="1" noChangeAspect="1" noMove="1" noResize="1" noEditPoints="1" noAdjustHandles="1" noChangeArrowheads="1" noChangeShapeType="1" noTextEdit="1"/>
              </p:cNvSpPr>
              <p:nvPr>
                <p:ph sz="half" idx="10"/>
              </p:nvPr>
            </p:nvSpPr>
            <p:spPr>
              <a:xfrm>
                <a:off x="609601" y="2028371"/>
                <a:ext cx="6858780" cy="4216400"/>
              </a:xfrm>
              <a:blipFill>
                <a:blip r:embed="rId2"/>
                <a:stretch>
                  <a:fillRect l="-1852" t="-300"/>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2A6345C3-17D7-4F36-ADA5-F4BAA39C7C72}"/>
              </a:ext>
            </a:extLst>
          </p:cNvPr>
          <p:cNvGrpSpPr/>
          <p:nvPr/>
        </p:nvGrpSpPr>
        <p:grpSpPr>
          <a:xfrm>
            <a:off x="8705849" y="1928150"/>
            <a:ext cx="2998178" cy="3201865"/>
            <a:chOff x="8705849" y="2058779"/>
            <a:chExt cx="2998178" cy="3201865"/>
          </a:xfrm>
        </p:grpSpPr>
        <p:grpSp>
          <p:nvGrpSpPr>
            <p:cNvPr id="8" name="Group 7">
              <a:extLst>
                <a:ext uri="{FF2B5EF4-FFF2-40B4-BE49-F238E27FC236}">
                  <a16:creationId xmlns:a16="http://schemas.microsoft.com/office/drawing/2014/main" id="{7470471A-F93D-4920-8BD8-A9E9ABF23F0D}"/>
                </a:ext>
              </a:extLst>
            </p:cNvPr>
            <p:cNvGrpSpPr/>
            <p:nvPr/>
          </p:nvGrpSpPr>
          <p:grpSpPr>
            <a:xfrm>
              <a:off x="8705849" y="2058779"/>
              <a:ext cx="2998178" cy="3201865"/>
              <a:chOff x="8087457" y="2160379"/>
              <a:chExt cx="2998178" cy="3201865"/>
            </a:xfrm>
          </p:grpSpPr>
          <p:sp>
            <p:nvSpPr>
              <p:cNvPr id="35" name="Rectangle 34">
                <a:extLst>
                  <a:ext uri="{FF2B5EF4-FFF2-40B4-BE49-F238E27FC236}">
                    <a16:creationId xmlns:a16="http://schemas.microsoft.com/office/drawing/2014/main" id="{C3660A8E-DBF4-4AA4-86C5-078F38982CAC}"/>
                  </a:ext>
                </a:extLst>
              </p:cNvPr>
              <p:cNvSpPr/>
              <p:nvPr/>
            </p:nvSpPr>
            <p:spPr>
              <a:xfrm>
                <a:off x="8087458" y="2160380"/>
                <a:ext cx="2998177" cy="2998177"/>
              </a:xfrm>
              <a:prstGeom prst="rect">
                <a:avLst/>
              </a:prstGeom>
              <a:solidFill>
                <a:schemeClr val="accent2">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F4BA3E8-15B7-4B6D-9B13-FB78CC4CA877}"/>
                  </a:ext>
                </a:extLst>
              </p:cNvPr>
              <p:cNvSpPr/>
              <p:nvPr/>
            </p:nvSpPr>
            <p:spPr>
              <a:xfrm>
                <a:off x="8087457" y="2160379"/>
                <a:ext cx="2998177" cy="2998177"/>
              </a:xfrm>
              <a:prstGeom prst="ellipse">
                <a:avLst/>
              </a:prstGeom>
              <a:solidFill>
                <a:schemeClr val="accent3">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3E174A1E-6BBD-4FB9-BF4A-471B00A0A6E9}"/>
                  </a:ext>
                </a:extLst>
              </p:cNvPr>
              <p:cNvCxnSpPr/>
              <p:nvPr/>
            </p:nvCxnSpPr>
            <p:spPr>
              <a:xfrm>
                <a:off x="8087457" y="5362244"/>
                <a:ext cx="2998177"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A5625F0C-5FB8-4904-A94E-EBCBC579F1DC}"/>
                  </a:ext>
                </a:extLst>
              </p:cNvPr>
              <p:cNvCxnSpPr>
                <a:cxnSpLocks/>
              </p:cNvCxnSpPr>
              <p:nvPr/>
            </p:nvCxnSpPr>
            <p:spPr>
              <a:xfrm flipH="1">
                <a:off x="8526529" y="3659467"/>
                <a:ext cx="1060016" cy="1060015"/>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12" name="Group 11">
              <a:extLst>
                <a:ext uri="{FF2B5EF4-FFF2-40B4-BE49-F238E27FC236}">
                  <a16:creationId xmlns:a16="http://schemas.microsoft.com/office/drawing/2014/main" id="{67FE99D3-3137-42D6-8E51-5C32CA935750}"/>
                </a:ext>
              </a:extLst>
            </p:cNvPr>
            <p:cNvGrpSpPr/>
            <p:nvPr/>
          </p:nvGrpSpPr>
          <p:grpSpPr>
            <a:xfrm>
              <a:off x="9658350" y="3591529"/>
              <a:ext cx="156287" cy="369332"/>
              <a:chOff x="9658350" y="3591529"/>
              <a:chExt cx="156287" cy="369332"/>
            </a:xfrm>
          </p:grpSpPr>
          <p:sp>
            <p:nvSpPr>
              <p:cNvPr id="10" name="Rectangle 9">
                <a:extLst>
                  <a:ext uri="{FF2B5EF4-FFF2-40B4-BE49-F238E27FC236}">
                    <a16:creationId xmlns:a16="http://schemas.microsoft.com/office/drawing/2014/main" id="{1543E6D1-8544-4332-8FA5-26E2750DA83A}"/>
                  </a:ext>
                </a:extLst>
              </p:cNvPr>
              <p:cNvSpPr/>
              <p:nvPr/>
            </p:nvSpPr>
            <p:spPr>
              <a:xfrm>
                <a:off x="9658350" y="3734995"/>
                <a:ext cx="145904" cy="1596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en-US" dirty="0">
                  <a:solidFill>
                    <a:srgbClr val="000000"/>
                  </a:solidFill>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DD433B8-EBBC-43A2-8E5B-AA12D7032EB8}"/>
                      </a:ext>
                    </a:extLst>
                  </p:cNvPr>
                  <p:cNvSpPr txBox="1"/>
                  <p:nvPr/>
                </p:nvSpPr>
                <p:spPr>
                  <a:xfrm>
                    <a:off x="9719733" y="3591529"/>
                    <a:ext cx="94904" cy="369332"/>
                  </a:xfrm>
                  <a:prstGeom prst="rect">
                    <a:avLst/>
                  </a:prstGeom>
                  <a:noFill/>
                </p:spPr>
                <p:txBody>
                  <a:bodyPr wrap="square" lIns="0" tIns="0" rIns="0" bIns="0" rtlCol="0" anchor="t" anchorCtr="1">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𝑟</m:t>
                          </m:r>
                        </m:oMath>
                      </m:oMathPara>
                    </a14:m>
                    <a:endParaRPr lang="en-US" dirty="0">
                      <a:latin typeface="Cambria Math" panose="02040503050406030204" pitchFamily="18" charset="0"/>
                      <a:ea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1DD433B8-EBBC-43A2-8E5B-AA12D7032EB8}"/>
                      </a:ext>
                    </a:extLst>
                  </p:cNvPr>
                  <p:cNvSpPr txBox="1">
                    <a:spLocks noRot="1" noChangeAspect="1" noMove="1" noResize="1" noEditPoints="1" noAdjustHandles="1" noChangeArrowheads="1" noChangeShapeType="1" noTextEdit="1"/>
                  </p:cNvSpPr>
                  <p:nvPr/>
                </p:nvSpPr>
                <p:spPr>
                  <a:xfrm>
                    <a:off x="9719733" y="3591529"/>
                    <a:ext cx="94904" cy="369332"/>
                  </a:xfrm>
                  <a:prstGeom prst="rect">
                    <a:avLst/>
                  </a:prstGeom>
                  <a:blipFill>
                    <a:blip r:embed="rId3"/>
                    <a:stretch>
                      <a:fillRect l="-137500" r="-62500"/>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8193F30-29E6-4352-9569-6BA09342C156}"/>
                  </a:ext>
                </a:extLst>
              </p:cNvPr>
              <p:cNvSpPr txBox="1"/>
              <p:nvPr/>
            </p:nvSpPr>
            <p:spPr>
              <a:xfrm>
                <a:off x="9943317" y="5130014"/>
                <a:ext cx="52324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ea typeface="Cambria Math" panose="02040503050406030204" pitchFamily="18" charset="0"/>
                        </a:rPr>
                        <m:t>2</m:t>
                      </m:r>
                      <m:r>
                        <a:rPr lang="en-US" sz="2400" i="1" dirty="0" smtClean="0">
                          <a:latin typeface="Cambria Math" panose="02040503050406030204" pitchFamily="18" charset="0"/>
                          <a:ea typeface="Cambria Math" panose="02040503050406030204" pitchFamily="18" charset="0"/>
                        </a:rPr>
                        <m:t>𝑟</m:t>
                      </m:r>
                    </m:oMath>
                  </m:oMathPara>
                </a14:m>
                <a:endParaRPr lang="en-US" sz="2000" dirty="0">
                  <a:latin typeface="Cambria Math" panose="02040503050406030204" pitchFamily="18" charset="0"/>
                  <a:ea typeface="Cambria Math" panose="02040503050406030204" pitchFamily="18" charset="0"/>
                </a:endParaRPr>
              </a:p>
            </p:txBody>
          </p:sp>
        </mc:Choice>
        <mc:Fallback xmlns="">
          <p:sp>
            <p:nvSpPr>
              <p:cNvPr id="14" name="TextBox 13">
                <a:extLst>
                  <a:ext uri="{FF2B5EF4-FFF2-40B4-BE49-F238E27FC236}">
                    <a16:creationId xmlns:a16="http://schemas.microsoft.com/office/drawing/2014/main" id="{68193F30-29E6-4352-9569-6BA09342C156}"/>
                  </a:ext>
                </a:extLst>
              </p:cNvPr>
              <p:cNvSpPr txBox="1">
                <a:spLocks noRot="1" noChangeAspect="1" noMove="1" noResize="1" noEditPoints="1" noAdjustHandles="1" noChangeArrowheads="1" noChangeShapeType="1" noTextEdit="1"/>
              </p:cNvSpPr>
              <p:nvPr/>
            </p:nvSpPr>
            <p:spPr>
              <a:xfrm>
                <a:off x="9943317" y="5130014"/>
                <a:ext cx="523240" cy="461665"/>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8987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2266AD4-2C17-486D-B62E-E7B58DE18618}"/>
              </a:ext>
            </a:extLst>
          </p:cNvPr>
          <p:cNvPicPr>
            <a:picLocks noChangeAspect="1"/>
          </p:cNvPicPr>
          <p:nvPr/>
        </p:nvPicPr>
        <p:blipFill>
          <a:blip r:embed="rId2"/>
          <a:stretch>
            <a:fillRect/>
          </a:stretch>
        </p:blipFill>
        <p:spPr>
          <a:xfrm>
            <a:off x="2995246" y="1153798"/>
            <a:ext cx="6686565" cy="4550404"/>
          </a:xfrm>
          <a:prstGeom prst="rect">
            <a:avLst/>
          </a:prstGeom>
          <a:ln w="3175">
            <a:solidFill>
              <a:schemeClr val="bg2"/>
            </a:solidFill>
          </a:ln>
        </p:spPr>
      </p:pic>
      <p:cxnSp>
        <p:nvCxnSpPr>
          <p:cNvPr id="5" name="Straight Arrow Connector 4">
            <a:extLst>
              <a:ext uri="{FF2B5EF4-FFF2-40B4-BE49-F238E27FC236}">
                <a16:creationId xmlns:a16="http://schemas.microsoft.com/office/drawing/2014/main" id="{0159CEA3-5A39-4554-9337-1B453AD81CFF}"/>
              </a:ext>
            </a:extLst>
          </p:cNvPr>
          <p:cNvCxnSpPr>
            <a:cxnSpLocks/>
          </p:cNvCxnSpPr>
          <p:nvPr/>
        </p:nvCxnSpPr>
        <p:spPr>
          <a:xfrm flipV="1">
            <a:off x="2540977" y="4450966"/>
            <a:ext cx="1129796" cy="838002"/>
          </a:xfrm>
          <a:prstGeom prst="straightConnector1">
            <a:avLst/>
          </a:prstGeom>
          <a:ln w="22225">
            <a:tailEnd type="non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6026629-8D1E-421F-97C8-51469F87AE8F}"/>
              </a:ext>
            </a:extLst>
          </p:cNvPr>
          <p:cNvSpPr/>
          <p:nvPr/>
        </p:nvSpPr>
        <p:spPr>
          <a:xfrm>
            <a:off x="588359" y="5148292"/>
            <a:ext cx="2110154" cy="131884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Real-time visualization of randomly placed points</a:t>
            </a:r>
          </a:p>
        </p:txBody>
      </p:sp>
      <p:cxnSp>
        <p:nvCxnSpPr>
          <p:cNvPr id="19" name="Straight Arrow Connector 18">
            <a:extLst>
              <a:ext uri="{FF2B5EF4-FFF2-40B4-BE49-F238E27FC236}">
                <a16:creationId xmlns:a16="http://schemas.microsoft.com/office/drawing/2014/main" id="{20D6AF83-DD10-46D7-8248-CCDCC465909E}"/>
              </a:ext>
            </a:extLst>
          </p:cNvPr>
          <p:cNvCxnSpPr>
            <a:cxnSpLocks/>
          </p:cNvCxnSpPr>
          <p:nvPr/>
        </p:nvCxnSpPr>
        <p:spPr>
          <a:xfrm flipH="1" flipV="1">
            <a:off x="9203349" y="4330608"/>
            <a:ext cx="1259497" cy="633045"/>
          </a:xfrm>
          <a:prstGeom prst="straightConnector1">
            <a:avLst/>
          </a:prstGeom>
          <a:ln w="22225">
            <a:tailEnd type="non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008C8B20-1850-4905-84DD-6311153A69E4}"/>
              </a:ext>
            </a:extLst>
          </p:cNvPr>
          <p:cNvSpPr/>
          <p:nvPr/>
        </p:nvSpPr>
        <p:spPr>
          <a:xfrm>
            <a:off x="10275277" y="4869155"/>
            <a:ext cx="1664677" cy="11056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Real-time plot of estimated value of pi</a:t>
            </a:r>
          </a:p>
        </p:txBody>
      </p:sp>
      <p:cxnSp>
        <p:nvCxnSpPr>
          <p:cNvPr id="23" name="Straight Arrow Connector 22">
            <a:extLst>
              <a:ext uri="{FF2B5EF4-FFF2-40B4-BE49-F238E27FC236}">
                <a16:creationId xmlns:a16="http://schemas.microsoft.com/office/drawing/2014/main" id="{B932E233-02EA-4E12-A56B-F009D695E339}"/>
              </a:ext>
            </a:extLst>
          </p:cNvPr>
          <p:cNvCxnSpPr>
            <a:cxnSpLocks/>
          </p:cNvCxnSpPr>
          <p:nvPr/>
        </p:nvCxnSpPr>
        <p:spPr>
          <a:xfrm>
            <a:off x="2455984" y="2046707"/>
            <a:ext cx="1068250" cy="333165"/>
          </a:xfrm>
          <a:prstGeom prst="straightConnector1">
            <a:avLst/>
          </a:prstGeom>
          <a:ln w="22225">
            <a:tailEnd type="non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7FA40D96-78C0-4DFF-901D-EB53AC2314F3}"/>
              </a:ext>
            </a:extLst>
          </p:cNvPr>
          <p:cNvSpPr/>
          <p:nvPr/>
        </p:nvSpPr>
        <p:spPr>
          <a:xfrm>
            <a:off x="301869" y="1153798"/>
            <a:ext cx="2294065" cy="947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Input: user-controlled slider for number of points</a:t>
            </a:r>
          </a:p>
        </p:txBody>
      </p:sp>
      <p:cxnSp>
        <p:nvCxnSpPr>
          <p:cNvPr id="30" name="Straight Arrow Connector 29">
            <a:extLst>
              <a:ext uri="{FF2B5EF4-FFF2-40B4-BE49-F238E27FC236}">
                <a16:creationId xmlns:a16="http://schemas.microsoft.com/office/drawing/2014/main" id="{970C779A-652F-45FF-80B1-BB337513BECB}"/>
              </a:ext>
            </a:extLst>
          </p:cNvPr>
          <p:cNvCxnSpPr>
            <a:cxnSpLocks/>
          </p:cNvCxnSpPr>
          <p:nvPr/>
        </p:nvCxnSpPr>
        <p:spPr>
          <a:xfrm flipH="1">
            <a:off x="9203350" y="1851176"/>
            <a:ext cx="1048481" cy="428388"/>
          </a:xfrm>
          <a:prstGeom prst="straightConnector1">
            <a:avLst/>
          </a:prstGeom>
          <a:ln w="22225">
            <a:tailEnd type="non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D4FDF353-6E33-4677-816E-D4AD84A0355E}"/>
              </a:ext>
            </a:extLst>
          </p:cNvPr>
          <p:cNvSpPr/>
          <p:nvPr/>
        </p:nvSpPr>
        <p:spPr>
          <a:xfrm>
            <a:off x="9978544" y="1028605"/>
            <a:ext cx="2110154" cy="947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Outputs: estimated value and error</a:t>
            </a:r>
          </a:p>
        </p:txBody>
      </p:sp>
    </p:spTree>
    <p:extLst>
      <p:ext uri="{BB962C8B-B14F-4D97-AF65-F5344CB8AC3E}">
        <p14:creationId xmlns:p14="http://schemas.microsoft.com/office/powerpoint/2010/main" val="97092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A4E8EC7-ED17-4A24-99A9-F1941C6386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0524" y="1756578"/>
            <a:ext cx="4138316" cy="3103737"/>
          </a:xfrm>
          <a:prstGeom prst="rect">
            <a:avLst/>
          </a:prstGeom>
        </p:spPr>
      </p:pic>
      <p:sp>
        <p:nvSpPr>
          <p:cNvPr id="11" name="Title 1">
            <a:extLst>
              <a:ext uri="{FF2B5EF4-FFF2-40B4-BE49-F238E27FC236}">
                <a16:creationId xmlns:a16="http://schemas.microsoft.com/office/drawing/2014/main" id="{02B47DDB-E803-41BD-99ED-DC7E8F050484}"/>
              </a:ext>
            </a:extLst>
          </p:cNvPr>
          <p:cNvSpPr>
            <a:spLocks noGrp="1"/>
          </p:cNvSpPr>
          <p:nvPr>
            <p:ph type="title"/>
          </p:nvPr>
        </p:nvSpPr>
        <p:spPr>
          <a:xfrm>
            <a:off x="609600" y="1206983"/>
            <a:ext cx="2732314" cy="790272"/>
          </a:xfrm>
        </p:spPr>
        <p:txBody>
          <a:bodyPr anchor="b">
            <a:normAutofit/>
          </a:bodyPr>
          <a:lstStyle/>
          <a:p>
            <a:r>
              <a:rPr lang="en-US" sz="3200" dirty="0"/>
              <a:t>Results</a:t>
            </a:r>
            <a:endParaRPr lang="en-US" sz="3200" dirty="0">
              <a:latin typeface="Consolas" panose="020B0609020204030204" pitchFamily="49" charset="0"/>
            </a:endParaRPr>
          </a:p>
        </p:txBody>
      </p:sp>
      <p:sp>
        <p:nvSpPr>
          <p:cNvPr id="12" name="Content Placeholder 2">
            <a:extLst>
              <a:ext uri="{FF2B5EF4-FFF2-40B4-BE49-F238E27FC236}">
                <a16:creationId xmlns:a16="http://schemas.microsoft.com/office/drawing/2014/main" id="{9377BA5D-B748-4A89-A5F0-8C5773DFE62D}"/>
              </a:ext>
            </a:extLst>
          </p:cNvPr>
          <p:cNvSpPr>
            <a:spLocks noGrp="1"/>
          </p:cNvSpPr>
          <p:nvPr>
            <p:ph idx="1"/>
          </p:nvPr>
        </p:nvSpPr>
        <p:spPr>
          <a:xfrm>
            <a:off x="609600" y="2098628"/>
            <a:ext cx="2412591" cy="4065489"/>
          </a:xfrm>
        </p:spPr>
        <p:txBody>
          <a:bodyPr>
            <a:normAutofit/>
          </a:bodyPr>
          <a:lstStyle/>
          <a:p>
            <a:r>
              <a:rPr lang="en-US" sz="1600" dirty="0"/>
              <a:t>The accuracy of the estimated value of pi improves for a large number of points.</a:t>
            </a:r>
          </a:p>
          <a:p>
            <a:r>
              <a:rPr lang="en-US" sz="1600" dirty="0"/>
              <a:t>Increasing the number of points reduces the effects of random fluctuations and provides a more reliable approximation.</a:t>
            </a:r>
          </a:p>
          <a:p>
            <a:endParaRPr lang="en-US" sz="1600" dirty="0"/>
          </a:p>
        </p:txBody>
      </p:sp>
      <p:pic>
        <p:nvPicPr>
          <p:cNvPr id="10" name="Picture 9">
            <a:extLst>
              <a:ext uri="{FF2B5EF4-FFF2-40B4-BE49-F238E27FC236}">
                <a16:creationId xmlns:a16="http://schemas.microsoft.com/office/drawing/2014/main" id="{7B9AB9EF-E3D7-4AE0-A784-45DD24DB6E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914" y="1756578"/>
            <a:ext cx="4138318" cy="3103738"/>
          </a:xfrm>
          <a:prstGeom prst="rect">
            <a:avLst/>
          </a:prstGeom>
        </p:spPr>
      </p:pic>
      <p:sp>
        <p:nvSpPr>
          <p:cNvPr id="21" name="Rectangle 20">
            <a:extLst>
              <a:ext uri="{FF2B5EF4-FFF2-40B4-BE49-F238E27FC236}">
                <a16:creationId xmlns:a16="http://schemas.microsoft.com/office/drawing/2014/main" id="{77F1275E-A25F-48D2-A1D5-1F9DF0350430}"/>
              </a:ext>
            </a:extLst>
          </p:cNvPr>
          <p:cNvSpPr/>
          <p:nvPr/>
        </p:nvSpPr>
        <p:spPr>
          <a:xfrm>
            <a:off x="4040656" y="1560971"/>
            <a:ext cx="3302270" cy="324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solidFill>
              </a:rPr>
              <a:t>Estimated value of pi</a:t>
            </a:r>
          </a:p>
        </p:txBody>
      </p:sp>
      <p:sp>
        <p:nvSpPr>
          <p:cNvPr id="22" name="Rectangle 21">
            <a:extLst>
              <a:ext uri="{FF2B5EF4-FFF2-40B4-BE49-F238E27FC236}">
                <a16:creationId xmlns:a16="http://schemas.microsoft.com/office/drawing/2014/main" id="{B8D33DE1-734C-49A1-8F4E-56594018103C}"/>
              </a:ext>
            </a:extLst>
          </p:cNvPr>
          <p:cNvSpPr/>
          <p:nvPr/>
        </p:nvSpPr>
        <p:spPr>
          <a:xfrm>
            <a:off x="8358206" y="1560971"/>
            <a:ext cx="3302270" cy="324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solidFill>
              </a:rPr>
              <a:t>Error in the estimate</a:t>
            </a:r>
          </a:p>
        </p:txBody>
      </p:sp>
      <p:sp>
        <p:nvSpPr>
          <p:cNvPr id="2" name="Rectangle 1">
            <a:extLst>
              <a:ext uri="{FF2B5EF4-FFF2-40B4-BE49-F238E27FC236}">
                <a16:creationId xmlns:a16="http://schemas.microsoft.com/office/drawing/2014/main" id="{F5998EEC-0EE5-4512-F6D2-6A6DD5B69201}"/>
              </a:ext>
            </a:extLst>
          </p:cNvPr>
          <p:cNvSpPr/>
          <p:nvPr/>
        </p:nvSpPr>
        <p:spPr>
          <a:xfrm>
            <a:off x="7072718" y="1590088"/>
            <a:ext cx="452826" cy="42203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B58160C-A07F-CB03-4762-9A6B74FAFA4F}"/>
              </a:ext>
            </a:extLst>
          </p:cNvPr>
          <p:cNvSpPr/>
          <p:nvPr/>
        </p:nvSpPr>
        <p:spPr>
          <a:xfrm>
            <a:off x="11700414" y="1542997"/>
            <a:ext cx="244669" cy="42203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4430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5423A06F-E92E-1545-BA9D-D203FABA862C}" vid="{7E8727E8-AF0E-7E44-9F06-7A63252AAB9E}"/>
    </a:ext>
  </a:extLst>
</a:theme>
</file>

<file path=ppt/theme/theme2.xml><?xml version="1.0" encoding="utf-8"?>
<a:theme xmlns:a="http://schemas.openxmlformats.org/drawingml/2006/main" name="COMSOL Theme DEC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Theme DEC2023" id="{A50D643C-BC57-4FF2-8891-C5C576428109}" vid="{97A20D4C-0936-4CD5-B65B-597F759F66AD}"/>
    </a:ext>
  </a:extLst>
</a:theme>
</file>

<file path=docProps/app.xml><?xml version="1.0" encoding="utf-8"?>
<Properties xmlns="http://schemas.openxmlformats.org/officeDocument/2006/extended-properties" xmlns:vt="http://schemas.openxmlformats.org/officeDocument/2006/docPropsVTypes">
  <Template>COMSOL Slide Confidential label</Template>
  <TotalTime>1029</TotalTime>
  <Words>171</Words>
  <Application>Microsoft Macintosh PowerPoint</Application>
  <PresentationFormat>Widescreen</PresentationFormat>
  <Paragraphs>20</Paragraphs>
  <Slides>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vt:i4>
      </vt:variant>
    </vt:vector>
  </HeadingPairs>
  <TitlesOfParts>
    <vt:vector size="13" baseType="lpstr">
      <vt:lpstr>Arial</vt:lpstr>
      <vt:lpstr>Cambria Math</vt:lpstr>
      <vt:lpstr>Consolas</vt:lpstr>
      <vt:lpstr>Lato</vt:lpstr>
      <vt:lpstr>Lato Black</vt:lpstr>
      <vt:lpstr>Lato Light</vt:lpstr>
      <vt:lpstr>Wingdings</vt:lpstr>
      <vt:lpstr>comsol-slide-template-NEW</vt:lpstr>
      <vt:lpstr>COMSOL Theme DEC2023</vt:lpstr>
      <vt:lpstr>Using the Monte Carlo Method  To Estimate the Value of Pi</vt:lpstr>
      <vt:lpstr>Estimating the Value of Pi Using a Numerical Method</vt:lpstr>
      <vt:lpstr>PowerPoint Presentation</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Complex ray tracing and Gaussian beam decomposition</dc:title>
  <dc:creator>Yuanshen Li</dc:creator>
  <cp:lastModifiedBy>Microsoft Office User</cp:lastModifiedBy>
  <cp:revision>53</cp:revision>
  <dcterms:created xsi:type="dcterms:W3CDTF">2023-12-12T13:45:38Z</dcterms:created>
  <dcterms:modified xsi:type="dcterms:W3CDTF">2024-03-13T18:48:55Z</dcterms:modified>
</cp:coreProperties>
</file>