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1244"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65"/>
    <p:restoredTop sz="96405"/>
  </p:normalViewPr>
  <p:slideViewPr>
    <p:cSldViewPr snapToGrid="0">
      <p:cViewPr>
        <p:scale>
          <a:sx n="100" d="100"/>
          <a:sy n="100" d="100"/>
        </p:scale>
        <p:origin x="882" y="4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319C7C-79F4-B142-B13C-FD8873803621}" type="datetimeFigureOut">
              <a:rPr lang="en-US" smtClean="0"/>
              <a:t>31-Jan-24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3B89FA-04CC-174D-9962-8B0A3F6E25B7}" type="slidenum">
              <a:rPr lang="en-US" smtClean="0"/>
              <a:t>‹#›</a:t>
            </a:fld>
            <a:endParaRPr lang="en-US"/>
          </a:p>
        </p:txBody>
      </p:sp>
    </p:spTree>
    <p:extLst>
      <p:ext uri="{BB962C8B-B14F-4D97-AF65-F5344CB8AC3E}">
        <p14:creationId xmlns:p14="http://schemas.microsoft.com/office/powerpoint/2010/main" val="161552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comsol.com/model/computation-of-losses-in-a-three-phase-power-transformer-54471"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a:hlinkClick r:id="rId3"/>
              </a:rPr>
              <a:t>https://www.comsol.com/model/computation-of-losses-in-a-three-phase-power-transformer-54471</a:t>
            </a:r>
            <a:r>
              <a:rPr lang="en-US" sz="1200" i="1" dirty="0"/>
              <a:t> </a:t>
            </a:r>
          </a:p>
          <a:p>
            <a:endParaRPr lang="sv-SE" dirty="0"/>
          </a:p>
        </p:txBody>
      </p:sp>
      <p:sp>
        <p:nvSpPr>
          <p:cNvPr id="4" name="Slide Number Placeholder 3"/>
          <p:cNvSpPr>
            <a:spLocks noGrp="1"/>
          </p:cNvSpPr>
          <p:nvPr>
            <p:ph type="sldNum" sz="quarter" idx="10"/>
          </p:nvPr>
        </p:nvSpPr>
        <p:spPr/>
        <p:txBody>
          <a:bodyPr/>
          <a:lstStyle/>
          <a:p>
            <a:fld id="{16EEDB54-28E1-42EF-AA5B-05EB445323C8}" type="slidenum">
              <a:rPr lang="en-US" smtClean="0"/>
              <a:t>1</a:t>
            </a:fld>
            <a:endParaRPr lang="en-US"/>
          </a:p>
        </p:txBody>
      </p:sp>
    </p:spTree>
    <p:extLst>
      <p:ext uri="{BB962C8B-B14F-4D97-AF65-F5344CB8AC3E}">
        <p14:creationId xmlns:p14="http://schemas.microsoft.com/office/powerpoint/2010/main" val="3186719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EDB54-28E1-42EF-AA5B-05EB445323C8}" type="slidenum">
              <a:rPr lang="en-US" smtClean="0"/>
              <a:t>12</a:t>
            </a:fld>
            <a:endParaRPr lang="en-US"/>
          </a:p>
        </p:txBody>
      </p:sp>
    </p:spTree>
    <p:extLst>
      <p:ext uri="{BB962C8B-B14F-4D97-AF65-F5344CB8AC3E}">
        <p14:creationId xmlns:p14="http://schemas.microsoft.com/office/powerpoint/2010/main" val="2462742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71794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88805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82922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1201396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736380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18220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180577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5200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7353614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756004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118068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580305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8039321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22269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5829990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922760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4208101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2871100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7834835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065397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5580641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09493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40227358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7075394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461175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40662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40077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676666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77480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213792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944484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48854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849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80866733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999316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749761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711291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557173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850899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49812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721532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291792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291533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02128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8364522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892367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76152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2263934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2311678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8427562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2263823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7896464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644716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986414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62324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112151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1_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1501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248343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060260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288687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54371" y="298551"/>
            <a:ext cx="1003093" cy="92877"/>
          </a:xfrm>
          <a:prstGeom prst="rect">
            <a:avLst/>
          </a:prstGeom>
        </p:spPr>
      </p:pic>
    </p:spTree>
    <p:extLst>
      <p:ext uri="{BB962C8B-B14F-4D97-AF65-F5344CB8AC3E}">
        <p14:creationId xmlns:p14="http://schemas.microsoft.com/office/powerpoint/2010/main" val="9444151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6" r:id="rId55"/>
    <p:sldLayoutId id="2147483717" r:id="rId56"/>
    <p:sldLayoutId id="2147483719" r:id="rId57"/>
    <p:sldLayoutId id="2147483720" r:id="rId58"/>
    <p:sldLayoutId id="2147483721" r:id="rId59"/>
    <p:sldLayoutId id="2147483722" r:id="rId6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0.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0.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219CCEB-A2D8-4162-AB56-9D2675E3041C}"/>
              </a:ext>
            </a:extLst>
          </p:cNvPr>
          <p:cNvPicPr>
            <a:picLocks noChangeAspect="1"/>
          </p:cNvPicPr>
          <p:nvPr/>
        </p:nvPicPr>
        <p:blipFill rotWithShape="1">
          <a:blip r:embed="rId3"/>
          <a:srcRect t="19007" r="35676"/>
          <a:stretch/>
        </p:blipFill>
        <p:spPr>
          <a:xfrm>
            <a:off x="7534671" y="-1"/>
            <a:ext cx="4657330" cy="4401467"/>
          </a:xfrm>
          <a:prstGeom prst="rect">
            <a:avLst/>
          </a:prstGeom>
        </p:spPr>
      </p:pic>
      <p:sp>
        <p:nvSpPr>
          <p:cNvPr id="2" name="Title 1"/>
          <p:cNvSpPr>
            <a:spLocks noGrp="1"/>
          </p:cNvSpPr>
          <p:nvPr>
            <p:ph type="title"/>
          </p:nvPr>
        </p:nvSpPr>
        <p:spPr/>
        <p:txBody>
          <a:bodyPr/>
          <a:lstStyle/>
          <a:p>
            <a:r>
              <a:rPr lang="en-US"/>
              <a:t>Computation of losses in a </a:t>
            </a:r>
            <a:br>
              <a:rPr lang="en-US"/>
            </a:br>
            <a:r>
              <a:rPr lang="en-US"/>
              <a:t>three-phase power transformer</a:t>
            </a:r>
            <a:endParaRPr lang="en-US" dirty="0"/>
          </a:p>
        </p:txBody>
      </p:sp>
    </p:spTree>
    <p:extLst>
      <p:ext uri="{BB962C8B-B14F-4D97-AF65-F5344CB8AC3E}">
        <p14:creationId xmlns:p14="http://schemas.microsoft.com/office/powerpoint/2010/main" val="1236764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Results</a:t>
            </a:r>
            <a:endParaRPr lang="en-US" dirty="0"/>
          </a:p>
        </p:txBody>
      </p:sp>
      <p:sp>
        <p:nvSpPr>
          <p:cNvPr id="3" name="Content Placeholder 2"/>
          <p:cNvSpPr>
            <a:spLocks noGrp="1"/>
          </p:cNvSpPr>
          <p:nvPr>
            <p:ph idx="1"/>
          </p:nvPr>
        </p:nvSpPr>
        <p:spPr/>
        <p:txBody>
          <a:bodyPr/>
          <a:lstStyle/>
          <a:p>
            <a:r>
              <a:rPr lang="en-US"/>
              <a:t>Losses and main electrical quantities are computed in the different scenarios:</a:t>
            </a:r>
          </a:p>
          <a:p>
            <a:pPr lvl="1"/>
            <a:r>
              <a:rPr lang="en-US"/>
              <a:t>Core losses (3D, Open-circuit test)</a:t>
            </a:r>
          </a:p>
          <a:p>
            <a:pPr lvl="1"/>
            <a:r>
              <a:rPr lang="en-US"/>
              <a:t>Coil currents and lumped params (2Daxi, Short-circuit test)</a:t>
            </a:r>
          </a:p>
          <a:p>
            <a:pPr lvl="1"/>
            <a:r>
              <a:rPr lang="en-US"/>
              <a:t>Coil losses (2Daxi, Short-circuit test)</a:t>
            </a:r>
          </a:p>
          <a:p>
            <a:pPr lvl="1"/>
            <a:r>
              <a:rPr lang="en-US"/>
              <a:t>Carpentry losses (3D, Short-circuit test)</a:t>
            </a:r>
            <a:endParaRPr lang="en-US" dirty="0"/>
          </a:p>
        </p:txBody>
      </p:sp>
      <p:graphicFrame>
        <p:nvGraphicFramePr>
          <p:cNvPr id="6" name="Table 5"/>
          <p:cNvGraphicFramePr>
            <a:graphicFrameLocks noGrp="1"/>
          </p:cNvGraphicFramePr>
          <p:nvPr>
            <p:extLst/>
          </p:nvPr>
        </p:nvGraphicFramePr>
        <p:xfrm>
          <a:off x="3149600" y="3733800"/>
          <a:ext cx="5636136" cy="2078360"/>
        </p:xfrm>
        <a:graphic>
          <a:graphicData uri="http://schemas.openxmlformats.org/drawingml/2006/table">
            <a:tbl>
              <a:tblPr firstRow="1">
                <a:tableStyleId>{9DCAF9ED-07DC-4A11-8D7F-57B35C25682E}</a:tableStyleId>
              </a:tblPr>
              <a:tblGrid>
                <a:gridCol w="1074575">
                  <a:extLst>
                    <a:ext uri="{9D8B030D-6E8A-4147-A177-3AD203B41FA5}">
                      <a16:colId xmlns:a16="http://schemas.microsoft.com/office/drawing/2014/main" val="20000"/>
                    </a:ext>
                  </a:extLst>
                </a:gridCol>
                <a:gridCol w="1652888">
                  <a:extLst>
                    <a:ext uri="{9D8B030D-6E8A-4147-A177-3AD203B41FA5}">
                      <a16:colId xmlns:a16="http://schemas.microsoft.com/office/drawing/2014/main" val="20001"/>
                    </a:ext>
                  </a:extLst>
                </a:gridCol>
                <a:gridCol w="2908673">
                  <a:extLst>
                    <a:ext uri="{9D8B030D-6E8A-4147-A177-3AD203B41FA5}">
                      <a16:colId xmlns:a16="http://schemas.microsoft.com/office/drawing/2014/main" val="20002"/>
                    </a:ext>
                  </a:extLst>
                </a:gridCol>
              </a:tblGrid>
              <a:tr h="640080">
                <a:tc>
                  <a:txBody>
                    <a:bodyPr/>
                    <a:lstStyle/>
                    <a:p>
                      <a:pPr algn="l"/>
                      <a:endParaRPr lang="en-US" sz="1900" dirty="0">
                        <a:latin typeface="Calibri Light" panose="020F0302020204030204" pitchFamily="34" charset="0"/>
                      </a:endParaRPr>
                    </a:p>
                  </a:txBody>
                  <a:tcPr/>
                </a:tc>
                <a:tc>
                  <a:txBody>
                    <a:bodyPr/>
                    <a:lstStyle/>
                    <a:p>
                      <a:pPr algn="l"/>
                      <a:r>
                        <a:rPr lang="en-US" sz="1900" dirty="0"/>
                        <a:t>Open-circuit</a:t>
                      </a:r>
                      <a:endParaRPr lang="en-US" sz="1900" dirty="0">
                        <a:latin typeface="Calibri Light" panose="020F0302020204030204" pitchFamily="34" charset="0"/>
                      </a:endParaRPr>
                    </a:p>
                  </a:txBody>
                  <a:tcPr/>
                </a:tc>
                <a:tc>
                  <a:txBody>
                    <a:bodyPr/>
                    <a:lstStyle/>
                    <a:p>
                      <a:pPr algn="l"/>
                      <a:r>
                        <a:rPr lang="en-US" sz="1900" dirty="0"/>
                        <a:t>Short-circuit</a:t>
                      </a:r>
                      <a:endParaRPr lang="en-US" sz="1900" dirty="0">
                        <a:latin typeface="Calibri Light" panose="020F0302020204030204" pitchFamily="34" charset="0"/>
                      </a:endParaRPr>
                    </a:p>
                  </a:txBody>
                  <a:tcPr/>
                </a:tc>
                <a:extLst>
                  <a:ext uri="{0D108BD9-81ED-4DB2-BD59-A6C34878D82A}">
                    <a16:rowId xmlns:a16="http://schemas.microsoft.com/office/drawing/2014/main" val="10000"/>
                  </a:ext>
                </a:extLst>
              </a:tr>
              <a:tr h="523880">
                <a:tc>
                  <a:txBody>
                    <a:bodyPr/>
                    <a:lstStyle/>
                    <a:p>
                      <a:pPr algn="l"/>
                      <a:r>
                        <a:rPr lang="en-US" sz="1900" dirty="0"/>
                        <a:t>3D</a:t>
                      </a:r>
                      <a:endParaRPr lang="en-US" sz="1900" dirty="0">
                        <a:latin typeface="Calibri Light" panose="020F0302020204030204" pitchFamily="34" charset="0"/>
                      </a:endParaRPr>
                    </a:p>
                  </a:txBody>
                  <a:tcPr/>
                </a:tc>
                <a:tc>
                  <a:txBody>
                    <a:bodyPr/>
                    <a:lstStyle/>
                    <a:p>
                      <a:pPr algn="l"/>
                      <a:r>
                        <a:rPr lang="en-US" sz="1900" dirty="0"/>
                        <a:t>Core losses</a:t>
                      </a:r>
                      <a:endParaRPr lang="en-US" sz="1900" dirty="0">
                        <a:latin typeface="Calibri Light" panose="020F0302020204030204" pitchFamily="34" charset="0"/>
                      </a:endParaRPr>
                    </a:p>
                  </a:txBody>
                  <a:tcPr/>
                </a:tc>
                <a:tc>
                  <a:txBody>
                    <a:bodyPr/>
                    <a:lstStyle/>
                    <a:p>
                      <a:pPr algn="l"/>
                      <a:r>
                        <a:rPr lang="en-US" sz="1900" dirty="0"/>
                        <a:t>Carpentry losses</a:t>
                      </a:r>
                      <a:endParaRPr lang="en-US" sz="1900" dirty="0">
                        <a:latin typeface="Calibri Light" panose="020F0302020204030204" pitchFamily="34" charset="0"/>
                      </a:endParaRPr>
                    </a:p>
                  </a:txBody>
                  <a:tcPr/>
                </a:tc>
                <a:extLst>
                  <a:ext uri="{0D108BD9-81ED-4DB2-BD59-A6C34878D82A}">
                    <a16:rowId xmlns:a16="http://schemas.microsoft.com/office/drawing/2014/main" val="10001"/>
                  </a:ext>
                </a:extLst>
              </a:tr>
              <a:tr h="914400">
                <a:tc>
                  <a:txBody>
                    <a:bodyPr/>
                    <a:lstStyle/>
                    <a:p>
                      <a:pPr algn="l"/>
                      <a:r>
                        <a:rPr lang="en-US" sz="1900" dirty="0"/>
                        <a:t>2Daxi</a:t>
                      </a:r>
                      <a:endParaRPr lang="en-US" sz="1900" dirty="0">
                        <a:latin typeface="Calibri Light" panose="020F0302020204030204" pitchFamily="34" charset="0"/>
                      </a:endParaRPr>
                    </a:p>
                  </a:txBody>
                  <a:tcPr anchor="ctr"/>
                </a:tc>
                <a:tc>
                  <a:txBody>
                    <a:bodyPr/>
                    <a:lstStyle/>
                    <a:p>
                      <a:pPr algn="l"/>
                      <a:endParaRPr lang="en-US" sz="1900" dirty="0">
                        <a:latin typeface="Calibri Light" panose="020F03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a:t>Coil</a:t>
                      </a:r>
                      <a:r>
                        <a:rPr lang="en-US" sz="1900" baseline="0" dirty="0"/>
                        <a:t> losses</a:t>
                      </a:r>
                    </a:p>
                    <a:p>
                      <a:pPr marL="0" marR="0" indent="0" algn="l" defTabSz="914400" rtl="0" eaLnBrk="1" fontAlgn="auto" latinLnBrk="0" hangingPunct="1">
                        <a:lnSpc>
                          <a:spcPct val="100000"/>
                        </a:lnSpc>
                        <a:spcBef>
                          <a:spcPts val="0"/>
                        </a:spcBef>
                        <a:spcAft>
                          <a:spcPts val="0"/>
                        </a:spcAft>
                        <a:buClrTx/>
                        <a:buSzTx/>
                        <a:buFontTx/>
                        <a:buNone/>
                        <a:tabLst/>
                        <a:defRPr/>
                      </a:pPr>
                      <a:r>
                        <a:rPr lang="en-US" sz="1900" baseline="0" dirty="0"/>
                        <a:t>Coil lumped parameters</a:t>
                      </a:r>
                      <a:endParaRPr lang="en-US" sz="1900" dirty="0">
                        <a:latin typeface="Calibri Light" panose="020F0302020204030204" pitchFamily="34" charset="0"/>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890772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Core losses </a:t>
            </a:r>
            <a:br>
              <a:rPr lang="en-US"/>
            </a:br>
            <a:r>
              <a:rPr lang="en-US"/>
              <a:t>(3D, OC test)</a:t>
            </a:r>
            <a:endParaRPr lang="en-US" dirty="0"/>
          </a:p>
        </p:txBody>
      </p:sp>
      <p:sp>
        <p:nvSpPr>
          <p:cNvPr id="3" name="Content Placeholder 2"/>
          <p:cNvSpPr>
            <a:spLocks noGrp="1"/>
          </p:cNvSpPr>
          <p:nvPr>
            <p:ph sz="half" idx="10"/>
          </p:nvPr>
        </p:nvSpPr>
        <p:spPr/>
        <p:txBody>
          <a:bodyPr/>
          <a:lstStyle/>
          <a:p>
            <a:r>
              <a:rPr lang="en-US"/>
              <a:t>Saturation (left half) and magnetic flux density (right half)</a:t>
            </a:r>
          </a:p>
          <a:p>
            <a:r>
              <a:rPr lang="en-US"/>
              <a:t>The computed losses are in good degree with empirical estimates from literature, such as given by the Steinmetz equation</a:t>
            </a:r>
          </a:p>
          <a:p>
            <a:pPr lvl="1"/>
            <a:endParaRPr lang="en-US" dirty="0"/>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9200" y="2821800"/>
            <a:ext cx="5280000" cy="39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Table 8"/>
          <p:cNvGraphicFramePr>
            <a:graphicFrameLocks noGrp="1"/>
          </p:cNvGraphicFramePr>
          <p:nvPr>
            <p:extLst/>
          </p:nvPr>
        </p:nvGraphicFramePr>
        <p:xfrm>
          <a:off x="6330731" y="381000"/>
          <a:ext cx="4775200" cy="1813560"/>
        </p:xfrm>
        <a:graphic>
          <a:graphicData uri="http://schemas.openxmlformats.org/drawingml/2006/table">
            <a:tbl>
              <a:tblPr firstRow="1">
                <a:tableStyleId>{9DCAF9ED-07DC-4A11-8D7F-57B35C25682E}</a:tableStyleId>
              </a:tblPr>
              <a:tblGrid>
                <a:gridCol w="2233561">
                  <a:extLst>
                    <a:ext uri="{9D8B030D-6E8A-4147-A177-3AD203B41FA5}">
                      <a16:colId xmlns:a16="http://schemas.microsoft.com/office/drawing/2014/main" val="20000"/>
                    </a:ext>
                  </a:extLst>
                </a:gridCol>
                <a:gridCol w="2541639">
                  <a:extLst>
                    <a:ext uri="{9D8B030D-6E8A-4147-A177-3AD203B41FA5}">
                      <a16:colId xmlns:a16="http://schemas.microsoft.com/office/drawing/2014/main" val="20002"/>
                    </a:ext>
                  </a:extLst>
                </a:gridCol>
              </a:tblGrid>
              <a:tr h="375920">
                <a:tc gridSpan="2">
                  <a:txBody>
                    <a:bodyPr/>
                    <a:lstStyle/>
                    <a:p>
                      <a:pPr algn="l"/>
                      <a:r>
                        <a:rPr lang="en-US" sz="1900" dirty="0"/>
                        <a:t>Core losses at 50Hz</a:t>
                      </a:r>
                      <a:endParaRPr lang="en-US" sz="1900" dirty="0">
                        <a:latin typeface="Calibri Light" panose="020F0302020204030204" pitchFamily="34" charset="0"/>
                      </a:endParaRPr>
                    </a:p>
                  </a:txBody>
                  <a:tcPr/>
                </a:tc>
                <a:tc hMerge="1">
                  <a:txBody>
                    <a:bodyPr/>
                    <a:lstStyle/>
                    <a:p>
                      <a:pPr algn="ctr"/>
                      <a:endParaRPr lang="en-US" dirty="0">
                        <a:latin typeface="Calibri Light" panose="020F0302020204030204" pitchFamily="34" charset="0"/>
                      </a:endParaRPr>
                    </a:p>
                  </a:txBody>
                  <a:tcPr/>
                </a:tc>
                <a:extLst>
                  <a:ext uri="{0D108BD9-81ED-4DB2-BD59-A6C34878D82A}">
                    <a16:rowId xmlns:a16="http://schemas.microsoft.com/office/drawing/2014/main" val="10000"/>
                  </a:ext>
                </a:extLst>
              </a:tr>
              <a:tr h="660400">
                <a:tc>
                  <a:txBody>
                    <a:bodyPr/>
                    <a:lstStyle/>
                    <a:p>
                      <a:pPr algn="l"/>
                      <a:r>
                        <a:rPr lang="en-US" sz="1900" dirty="0"/>
                        <a:t>FEM, magnetic</a:t>
                      </a:r>
                      <a:r>
                        <a:rPr lang="en-US" sz="1900" baseline="0" dirty="0"/>
                        <a:t> losses formulation</a:t>
                      </a:r>
                      <a:endParaRPr lang="en-US" sz="1900" dirty="0">
                        <a:latin typeface="Calibri Light" panose="020F0302020204030204" pitchFamily="34" charset="0"/>
                      </a:endParaRPr>
                    </a:p>
                  </a:txBody>
                  <a:tcPr/>
                </a:tc>
                <a:tc>
                  <a:txBody>
                    <a:bodyPr/>
                    <a:lstStyle/>
                    <a:p>
                      <a:pPr algn="l"/>
                      <a:r>
                        <a:rPr lang="en-US" sz="1900" dirty="0"/>
                        <a:t>1.49 kW</a:t>
                      </a:r>
                      <a:endParaRPr lang="en-US" sz="1900" dirty="0">
                        <a:latin typeface="Calibri Light" panose="020F0302020204030204" pitchFamily="34" charset="0"/>
                      </a:endParaRPr>
                    </a:p>
                  </a:txBody>
                  <a:tcPr anchor="ctr"/>
                </a:tc>
                <a:extLst>
                  <a:ext uri="{0D108BD9-81ED-4DB2-BD59-A6C34878D82A}">
                    <a16:rowId xmlns:a16="http://schemas.microsoft.com/office/drawing/2014/main" val="10001"/>
                  </a:ext>
                </a:extLst>
              </a:tr>
              <a:tr h="375920">
                <a:tc>
                  <a:txBody>
                    <a:bodyPr/>
                    <a:lstStyle/>
                    <a:p>
                      <a:pPr algn="l"/>
                      <a:r>
                        <a:rPr lang="en-US" sz="1900" dirty="0"/>
                        <a:t>Steinmetz</a:t>
                      </a:r>
                      <a:endParaRPr lang="en-US" sz="1900" dirty="0">
                        <a:latin typeface="Calibri Light" panose="020F030202020403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a:t>1.56 kW</a:t>
                      </a:r>
                      <a:endParaRPr lang="en-US" sz="1900" dirty="0">
                        <a:latin typeface="Calibri Light" panose="020F0302020204030204" pitchFamily="34" charset="0"/>
                      </a:endParaRPr>
                    </a:p>
                  </a:txBody>
                  <a:tcPr/>
                </a:tc>
                <a:extLst>
                  <a:ext uri="{0D108BD9-81ED-4DB2-BD59-A6C34878D82A}">
                    <a16:rowId xmlns:a16="http://schemas.microsoft.com/office/drawing/2014/main" val="10002"/>
                  </a:ext>
                </a:extLst>
              </a:tr>
              <a:tr h="375920">
                <a:tc>
                  <a:txBody>
                    <a:bodyPr/>
                    <a:lstStyle/>
                    <a:p>
                      <a:pPr algn="l"/>
                      <a:r>
                        <a:rPr lang="en-US" sz="1900" dirty="0"/>
                        <a:t>Empirical</a:t>
                      </a:r>
                      <a:endParaRPr lang="en-US" sz="1900" dirty="0">
                        <a:latin typeface="Calibri Light" panose="020F030202020403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a:t>1.59 kW</a:t>
                      </a:r>
                      <a:endParaRPr lang="en-US" sz="1900" dirty="0">
                        <a:latin typeface="Calibri Light" panose="020F0302020204030204" pitchFamily="34"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391970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Carpentry losses (3D, SC test)</a:t>
            </a:r>
            <a:endParaRPr lang="en-US" dirty="0"/>
          </a:p>
        </p:txBody>
      </p:sp>
      <p:sp>
        <p:nvSpPr>
          <p:cNvPr id="4" name="TextBox 3"/>
          <p:cNvSpPr txBox="1"/>
          <p:nvPr/>
        </p:nvSpPr>
        <p:spPr>
          <a:xfrm>
            <a:off x="8246224" y="5765801"/>
            <a:ext cx="1897648" cy="307777"/>
          </a:xfrm>
          <a:prstGeom prst="rect">
            <a:avLst/>
          </a:prstGeom>
          <a:noFill/>
          <a:effectLst/>
        </p:spPr>
        <p:style>
          <a:lnRef idx="0">
            <a:schemeClr val="accent2"/>
          </a:lnRef>
          <a:fillRef idx="3">
            <a:schemeClr val="accent2"/>
          </a:fillRef>
          <a:effectRef idx="3">
            <a:schemeClr val="accent2"/>
          </a:effectRef>
          <a:fontRef idx="minor">
            <a:schemeClr val="lt1"/>
          </a:fontRef>
        </p:style>
        <p:txBody>
          <a:bodyPr wrap="square" lIns="91440" tIns="45720" rIns="91440" bIns="45720" rtlCol="0">
            <a:spAutoFit/>
          </a:bodyPr>
          <a:lstStyle/>
          <a:p>
            <a:pPr algn="ctr"/>
            <a:r>
              <a:rPr lang="en-US" sz="1400" b="1" i="1" dirty="0">
                <a:solidFill>
                  <a:schemeClr val="accent2"/>
                </a:solidFill>
                <a:latin typeface="Lato" panose="020F0502020204030203" pitchFamily="34" charset="0"/>
              </a:rPr>
              <a:t>Losses 120W at 50Hz</a:t>
            </a:r>
          </a:p>
        </p:txBody>
      </p:sp>
      <p:pic>
        <p:nvPicPr>
          <p:cNvPr id="5122"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12941"/>
          <a:stretch/>
        </p:blipFill>
        <p:spPr bwMode="auto">
          <a:xfrm>
            <a:off x="1088418" y="1600200"/>
            <a:ext cx="5014589" cy="43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7201" y="1905000"/>
            <a:ext cx="4741332" cy="355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127AE2EA-1324-45EA-942B-3EF49224711D}"/>
              </a:ext>
            </a:extLst>
          </p:cNvPr>
          <p:cNvSpPr txBox="1"/>
          <p:nvPr/>
        </p:nvSpPr>
        <p:spPr>
          <a:xfrm>
            <a:off x="3352800" y="5765801"/>
            <a:ext cx="2151368" cy="307777"/>
          </a:xfrm>
          <a:prstGeom prst="rect">
            <a:avLst/>
          </a:prstGeom>
          <a:noFill/>
          <a:effectLst/>
        </p:spPr>
        <p:style>
          <a:lnRef idx="0">
            <a:schemeClr val="accent2"/>
          </a:lnRef>
          <a:fillRef idx="3">
            <a:schemeClr val="accent2"/>
          </a:fillRef>
          <a:effectRef idx="3">
            <a:schemeClr val="accent2"/>
          </a:effectRef>
          <a:fontRef idx="minor">
            <a:schemeClr val="lt1"/>
          </a:fontRef>
        </p:style>
        <p:txBody>
          <a:bodyPr wrap="square" lIns="91440" tIns="45720" rIns="91440" bIns="45720" rtlCol="0">
            <a:spAutoFit/>
          </a:bodyPr>
          <a:lstStyle/>
          <a:p>
            <a:pPr algn="ctr"/>
            <a:r>
              <a:rPr lang="en-US" sz="1400" b="1" i="1" dirty="0">
                <a:solidFill>
                  <a:schemeClr val="accent2"/>
                </a:solidFill>
                <a:latin typeface="Lato" panose="020F0502020204030203" pitchFamily="34" charset="0"/>
              </a:rPr>
              <a:t>Surface current(log scale)</a:t>
            </a:r>
          </a:p>
        </p:txBody>
      </p:sp>
    </p:spTree>
    <p:extLst>
      <p:ext uri="{BB962C8B-B14F-4D97-AF65-F5344CB8AC3E}">
        <p14:creationId xmlns:p14="http://schemas.microsoft.com/office/powerpoint/2010/main" val="3433755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Coil current at 50Hz (2D-axi, SC test)</a:t>
            </a:r>
            <a:endParaRPr lang="en-US" noProof="0" dirty="0"/>
          </a:p>
        </p:txBody>
      </p:sp>
      <p:pic>
        <p:nvPicPr>
          <p:cNvPr id="2057"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0581" y="1924783"/>
            <a:ext cx="5541819" cy="4156364"/>
          </a:xfrm>
          <a:prstGeom prst="rect">
            <a:avLst/>
          </a:prstGeom>
          <a:noFill/>
          <a:ln w="9525">
            <a:solidFill>
              <a:schemeClr val="bg2"/>
            </a:solidFill>
            <a:miter lim="800000"/>
            <a:headEnd/>
            <a:tailEnd/>
          </a:ln>
          <a:extLst>
            <a:ext uri="{909E8E84-426E-40DD-AFC4-6F175D3DCCD1}">
              <a14:hiddenFill xmlns:a14="http://schemas.microsoft.com/office/drawing/2010/main">
                <a:solidFill>
                  <a:schemeClr val="accent1"/>
                </a:solidFill>
              </a14:hiddenFill>
            </a:ext>
          </a:extLst>
        </p:spPr>
      </p:pic>
      <p:grpSp>
        <p:nvGrpSpPr>
          <p:cNvPr id="5" name="Group 4"/>
          <p:cNvGrpSpPr/>
          <p:nvPr/>
        </p:nvGrpSpPr>
        <p:grpSpPr>
          <a:xfrm>
            <a:off x="7635355" y="2437945"/>
            <a:ext cx="954699" cy="2943225"/>
            <a:chOff x="7045880" y="3068960"/>
            <a:chExt cx="954698" cy="2943225"/>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3068960"/>
              <a:ext cx="476250" cy="294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7545976" y="3074493"/>
              <a:ext cx="432955" cy="1442616"/>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p:cNvSpPr/>
            <p:nvPr/>
          </p:nvSpPr>
          <p:spPr>
            <a:xfrm>
              <a:off x="7545976" y="4517109"/>
              <a:ext cx="432955" cy="1442616"/>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TextBox 3"/>
            <p:cNvSpPr txBox="1"/>
            <p:nvPr/>
          </p:nvSpPr>
          <p:spPr>
            <a:xfrm rot="16200000">
              <a:off x="6075454" y="4381521"/>
              <a:ext cx="2258952" cy="318100"/>
            </a:xfrm>
            <a:prstGeom prst="rect">
              <a:avLst/>
            </a:prstGeom>
            <a:noFill/>
          </p:spPr>
          <p:txBody>
            <a:bodyPr wrap="none" rtlCol="0">
              <a:spAutoFit/>
            </a:bodyPr>
            <a:lstStyle/>
            <a:p>
              <a:pPr algn="ctr"/>
              <a:r>
                <a:rPr lang="en-US" sz="1467" dirty="0"/>
                <a:t>4 conductors per winding</a:t>
              </a:r>
            </a:p>
          </p:txBody>
        </p:sp>
      </p:gr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72340" y="2343676"/>
            <a:ext cx="1266825" cy="195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0294955" y="1926521"/>
            <a:ext cx="819455" cy="318100"/>
          </a:xfrm>
          <a:prstGeom prst="rect">
            <a:avLst/>
          </a:prstGeom>
          <a:noFill/>
        </p:spPr>
        <p:txBody>
          <a:bodyPr wrap="none" lIns="91440" tIns="45720" rIns="91440" bIns="45720" rtlCol="0">
            <a:spAutoFit/>
          </a:bodyPr>
          <a:lstStyle/>
          <a:p>
            <a:r>
              <a:rPr lang="en-US" sz="1467" b="1" i="1" dirty="0">
                <a:solidFill>
                  <a:schemeClr val="accent2"/>
                </a:solidFill>
              </a:rPr>
              <a:t>Primary</a:t>
            </a:r>
          </a:p>
        </p:txBody>
      </p:sp>
      <p:cxnSp>
        <p:nvCxnSpPr>
          <p:cNvPr id="9" name="Straight Arrow Connector 8"/>
          <p:cNvCxnSpPr>
            <a:stCxn id="10" idx="0"/>
          </p:cNvCxnSpPr>
          <p:nvPr/>
        </p:nvCxnSpPr>
        <p:spPr>
          <a:xfrm flipH="1" flipV="1">
            <a:off x="10810738" y="4296301"/>
            <a:ext cx="3746" cy="3952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0058400" y="4691560"/>
            <a:ext cx="1512168" cy="769634"/>
          </a:xfrm>
          <a:prstGeom prst="rect">
            <a:avLst/>
          </a:prstGeom>
          <a:noFill/>
        </p:spPr>
        <p:txBody>
          <a:bodyPr wrap="square" lIns="91440" tIns="45720" rIns="91440" bIns="45720" rtlCol="0">
            <a:spAutoFit/>
          </a:bodyPr>
          <a:lstStyle/>
          <a:p>
            <a:r>
              <a:rPr lang="en-US" sz="1467" dirty="0">
                <a:latin typeface="Lato Light" panose="020F0302020204030203" pitchFamily="34" charset="0"/>
              </a:rPr>
              <a:t>(Smoothing in geometry domains)</a:t>
            </a:r>
          </a:p>
        </p:txBody>
      </p:sp>
      <p:sp>
        <p:nvSpPr>
          <p:cNvPr id="13" name="TextBox 12">
            <a:extLst>
              <a:ext uri="{FF2B5EF4-FFF2-40B4-BE49-F238E27FC236}">
                <a16:creationId xmlns:a16="http://schemas.microsoft.com/office/drawing/2014/main" id="{74C5F1BA-3101-4BC2-A095-D73056D7982E}"/>
              </a:ext>
            </a:extLst>
          </p:cNvPr>
          <p:cNvSpPr txBox="1"/>
          <p:nvPr/>
        </p:nvSpPr>
        <p:spPr>
          <a:xfrm>
            <a:off x="7794407" y="1919578"/>
            <a:ext cx="1007007" cy="318100"/>
          </a:xfrm>
          <a:prstGeom prst="rect">
            <a:avLst/>
          </a:prstGeom>
          <a:noFill/>
        </p:spPr>
        <p:txBody>
          <a:bodyPr wrap="none" lIns="91440" tIns="45720" rIns="91440" bIns="45720" rtlCol="0">
            <a:spAutoFit/>
          </a:bodyPr>
          <a:lstStyle/>
          <a:p>
            <a:r>
              <a:rPr lang="en-US" sz="1467" b="1" i="1" dirty="0">
                <a:solidFill>
                  <a:schemeClr val="accent2"/>
                </a:solidFill>
              </a:rPr>
              <a:t>Secondary</a:t>
            </a:r>
          </a:p>
        </p:txBody>
      </p:sp>
      <p:sp>
        <p:nvSpPr>
          <p:cNvPr id="8" name="Rectangle 7">
            <a:extLst>
              <a:ext uri="{FF2B5EF4-FFF2-40B4-BE49-F238E27FC236}">
                <a16:creationId xmlns:a16="http://schemas.microsoft.com/office/drawing/2014/main" id="{385D8CD7-5BF0-4B26-AE3B-7E9A9034A775}"/>
              </a:ext>
            </a:extLst>
          </p:cNvPr>
          <p:cNvSpPr/>
          <p:nvPr/>
        </p:nvSpPr>
        <p:spPr>
          <a:xfrm>
            <a:off x="7620001" y="1919578"/>
            <a:ext cx="1278479" cy="415636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F1683CE1-3412-44C7-A249-956F10266CC2}"/>
              </a:ext>
            </a:extLst>
          </p:cNvPr>
          <p:cNvSpPr/>
          <p:nvPr/>
        </p:nvSpPr>
        <p:spPr>
          <a:xfrm>
            <a:off x="9961870" y="1919577"/>
            <a:ext cx="1566377" cy="415636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187619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Coil current vs freq. (2D-axi, SC test)</a:t>
            </a:r>
            <a:endParaRPr lang="en-US" noProof="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1600" y="1397001"/>
            <a:ext cx="6096000" cy="4746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8039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Coil impedance vs freq. (2D-axi, SC test)</a:t>
            </a:r>
            <a:endParaRPr lang="en-US" dirty="0"/>
          </a:p>
        </p:txBody>
      </p:sp>
      <p:pic>
        <p:nvPicPr>
          <p:cNvPr id="5" name="Picture 13"/>
          <p:cNvPicPr>
            <a:picLocks noChangeAspect="1" noChangeArrowheads="1"/>
          </p:cNvPicPr>
          <p:nvPr/>
        </p:nvPicPr>
        <p:blipFill rotWithShape="1">
          <a:blip r:embed="rId2">
            <a:extLst>
              <a:ext uri="{28A0092B-C50C-407E-A947-70E740481C1C}">
                <a14:useLocalDpi xmlns:a14="http://schemas.microsoft.com/office/drawing/2010/main" val="0"/>
              </a:ext>
            </a:extLst>
          </a:blip>
          <a:srcRect t="6922"/>
          <a:stretch/>
        </p:blipFill>
        <p:spPr bwMode="auto">
          <a:xfrm>
            <a:off x="1930400" y="4237504"/>
            <a:ext cx="3360000" cy="2345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6662"/>
          <a:stretch/>
        </p:blipFill>
        <p:spPr bwMode="auto">
          <a:xfrm>
            <a:off x="6807200" y="4237504"/>
            <a:ext cx="3490909" cy="2443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Table 5"/>
          <p:cNvGraphicFramePr>
            <a:graphicFrameLocks noGrp="1"/>
          </p:cNvGraphicFramePr>
          <p:nvPr>
            <p:extLst>
              <p:ext uri="{D42A27DB-BD31-4B8C-83A1-F6EECF244321}">
                <p14:modId xmlns:p14="http://schemas.microsoft.com/office/powerpoint/2010/main" val="3492296147"/>
              </p:ext>
            </p:extLst>
          </p:nvPr>
        </p:nvGraphicFramePr>
        <p:xfrm>
          <a:off x="6901602" y="1772914"/>
          <a:ext cx="3477658" cy="1694037"/>
        </p:xfrm>
        <a:graphic>
          <a:graphicData uri="http://schemas.openxmlformats.org/drawingml/2006/table">
            <a:tbl>
              <a:tblPr firstRow="1">
                <a:tableStyleId>{9DCAF9ED-07DC-4A11-8D7F-57B35C25682E}</a:tableStyleId>
              </a:tblPr>
              <a:tblGrid>
                <a:gridCol w="1127786">
                  <a:extLst>
                    <a:ext uri="{9D8B030D-6E8A-4147-A177-3AD203B41FA5}">
                      <a16:colId xmlns:a16="http://schemas.microsoft.com/office/drawing/2014/main" val="20000"/>
                    </a:ext>
                  </a:extLst>
                </a:gridCol>
                <a:gridCol w="1152104">
                  <a:extLst>
                    <a:ext uri="{9D8B030D-6E8A-4147-A177-3AD203B41FA5}">
                      <a16:colId xmlns:a16="http://schemas.microsoft.com/office/drawing/2014/main" val="20001"/>
                    </a:ext>
                  </a:extLst>
                </a:gridCol>
                <a:gridCol w="1197768">
                  <a:extLst>
                    <a:ext uri="{9D8B030D-6E8A-4147-A177-3AD203B41FA5}">
                      <a16:colId xmlns:a16="http://schemas.microsoft.com/office/drawing/2014/main" val="20002"/>
                    </a:ext>
                  </a:extLst>
                </a:gridCol>
              </a:tblGrid>
              <a:tr h="379523">
                <a:tc>
                  <a:txBody>
                    <a:bodyPr/>
                    <a:lstStyle/>
                    <a:p>
                      <a:pPr algn="l"/>
                      <a:endParaRPr lang="en-US" sz="1500" dirty="0"/>
                    </a:p>
                  </a:txBody>
                  <a:tcPr anchor="ct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a:t>At 50Hz</a:t>
                      </a:r>
                    </a:p>
                  </a:txBody>
                  <a:tcPr anchor="ctr"/>
                </a:tc>
                <a:tc hMerge="1">
                  <a:txBody>
                    <a:bodyPr/>
                    <a:lstStyle/>
                    <a:p>
                      <a:pPr algn="ctr"/>
                      <a:endParaRPr lang="en-US" dirty="0"/>
                    </a:p>
                  </a:txBody>
                  <a:tcPr anchor="ctr"/>
                </a:tc>
                <a:extLst>
                  <a:ext uri="{0D108BD9-81ED-4DB2-BD59-A6C34878D82A}">
                    <a16:rowId xmlns:a16="http://schemas.microsoft.com/office/drawing/2014/main" val="10003"/>
                  </a:ext>
                </a:extLst>
              </a:tr>
              <a:tr h="497237">
                <a:tc>
                  <a:txBody>
                    <a:bodyPr/>
                    <a:lstStyle/>
                    <a:p>
                      <a:pPr algn="l"/>
                      <a:endParaRPr lang="en-US" sz="1500" dirty="0"/>
                    </a:p>
                  </a:txBody>
                  <a:tcPr anchor="ctr"/>
                </a:tc>
                <a:tc>
                  <a:txBody>
                    <a:bodyPr/>
                    <a:lstStyle/>
                    <a:p>
                      <a:pPr algn="l"/>
                      <a:r>
                        <a:rPr lang="en-US" sz="1500" dirty="0"/>
                        <a:t>Resistance</a:t>
                      </a:r>
                    </a:p>
                  </a:txBody>
                  <a:tcPr anchor="ctr"/>
                </a:tc>
                <a:tc>
                  <a:txBody>
                    <a:bodyPr/>
                    <a:lstStyle/>
                    <a:p>
                      <a:pPr algn="l"/>
                      <a:r>
                        <a:rPr lang="en-US" sz="1500" dirty="0"/>
                        <a:t>Inductance</a:t>
                      </a:r>
                    </a:p>
                  </a:txBody>
                  <a:tcPr anchor="ctr"/>
                </a:tc>
                <a:extLst>
                  <a:ext uri="{0D108BD9-81ED-4DB2-BD59-A6C34878D82A}">
                    <a16:rowId xmlns:a16="http://schemas.microsoft.com/office/drawing/2014/main" val="10000"/>
                  </a:ext>
                </a:extLst>
              </a:tr>
              <a:tr h="314960">
                <a:tc>
                  <a:txBody>
                    <a:bodyPr/>
                    <a:lstStyle/>
                    <a:p>
                      <a:pPr algn="l"/>
                      <a:r>
                        <a:rPr lang="en-US" sz="1500" dirty="0"/>
                        <a:t>Primary</a:t>
                      </a:r>
                    </a:p>
                  </a:txBody>
                  <a:tcPr anchor="ctr"/>
                </a:tc>
                <a:tc>
                  <a:txBody>
                    <a:bodyPr/>
                    <a:lstStyle/>
                    <a:p>
                      <a:pPr algn="l"/>
                      <a:r>
                        <a:rPr lang="en-US" sz="1500" dirty="0"/>
                        <a:t>900m</a:t>
                      </a:r>
                      <a:r>
                        <a:rPr lang="el-GR" sz="1500" dirty="0"/>
                        <a:t>Ω</a:t>
                      </a:r>
                      <a:endParaRPr lang="en-US" sz="1500" dirty="0"/>
                    </a:p>
                  </a:txBody>
                  <a:tcPr anchor="ctr"/>
                </a:tc>
                <a:tc>
                  <a:txBody>
                    <a:bodyPr/>
                    <a:lstStyle/>
                    <a:p>
                      <a:pPr algn="l"/>
                      <a:r>
                        <a:rPr lang="en-US" sz="1500" dirty="0"/>
                        <a:t>47mH</a:t>
                      </a:r>
                    </a:p>
                  </a:txBody>
                  <a:tcPr anchor="ctr"/>
                </a:tc>
                <a:extLst>
                  <a:ext uri="{0D108BD9-81ED-4DB2-BD59-A6C34878D82A}">
                    <a16:rowId xmlns:a16="http://schemas.microsoft.com/office/drawing/2014/main" val="10001"/>
                  </a:ext>
                </a:extLst>
              </a:tr>
              <a:tr h="497237">
                <a:tc>
                  <a:txBody>
                    <a:bodyPr/>
                    <a:lstStyle/>
                    <a:p>
                      <a:pPr algn="l"/>
                      <a:r>
                        <a:rPr lang="en-US" sz="1500" dirty="0"/>
                        <a:t>Secondary</a:t>
                      </a:r>
                    </a:p>
                  </a:txBody>
                  <a:tcPr anchor="ctr"/>
                </a:tc>
                <a:tc>
                  <a:txBody>
                    <a:bodyPr/>
                    <a:lstStyle/>
                    <a:p>
                      <a:pPr algn="l"/>
                      <a:r>
                        <a:rPr lang="en-US" sz="1500" dirty="0"/>
                        <a:t>2.2</a:t>
                      </a:r>
                      <a:r>
                        <a:rPr lang="el-GR" sz="1500" dirty="0"/>
                        <a:t>Ω</a:t>
                      </a:r>
                      <a:endParaRPr lang="en-US" sz="1500" dirty="0"/>
                    </a:p>
                  </a:txBody>
                  <a:tcPr anchor="ctr"/>
                </a:tc>
                <a:tc>
                  <a:txBody>
                    <a:bodyPr/>
                    <a:lstStyle/>
                    <a:p>
                      <a:pPr algn="l"/>
                      <a:r>
                        <a:rPr lang="en-US" sz="1500" dirty="0"/>
                        <a:t>100</a:t>
                      </a:r>
                      <a:r>
                        <a:rPr lang="en-US" sz="1500" dirty="0">
                          <a:latin typeface="Symbol" panose="05050102010706020507" pitchFamily="18" charset="2"/>
                        </a:rPr>
                        <a:t>m</a:t>
                      </a:r>
                      <a:r>
                        <a:rPr lang="en-US" sz="1500" dirty="0"/>
                        <a:t>H</a:t>
                      </a:r>
                    </a:p>
                  </a:txBody>
                  <a:tcPr anchor="ctr"/>
                </a:tc>
                <a:extLst>
                  <a:ext uri="{0D108BD9-81ED-4DB2-BD59-A6C34878D82A}">
                    <a16:rowId xmlns:a16="http://schemas.microsoft.com/office/drawing/2014/main" val="10002"/>
                  </a:ext>
                </a:extLst>
              </a:tr>
            </a:tbl>
          </a:graphicData>
        </a:graphic>
      </p:graphicFrame>
      <p:pic>
        <p:nvPicPr>
          <p:cNvPr id="4" name="Picture 11"/>
          <p:cNvPicPr>
            <a:picLocks noChangeAspect="1" noChangeArrowheads="1"/>
          </p:cNvPicPr>
          <p:nvPr/>
        </p:nvPicPr>
        <p:blipFill rotWithShape="1">
          <a:blip r:embed="rId4">
            <a:extLst>
              <a:ext uri="{28A0092B-C50C-407E-A947-70E740481C1C}">
                <a14:useLocalDpi xmlns:a14="http://schemas.microsoft.com/office/drawing/2010/main" val="0"/>
              </a:ext>
            </a:extLst>
          </a:blip>
          <a:srcRect t="6922"/>
          <a:stretch/>
        </p:blipFill>
        <p:spPr bwMode="auto">
          <a:xfrm>
            <a:off x="1930400" y="1662544"/>
            <a:ext cx="3360000" cy="2345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3429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Coil losses (2D-axi, SC test)</a:t>
            </a:r>
            <a:endParaRPr lang="en-US" dirty="0"/>
          </a:p>
        </p:txBody>
      </p:sp>
      <p:grpSp>
        <p:nvGrpSpPr>
          <p:cNvPr id="13" name="Group 12"/>
          <p:cNvGrpSpPr/>
          <p:nvPr/>
        </p:nvGrpSpPr>
        <p:grpSpPr>
          <a:xfrm>
            <a:off x="3415643" y="1772818"/>
            <a:ext cx="5360716" cy="4020537"/>
            <a:chOff x="1891642" y="1772816"/>
            <a:chExt cx="5360716" cy="4020537"/>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1642" y="1772816"/>
              <a:ext cx="5360716" cy="40205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8" name="Straight Arrow Connector 17"/>
            <p:cNvCxnSpPr/>
            <p:nvPr/>
          </p:nvCxnSpPr>
          <p:spPr>
            <a:xfrm flipH="1">
              <a:off x="3059832" y="5162309"/>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4852237" y="4670895"/>
            <a:ext cx="1396536" cy="543867"/>
          </a:xfrm>
          <a:prstGeom prst="rect">
            <a:avLst/>
          </a:prstGeom>
          <a:noFill/>
          <a:effectLst/>
        </p:spPr>
        <p:style>
          <a:lnRef idx="0">
            <a:schemeClr val="accent2"/>
          </a:lnRef>
          <a:fillRef idx="3">
            <a:schemeClr val="accent2"/>
          </a:fillRef>
          <a:effectRef idx="3">
            <a:schemeClr val="accent2"/>
          </a:effectRef>
          <a:fontRef idx="minor">
            <a:schemeClr val="lt1"/>
          </a:fontRef>
        </p:style>
        <p:txBody>
          <a:bodyPr wrap="none" lIns="91440" tIns="45720" rIns="91440" bIns="45720" rtlCol="0">
            <a:spAutoFit/>
          </a:bodyPr>
          <a:lstStyle/>
          <a:p>
            <a:pPr algn="ctr"/>
            <a:r>
              <a:rPr lang="en-US" sz="1467" dirty="0">
                <a:solidFill>
                  <a:schemeClr val="tx1"/>
                </a:solidFill>
                <a:latin typeface="Lato Light" panose="020F0302020204030203" pitchFamily="34" charset="0"/>
              </a:rPr>
              <a:t>Losses</a:t>
            </a:r>
          </a:p>
          <a:p>
            <a:pPr algn="ctr"/>
            <a:r>
              <a:rPr lang="en-US" sz="1467" dirty="0">
                <a:solidFill>
                  <a:schemeClr val="tx1"/>
                </a:solidFill>
                <a:latin typeface="Lato Light" panose="020F0302020204030203" pitchFamily="34" charset="0"/>
              </a:rPr>
              <a:t>5.5kW at 50Hz</a:t>
            </a:r>
          </a:p>
        </p:txBody>
      </p:sp>
    </p:spTree>
    <p:extLst>
      <p:ext uri="{BB962C8B-B14F-4D97-AF65-F5344CB8AC3E}">
        <p14:creationId xmlns:p14="http://schemas.microsoft.com/office/powerpoint/2010/main" val="237399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Conclusions</a:t>
            </a:r>
            <a:endParaRPr lang="en-US" dirty="0"/>
          </a:p>
        </p:txBody>
      </p:sp>
      <p:sp>
        <p:nvSpPr>
          <p:cNvPr id="3" name="Content Placeholder 2"/>
          <p:cNvSpPr>
            <a:spLocks noGrp="1"/>
          </p:cNvSpPr>
          <p:nvPr>
            <p:ph idx="1"/>
          </p:nvPr>
        </p:nvSpPr>
        <p:spPr/>
        <p:txBody>
          <a:bodyPr/>
          <a:lstStyle/>
          <a:p>
            <a:r>
              <a:rPr lang="en-US"/>
              <a:t>A realistic design of a three-phase transformer has been modeled in 3D and 2D-axi</a:t>
            </a:r>
          </a:p>
          <a:p>
            <a:r>
              <a:rPr lang="en-US"/>
              <a:t>Two standard measurement setups (open and short-circuit) have been implemented</a:t>
            </a:r>
          </a:p>
          <a:p>
            <a:r>
              <a:rPr lang="en-US"/>
              <a:t>Losses and the most relevant lumped parameters have been computed</a:t>
            </a:r>
            <a:endParaRPr lang="en-US" dirty="0"/>
          </a:p>
        </p:txBody>
      </p:sp>
    </p:spTree>
    <p:extLst>
      <p:ext uri="{BB962C8B-B14F-4D97-AF65-F5344CB8AC3E}">
        <p14:creationId xmlns:p14="http://schemas.microsoft.com/office/powerpoint/2010/main" val="1406467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Aim of the model</a:t>
            </a:r>
            <a:endParaRPr lang="en-US" dirty="0"/>
          </a:p>
        </p:txBody>
      </p:sp>
      <p:sp>
        <p:nvSpPr>
          <p:cNvPr id="3" name="Content Placeholder 2"/>
          <p:cNvSpPr>
            <a:spLocks noGrp="1"/>
          </p:cNvSpPr>
          <p:nvPr>
            <p:ph idx="1"/>
          </p:nvPr>
        </p:nvSpPr>
        <p:spPr/>
        <p:txBody>
          <a:bodyPr/>
          <a:lstStyle/>
          <a:p>
            <a:r>
              <a:rPr lang="en-US"/>
              <a:t>An accurate understanding and control of losses in the different parts of a transformer is fundamental for an efficient design, which matches customers’ requirements and minimizes the costs by dimensioning of core, carpentry, and coils</a:t>
            </a:r>
          </a:p>
          <a:p>
            <a:r>
              <a:rPr lang="en-US"/>
              <a:t>The aim of this model is to present typical simulation setups for the estimation of electrical quantities in power transformers, including:</a:t>
            </a:r>
          </a:p>
          <a:p>
            <a:pPr lvl="1"/>
            <a:r>
              <a:rPr lang="en-US"/>
              <a:t>Standard tests (i.e. short-circuit and open circuit standards)</a:t>
            </a:r>
          </a:p>
          <a:p>
            <a:pPr lvl="1"/>
            <a:r>
              <a:rPr lang="en-US"/>
              <a:t>A discussion of the different origin of losses in different parts under different testing conditions</a:t>
            </a:r>
            <a:endParaRPr lang="en-US" dirty="0"/>
          </a:p>
        </p:txBody>
      </p:sp>
    </p:spTree>
    <p:extLst>
      <p:ext uri="{BB962C8B-B14F-4D97-AF65-F5344CB8AC3E}">
        <p14:creationId xmlns:p14="http://schemas.microsoft.com/office/powerpoint/2010/main" val="1610116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Performed analyses</a:t>
            </a:r>
            <a:endParaRPr lang="en-US" dirty="0"/>
          </a:p>
        </p:txBody>
      </p:sp>
      <p:sp>
        <p:nvSpPr>
          <p:cNvPr id="3" name="Content Placeholder 2"/>
          <p:cNvSpPr>
            <a:spLocks noGrp="1"/>
          </p:cNvSpPr>
          <p:nvPr>
            <p:ph sz="half" idx="10"/>
          </p:nvPr>
        </p:nvSpPr>
        <p:spPr/>
        <p:txBody>
          <a:bodyPr>
            <a:normAutofit lnSpcReduction="10000"/>
          </a:bodyPr>
          <a:lstStyle/>
          <a:p>
            <a:r>
              <a:rPr lang="en-US" dirty="0"/>
              <a:t>Magnetic analyses in the frequency domain to extract:</a:t>
            </a:r>
          </a:p>
          <a:p>
            <a:pPr lvl="1"/>
            <a:r>
              <a:rPr lang="en-US" dirty="0"/>
              <a:t>lumped electric and magnetic parameters</a:t>
            </a:r>
          </a:p>
          <a:p>
            <a:pPr lvl="1"/>
            <a:r>
              <a:rPr lang="en-US" dirty="0"/>
              <a:t>losses</a:t>
            </a:r>
          </a:p>
          <a:p>
            <a:r>
              <a:rPr lang="en-US" dirty="0"/>
              <a:t>3D where the whole core and carpentry are modeled, while coils are homogenized</a:t>
            </a:r>
          </a:p>
          <a:p>
            <a:r>
              <a:rPr lang="en-US" dirty="0"/>
              <a:t>2D-axi equivalent where each coil turn is explicitly drawn</a:t>
            </a:r>
          </a:p>
          <a:p>
            <a:r>
              <a:rPr lang="en-US" dirty="0"/>
              <a:t>Open- and Short-circuit tests have been implemented to derive the associated quantities, see table</a:t>
            </a:r>
          </a:p>
        </p:txBody>
      </p:sp>
      <p:graphicFrame>
        <p:nvGraphicFramePr>
          <p:cNvPr id="5" name="Table 4"/>
          <p:cNvGraphicFramePr>
            <a:graphicFrameLocks noGrp="1"/>
          </p:cNvGraphicFramePr>
          <p:nvPr>
            <p:extLst/>
          </p:nvPr>
        </p:nvGraphicFramePr>
        <p:xfrm>
          <a:off x="5588000" y="2819400"/>
          <a:ext cx="6096001" cy="1788160"/>
        </p:xfrm>
        <a:graphic>
          <a:graphicData uri="http://schemas.openxmlformats.org/drawingml/2006/table">
            <a:tbl>
              <a:tblPr firstRow="1">
                <a:tableStyleId>{9DCAF9ED-07DC-4A11-8D7F-57B35C25682E}</a:tableStyleId>
              </a:tblPr>
              <a:tblGrid>
                <a:gridCol w="1162251">
                  <a:extLst>
                    <a:ext uri="{9D8B030D-6E8A-4147-A177-3AD203B41FA5}">
                      <a16:colId xmlns:a16="http://schemas.microsoft.com/office/drawing/2014/main" val="20000"/>
                    </a:ext>
                  </a:extLst>
                </a:gridCol>
                <a:gridCol w="1787751">
                  <a:extLst>
                    <a:ext uri="{9D8B030D-6E8A-4147-A177-3AD203B41FA5}">
                      <a16:colId xmlns:a16="http://schemas.microsoft.com/office/drawing/2014/main" val="20001"/>
                    </a:ext>
                  </a:extLst>
                </a:gridCol>
                <a:gridCol w="3145999">
                  <a:extLst>
                    <a:ext uri="{9D8B030D-6E8A-4147-A177-3AD203B41FA5}">
                      <a16:colId xmlns:a16="http://schemas.microsoft.com/office/drawing/2014/main" val="20002"/>
                    </a:ext>
                  </a:extLst>
                </a:gridCol>
              </a:tblGrid>
              <a:tr h="585031">
                <a:tc>
                  <a:txBody>
                    <a:bodyPr/>
                    <a:lstStyle/>
                    <a:p>
                      <a:pPr algn="l"/>
                      <a:endParaRPr lang="en-US" sz="1900" dirty="0">
                        <a:latin typeface="Calibri Light" panose="020F0302020204030204" pitchFamily="34" charset="0"/>
                      </a:endParaRPr>
                    </a:p>
                  </a:txBody>
                  <a:tcPr/>
                </a:tc>
                <a:tc>
                  <a:txBody>
                    <a:bodyPr/>
                    <a:lstStyle/>
                    <a:p>
                      <a:pPr algn="l"/>
                      <a:r>
                        <a:rPr lang="en-US" sz="1900" dirty="0"/>
                        <a:t>Open-circuit</a:t>
                      </a:r>
                      <a:endParaRPr lang="en-US" sz="1900" dirty="0">
                        <a:latin typeface="Calibri Light" panose="020F0302020204030204" pitchFamily="34" charset="0"/>
                      </a:endParaRPr>
                    </a:p>
                  </a:txBody>
                  <a:tcPr/>
                </a:tc>
                <a:tc>
                  <a:txBody>
                    <a:bodyPr/>
                    <a:lstStyle/>
                    <a:p>
                      <a:pPr algn="l"/>
                      <a:r>
                        <a:rPr lang="en-US" sz="1900" dirty="0"/>
                        <a:t>Short-circuit</a:t>
                      </a:r>
                      <a:endParaRPr lang="en-US" sz="1900" dirty="0">
                        <a:latin typeface="Calibri Light" panose="020F0302020204030204" pitchFamily="34" charset="0"/>
                      </a:endParaRPr>
                    </a:p>
                  </a:txBody>
                  <a:tcPr/>
                </a:tc>
                <a:extLst>
                  <a:ext uri="{0D108BD9-81ED-4DB2-BD59-A6C34878D82A}">
                    <a16:rowId xmlns:a16="http://schemas.microsoft.com/office/drawing/2014/main" val="10000"/>
                  </a:ext>
                </a:extLst>
              </a:tr>
              <a:tr h="532569">
                <a:tc>
                  <a:txBody>
                    <a:bodyPr/>
                    <a:lstStyle/>
                    <a:p>
                      <a:pPr algn="l"/>
                      <a:r>
                        <a:rPr lang="en-US" sz="1900" dirty="0"/>
                        <a:t>3D</a:t>
                      </a:r>
                      <a:endParaRPr lang="en-US" sz="1900" dirty="0">
                        <a:latin typeface="Calibri Light" panose="020F0302020204030204" pitchFamily="34" charset="0"/>
                      </a:endParaRPr>
                    </a:p>
                  </a:txBody>
                  <a:tcPr/>
                </a:tc>
                <a:tc>
                  <a:txBody>
                    <a:bodyPr/>
                    <a:lstStyle/>
                    <a:p>
                      <a:pPr algn="l"/>
                      <a:r>
                        <a:rPr lang="en-US" sz="1900" dirty="0"/>
                        <a:t>Core losses</a:t>
                      </a:r>
                      <a:endParaRPr lang="en-US" sz="1900" dirty="0">
                        <a:latin typeface="Calibri Light" panose="020F0302020204030204" pitchFamily="34" charset="0"/>
                      </a:endParaRPr>
                    </a:p>
                  </a:txBody>
                  <a:tcPr/>
                </a:tc>
                <a:tc>
                  <a:txBody>
                    <a:bodyPr/>
                    <a:lstStyle/>
                    <a:p>
                      <a:pPr algn="l"/>
                      <a:r>
                        <a:rPr lang="en-US" sz="1900" dirty="0"/>
                        <a:t>Carpentry losses</a:t>
                      </a:r>
                      <a:endParaRPr lang="en-US" sz="1900" dirty="0">
                        <a:latin typeface="Calibri Light" panose="020F0302020204030204" pitchFamily="34" charset="0"/>
                      </a:endParaRPr>
                    </a:p>
                  </a:txBody>
                  <a:tcPr/>
                </a:tc>
                <a:extLst>
                  <a:ext uri="{0D108BD9-81ED-4DB2-BD59-A6C34878D82A}">
                    <a16:rowId xmlns:a16="http://schemas.microsoft.com/office/drawing/2014/main" val="10001"/>
                  </a:ext>
                </a:extLst>
              </a:tr>
              <a:tr h="660400">
                <a:tc>
                  <a:txBody>
                    <a:bodyPr/>
                    <a:lstStyle/>
                    <a:p>
                      <a:pPr algn="l"/>
                      <a:r>
                        <a:rPr lang="en-US" sz="1900" dirty="0"/>
                        <a:t>2D-axi</a:t>
                      </a:r>
                      <a:endParaRPr lang="en-US" sz="1900" dirty="0">
                        <a:latin typeface="Calibri Light" panose="020F0302020204030204" pitchFamily="34" charset="0"/>
                      </a:endParaRPr>
                    </a:p>
                  </a:txBody>
                  <a:tcPr anchor="ctr"/>
                </a:tc>
                <a:tc>
                  <a:txBody>
                    <a:bodyPr/>
                    <a:lstStyle/>
                    <a:p>
                      <a:pPr algn="l"/>
                      <a:endParaRPr lang="en-US" sz="1900" dirty="0">
                        <a:latin typeface="Calibri Light" panose="020F03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a:t>Coil</a:t>
                      </a:r>
                      <a:r>
                        <a:rPr lang="en-US" sz="1900" baseline="0" dirty="0"/>
                        <a:t> losses</a:t>
                      </a:r>
                    </a:p>
                    <a:p>
                      <a:pPr marL="0" marR="0" indent="0" algn="l" defTabSz="914400" rtl="0" eaLnBrk="1" fontAlgn="auto" latinLnBrk="0" hangingPunct="1">
                        <a:lnSpc>
                          <a:spcPct val="100000"/>
                        </a:lnSpc>
                        <a:spcBef>
                          <a:spcPts val="0"/>
                        </a:spcBef>
                        <a:spcAft>
                          <a:spcPts val="0"/>
                        </a:spcAft>
                        <a:buClrTx/>
                        <a:buSzTx/>
                        <a:buFontTx/>
                        <a:buNone/>
                        <a:tabLst/>
                        <a:defRPr/>
                      </a:pPr>
                      <a:r>
                        <a:rPr lang="en-US" sz="1900" baseline="0" dirty="0"/>
                        <a:t>Coil lumped parameters</a:t>
                      </a:r>
                      <a:endParaRPr lang="en-US" sz="1900" dirty="0">
                        <a:latin typeface="Calibri Light" panose="020F0302020204030204" pitchFamily="34" charset="0"/>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329703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r>
              <a:rPr lang="en-US" dirty="0"/>
              <a:t>Three-phase transformer</a:t>
            </a:r>
          </a:p>
          <a:p>
            <a:r>
              <a:rPr lang="en-US" dirty="0"/>
              <a:t>400kVA – 15kV/400V – Yd connection</a:t>
            </a:r>
          </a:p>
          <a:p>
            <a:r>
              <a:rPr lang="en-US" dirty="0"/>
              <a:t>2 primary coils</a:t>
            </a:r>
          </a:p>
          <a:p>
            <a:pPr lvl="1"/>
            <a:r>
              <a:rPr lang="en-US" noProof="0" dirty="0"/>
              <a:t>Np = 693</a:t>
            </a:r>
            <a:endParaRPr lang="en-US" dirty="0"/>
          </a:p>
          <a:p>
            <a:r>
              <a:rPr lang="en-US" dirty="0"/>
              <a:t>2 secondary coils</a:t>
            </a:r>
          </a:p>
          <a:p>
            <a:pPr lvl="1"/>
            <a:r>
              <a:rPr lang="en-US" noProof="0" dirty="0"/>
              <a:t>Ns = 32*</a:t>
            </a:r>
          </a:p>
          <a:p>
            <a:pPr marL="389457" lvl="1" indent="0">
              <a:buNone/>
            </a:pPr>
            <a:endParaRPr lang="en-US" dirty="0"/>
          </a:p>
          <a:p>
            <a:pPr marL="0" indent="-61381">
              <a:buNone/>
            </a:pPr>
            <a:r>
              <a:rPr lang="en-US" sz="1400" dirty="0"/>
              <a:t>*Each secondary coil is made of 4 parallel conductors</a:t>
            </a:r>
          </a:p>
          <a:p>
            <a:endParaRPr lang="en-US" dirty="0"/>
          </a:p>
        </p:txBody>
      </p:sp>
      <p:sp>
        <p:nvSpPr>
          <p:cNvPr id="2" name="Title 1"/>
          <p:cNvSpPr>
            <a:spLocks noGrp="1"/>
          </p:cNvSpPr>
          <p:nvPr>
            <p:ph type="title"/>
          </p:nvPr>
        </p:nvSpPr>
        <p:spPr/>
        <p:txBody>
          <a:bodyPr/>
          <a:lstStyle/>
          <a:p>
            <a:r>
              <a:rPr lang="en-US" noProof="0" dirty="0"/>
              <a:t>Study case</a:t>
            </a:r>
          </a:p>
        </p:txBody>
      </p:sp>
      <p:pic>
        <p:nvPicPr>
          <p:cNvPr id="4098"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6554" r="18786" b="9323"/>
          <a:stretch/>
        </p:blipFill>
        <p:spPr bwMode="auto">
          <a:xfrm>
            <a:off x="8201189" y="1151261"/>
            <a:ext cx="2962211" cy="3115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5892800" y="4510323"/>
            <a:ext cx="2770310" cy="338554"/>
          </a:xfrm>
          <a:prstGeom prst="rect">
            <a:avLst/>
          </a:prstGeom>
          <a:noFill/>
        </p:spPr>
        <p:txBody>
          <a:bodyPr wrap="none" lIns="91440" tIns="45720" rIns="91440" bIns="45720" rtlCol="0">
            <a:spAutoFit/>
          </a:bodyPr>
          <a:lstStyle/>
          <a:p>
            <a:r>
              <a:rPr lang="en-US" sz="1600" dirty="0">
                <a:latin typeface="Lato Light" panose="020F0302020204030203" pitchFamily="34" charset="0"/>
              </a:rPr>
              <a:t>Coils (primary and secondary)</a:t>
            </a:r>
          </a:p>
        </p:txBody>
      </p:sp>
      <p:sp>
        <p:nvSpPr>
          <p:cNvPr id="12" name="TextBox 11"/>
          <p:cNvSpPr txBox="1"/>
          <p:nvPr/>
        </p:nvSpPr>
        <p:spPr>
          <a:xfrm>
            <a:off x="9173293" y="4509121"/>
            <a:ext cx="1088760" cy="338554"/>
          </a:xfrm>
          <a:prstGeom prst="rect">
            <a:avLst/>
          </a:prstGeom>
          <a:noFill/>
        </p:spPr>
        <p:txBody>
          <a:bodyPr wrap="none" lIns="91440" tIns="45720" rIns="91440" bIns="45720" rtlCol="0">
            <a:spAutoFit/>
          </a:bodyPr>
          <a:lstStyle/>
          <a:p>
            <a:r>
              <a:rPr lang="en-US" sz="1600" dirty="0">
                <a:latin typeface="Lato Light" panose="020F0302020204030203" pitchFamily="34" charset="0"/>
              </a:rPr>
              <a:t>Carpentry</a:t>
            </a:r>
          </a:p>
        </p:txBody>
      </p:sp>
      <p:sp>
        <p:nvSpPr>
          <p:cNvPr id="16" name="TextBox 15"/>
          <p:cNvSpPr txBox="1"/>
          <p:nvPr/>
        </p:nvSpPr>
        <p:spPr>
          <a:xfrm>
            <a:off x="10800944" y="4509121"/>
            <a:ext cx="625492" cy="338554"/>
          </a:xfrm>
          <a:prstGeom prst="rect">
            <a:avLst/>
          </a:prstGeom>
          <a:noFill/>
        </p:spPr>
        <p:txBody>
          <a:bodyPr wrap="none" lIns="91440" tIns="45720" rIns="91440" bIns="45720" rtlCol="0">
            <a:spAutoFit/>
          </a:bodyPr>
          <a:lstStyle/>
          <a:p>
            <a:r>
              <a:rPr lang="en-US" sz="1600" dirty="0">
                <a:latin typeface="Lato Light" panose="020F0302020204030203" pitchFamily="34" charset="0"/>
              </a:rPr>
              <a:t>Core</a:t>
            </a:r>
            <a:endParaRPr lang="en-US" sz="1867" dirty="0">
              <a:latin typeface="Lato Light" panose="020F0302020204030203" pitchFamily="34" charset="0"/>
            </a:endParaRPr>
          </a:p>
        </p:txBody>
      </p:sp>
      <p:cxnSp>
        <p:nvCxnSpPr>
          <p:cNvPr id="6" name="Connector: Elbow 5">
            <a:extLst>
              <a:ext uri="{FF2B5EF4-FFF2-40B4-BE49-F238E27FC236}">
                <a16:creationId xmlns:a16="http://schemas.microsoft.com/office/drawing/2014/main" id="{EFC208B7-9D1C-49CC-80A5-F2EB26158912}"/>
              </a:ext>
            </a:extLst>
          </p:cNvPr>
          <p:cNvCxnSpPr>
            <a:cxnSpLocks/>
            <a:stCxn id="10" idx="0"/>
          </p:cNvCxnSpPr>
          <p:nvPr/>
        </p:nvCxnSpPr>
        <p:spPr>
          <a:xfrm rot="5400000" flipH="1" flipV="1">
            <a:off x="7320019" y="3083341"/>
            <a:ext cx="1384918" cy="1469047"/>
          </a:xfrm>
          <a:prstGeom prst="bentConnector2">
            <a:avLst/>
          </a:prstGeom>
          <a:ln w="127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207FF943-91A3-410D-837A-5D0C488F4480}"/>
              </a:ext>
            </a:extLst>
          </p:cNvPr>
          <p:cNvCxnSpPr>
            <a:cxnSpLocks/>
            <a:stCxn id="10" idx="0"/>
          </p:cNvCxnSpPr>
          <p:nvPr/>
        </p:nvCxnSpPr>
        <p:spPr>
          <a:xfrm rot="5400000" flipH="1" flipV="1">
            <a:off x="7472419" y="3235741"/>
            <a:ext cx="1080118" cy="1469047"/>
          </a:xfrm>
          <a:prstGeom prst="bentConnector2">
            <a:avLst/>
          </a:prstGeom>
          <a:ln w="127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BFF68E3B-BE1B-4359-B673-C91DCD05D079}"/>
              </a:ext>
            </a:extLst>
          </p:cNvPr>
          <p:cNvCxnSpPr>
            <a:cxnSpLocks/>
            <a:stCxn id="12" idx="0"/>
          </p:cNvCxnSpPr>
          <p:nvPr/>
        </p:nvCxnSpPr>
        <p:spPr>
          <a:xfrm rot="16200000" flipV="1">
            <a:off x="9210224" y="4001671"/>
            <a:ext cx="876920" cy="137979"/>
          </a:xfrm>
          <a:prstGeom prst="bentConnector3">
            <a:avLst/>
          </a:prstGeom>
          <a:ln w="127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08EF57EC-F6EC-42B1-B2CD-C768DE74649A}"/>
              </a:ext>
            </a:extLst>
          </p:cNvPr>
          <p:cNvCxnSpPr>
            <a:cxnSpLocks/>
            <a:stCxn id="16" idx="0"/>
          </p:cNvCxnSpPr>
          <p:nvPr/>
        </p:nvCxnSpPr>
        <p:spPr>
          <a:xfrm rot="16200000" flipV="1">
            <a:off x="9984432" y="3379863"/>
            <a:ext cx="1334121" cy="924396"/>
          </a:xfrm>
          <a:prstGeom prst="bentConnector3">
            <a:avLst>
              <a:gd name="adj1" fmla="val 50000"/>
            </a:avLst>
          </a:prstGeom>
          <a:ln w="127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432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5410"/>
          <a:stretch/>
        </p:blipFill>
        <p:spPr bwMode="auto">
          <a:xfrm>
            <a:off x="8232544" y="1271701"/>
            <a:ext cx="3248257"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10470675" y="3514611"/>
            <a:ext cx="1494320" cy="543867"/>
          </a:xfrm>
          <a:prstGeom prst="rect">
            <a:avLst/>
          </a:prstGeom>
          <a:noFill/>
        </p:spPr>
        <p:txBody>
          <a:bodyPr wrap="none" lIns="91440" tIns="45720" rIns="91440" bIns="45720" rtlCol="0">
            <a:spAutoFit/>
          </a:bodyPr>
          <a:lstStyle/>
          <a:p>
            <a:r>
              <a:rPr lang="en-US" sz="1467" dirty="0">
                <a:latin typeface="Lato Light" panose="020F0302020204030203" pitchFamily="34" charset="0"/>
              </a:rPr>
              <a:t>View when</a:t>
            </a:r>
          </a:p>
          <a:p>
            <a:r>
              <a:rPr lang="en-US" sz="1467" dirty="0">
                <a:latin typeface="Lato Light" panose="020F0302020204030203" pitchFamily="34" charset="0"/>
              </a:rPr>
              <a:t>hiding carpentry</a:t>
            </a:r>
          </a:p>
        </p:txBody>
      </p:sp>
      <p:sp>
        <p:nvSpPr>
          <p:cNvPr id="41" name="TextBox 40"/>
          <p:cNvSpPr txBox="1"/>
          <p:nvPr/>
        </p:nvSpPr>
        <p:spPr>
          <a:xfrm>
            <a:off x="6779174" y="2158608"/>
            <a:ext cx="1338828" cy="318100"/>
          </a:xfrm>
          <a:prstGeom prst="rect">
            <a:avLst/>
          </a:prstGeom>
          <a:noFill/>
        </p:spPr>
        <p:txBody>
          <a:bodyPr wrap="none" lIns="91440" tIns="45720" rIns="91440" bIns="45720" rtlCol="0">
            <a:spAutoFit/>
          </a:bodyPr>
          <a:lstStyle/>
          <a:p>
            <a:r>
              <a:rPr lang="en-US" sz="1467" dirty="0">
                <a:latin typeface="Lato Light" panose="020F0302020204030203" pitchFamily="34" charset="0"/>
              </a:rPr>
              <a:t>Secondary coil</a:t>
            </a:r>
          </a:p>
        </p:txBody>
      </p:sp>
      <p:sp>
        <p:nvSpPr>
          <p:cNvPr id="43" name="TextBox 42"/>
          <p:cNvSpPr txBox="1"/>
          <p:nvPr/>
        </p:nvSpPr>
        <p:spPr>
          <a:xfrm>
            <a:off x="6756361" y="2948269"/>
            <a:ext cx="1136850" cy="318100"/>
          </a:xfrm>
          <a:prstGeom prst="rect">
            <a:avLst/>
          </a:prstGeom>
          <a:noFill/>
        </p:spPr>
        <p:txBody>
          <a:bodyPr wrap="none" lIns="91440" tIns="45720" rIns="91440" bIns="45720" rtlCol="0">
            <a:spAutoFit/>
          </a:bodyPr>
          <a:lstStyle/>
          <a:p>
            <a:r>
              <a:rPr lang="en-US" sz="1467" dirty="0">
                <a:latin typeface="Lato Light" panose="020F0302020204030203" pitchFamily="34" charset="0"/>
              </a:rPr>
              <a:t>Primary coil</a:t>
            </a:r>
          </a:p>
        </p:txBody>
      </p:sp>
      <p:cxnSp>
        <p:nvCxnSpPr>
          <p:cNvPr id="37" name="Straight Arrow Connector 36">
            <a:extLst>
              <a:ext uri="{FF2B5EF4-FFF2-40B4-BE49-F238E27FC236}">
                <a16:creationId xmlns:a16="http://schemas.microsoft.com/office/drawing/2014/main" id="{6BE6C0A2-4F20-46D7-B783-6B813A42DA73}"/>
              </a:ext>
            </a:extLst>
          </p:cNvPr>
          <p:cNvCxnSpPr/>
          <p:nvPr/>
        </p:nvCxnSpPr>
        <p:spPr>
          <a:xfrm>
            <a:off x="8026400" y="3107286"/>
            <a:ext cx="508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ctor: Elbow 41">
            <a:extLst>
              <a:ext uri="{FF2B5EF4-FFF2-40B4-BE49-F238E27FC236}">
                <a16:creationId xmlns:a16="http://schemas.microsoft.com/office/drawing/2014/main" id="{64855E75-A5FF-4F2E-BC05-D63B87D47559}"/>
              </a:ext>
            </a:extLst>
          </p:cNvPr>
          <p:cNvCxnSpPr>
            <a:cxnSpLocks/>
            <a:stCxn id="43" idx="3"/>
          </p:cNvCxnSpPr>
          <p:nvPr/>
        </p:nvCxnSpPr>
        <p:spPr>
          <a:xfrm flipV="1">
            <a:off x="7893211" y="2848960"/>
            <a:ext cx="641190" cy="25835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nector: Elbow 49">
            <a:extLst>
              <a:ext uri="{FF2B5EF4-FFF2-40B4-BE49-F238E27FC236}">
                <a16:creationId xmlns:a16="http://schemas.microsoft.com/office/drawing/2014/main" id="{AB44E921-1D12-448E-9420-65A058BA720C}"/>
              </a:ext>
            </a:extLst>
          </p:cNvPr>
          <p:cNvCxnSpPr>
            <a:cxnSpLocks/>
            <a:stCxn id="41" idx="3"/>
          </p:cNvCxnSpPr>
          <p:nvPr/>
        </p:nvCxnSpPr>
        <p:spPr>
          <a:xfrm>
            <a:off x="8118002" y="2317658"/>
            <a:ext cx="547328" cy="39404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543FC2AB-3C58-423D-A41E-647A846D7477}"/>
              </a:ext>
            </a:extLst>
          </p:cNvPr>
          <p:cNvSpPr txBox="1"/>
          <p:nvPr/>
        </p:nvSpPr>
        <p:spPr>
          <a:xfrm>
            <a:off x="6779174" y="3741976"/>
            <a:ext cx="590226" cy="318100"/>
          </a:xfrm>
          <a:prstGeom prst="rect">
            <a:avLst/>
          </a:prstGeom>
          <a:noFill/>
        </p:spPr>
        <p:txBody>
          <a:bodyPr wrap="none" lIns="91440" tIns="45720" rIns="91440" bIns="45720" rtlCol="0">
            <a:spAutoFit/>
          </a:bodyPr>
          <a:lstStyle/>
          <a:p>
            <a:r>
              <a:rPr lang="en-US" sz="1467" dirty="0">
                <a:latin typeface="Lato Light" panose="020F0302020204030203" pitchFamily="34" charset="0"/>
              </a:rPr>
              <a:t>Core</a:t>
            </a:r>
          </a:p>
        </p:txBody>
      </p:sp>
      <p:cxnSp>
        <p:nvCxnSpPr>
          <p:cNvPr id="54" name="Connector: Elbow 53">
            <a:extLst>
              <a:ext uri="{FF2B5EF4-FFF2-40B4-BE49-F238E27FC236}">
                <a16:creationId xmlns:a16="http://schemas.microsoft.com/office/drawing/2014/main" id="{D0251FFA-4218-4A6E-9E62-ADB581EA4045}"/>
              </a:ext>
            </a:extLst>
          </p:cNvPr>
          <p:cNvCxnSpPr>
            <a:cxnSpLocks/>
          </p:cNvCxnSpPr>
          <p:nvPr/>
        </p:nvCxnSpPr>
        <p:spPr>
          <a:xfrm flipV="1">
            <a:off x="7468893" y="3578913"/>
            <a:ext cx="1269751" cy="32208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B3DCC04B-7D7F-44AC-9706-D8D3FBD2FC7D}"/>
              </a:ext>
            </a:extLst>
          </p:cNvPr>
          <p:cNvSpPr txBox="1"/>
          <p:nvPr/>
        </p:nvSpPr>
        <p:spPr>
          <a:xfrm>
            <a:off x="4368795" y="2136307"/>
            <a:ext cx="1088760" cy="338554"/>
          </a:xfrm>
          <a:prstGeom prst="rect">
            <a:avLst/>
          </a:prstGeom>
          <a:noFill/>
        </p:spPr>
        <p:txBody>
          <a:bodyPr wrap="none" lIns="91440" tIns="45720" rIns="91440" bIns="45720" rtlCol="0">
            <a:spAutoFit/>
          </a:bodyPr>
          <a:lstStyle/>
          <a:p>
            <a:r>
              <a:rPr lang="en-US" sz="1600" dirty="0">
                <a:latin typeface="Lato Light" panose="020F0302020204030203" pitchFamily="34" charset="0"/>
              </a:rPr>
              <a:t>Carpentry</a:t>
            </a:r>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710" t="9253"/>
          <a:stretch/>
        </p:blipFill>
        <p:spPr bwMode="auto">
          <a:xfrm>
            <a:off x="1116958" y="1498964"/>
            <a:ext cx="3275150" cy="2613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5" name="Rectangle 64">
            <a:extLst>
              <a:ext uri="{FF2B5EF4-FFF2-40B4-BE49-F238E27FC236}">
                <a16:creationId xmlns:a16="http://schemas.microsoft.com/office/drawing/2014/main" id="{B6C1D650-5F66-4AB2-BCB4-50281ACAD279}"/>
              </a:ext>
            </a:extLst>
          </p:cNvPr>
          <p:cNvSpPr/>
          <p:nvPr/>
        </p:nvSpPr>
        <p:spPr>
          <a:xfrm>
            <a:off x="4165600" y="1223359"/>
            <a:ext cx="300439" cy="203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64" name="Connector: Elbow 63">
            <a:extLst>
              <a:ext uri="{FF2B5EF4-FFF2-40B4-BE49-F238E27FC236}">
                <a16:creationId xmlns:a16="http://schemas.microsoft.com/office/drawing/2014/main" id="{0B17EDCA-0520-432B-AC38-3F3FA1C60F0A}"/>
              </a:ext>
            </a:extLst>
          </p:cNvPr>
          <p:cNvCxnSpPr>
            <a:cxnSpLocks/>
            <a:stCxn id="63" idx="0"/>
          </p:cNvCxnSpPr>
          <p:nvPr/>
        </p:nvCxnSpPr>
        <p:spPr>
          <a:xfrm rot="16200000" flipV="1">
            <a:off x="4149920" y="1373052"/>
            <a:ext cx="270942" cy="1255568"/>
          </a:xfrm>
          <a:prstGeom prst="bentConnector2">
            <a:avLst/>
          </a:prstGeom>
          <a:ln w="127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2228593" y="6162207"/>
            <a:ext cx="1000595" cy="318100"/>
          </a:xfrm>
          <a:prstGeom prst="rect">
            <a:avLst/>
          </a:prstGeom>
        </p:spPr>
        <p:txBody>
          <a:bodyPr wrap="none" lIns="91440" tIns="45720" rIns="91440" bIns="45720">
            <a:spAutoFit/>
          </a:bodyPr>
          <a:lstStyle/>
          <a:p>
            <a:r>
              <a:rPr lang="en-US" sz="1467" dirty="0">
                <a:latin typeface="Lato Light" panose="020F0302020204030203" pitchFamily="34" charset="0"/>
              </a:rPr>
              <a:t>128.48cm</a:t>
            </a:r>
          </a:p>
        </p:txBody>
      </p:sp>
      <p:sp>
        <p:nvSpPr>
          <p:cNvPr id="5" name="Rectangle 4"/>
          <p:cNvSpPr/>
          <p:nvPr/>
        </p:nvSpPr>
        <p:spPr>
          <a:xfrm rot="16200000">
            <a:off x="484848" y="5073018"/>
            <a:ext cx="891591" cy="318100"/>
          </a:xfrm>
          <a:prstGeom prst="rect">
            <a:avLst/>
          </a:prstGeom>
        </p:spPr>
        <p:txBody>
          <a:bodyPr wrap="none" lIns="91440" tIns="45720" rIns="91440" bIns="45720">
            <a:spAutoFit/>
          </a:bodyPr>
          <a:lstStyle/>
          <a:p>
            <a:r>
              <a:rPr lang="en-US" sz="1467" dirty="0">
                <a:latin typeface="Lato Light" panose="020F0302020204030203" pitchFamily="34" charset="0"/>
              </a:rPr>
              <a:t>102.4cm</a:t>
            </a:r>
          </a:p>
        </p:txBody>
      </p:sp>
      <p:cxnSp>
        <p:nvCxnSpPr>
          <p:cNvPr id="8" name="Straight Connector 7"/>
          <p:cNvCxnSpPr/>
          <p:nvPr/>
        </p:nvCxnSpPr>
        <p:spPr>
          <a:xfrm>
            <a:off x="1741571" y="6162205"/>
            <a:ext cx="1944216" cy="0"/>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1115308" y="4352859"/>
            <a:ext cx="0" cy="1673877"/>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213601" y="5262854"/>
            <a:ext cx="2180820" cy="995401"/>
          </a:xfrm>
          <a:prstGeom prst="rect">
            <a:avLst/>
          </a:prstGeom>
        </p:spPr>
        <p:txBody>
          <a:bodyPr wrap="square" lIns="91440" tIns="45720" rIns="91440" bIns="45720">
            <a:spAutoFit/>
          </a:bodyPr>
          <a:lstStyle/>
          <a:p>
            <a:r>
              <a:rPr lang="en-US" sz="1467" b="1" dirty="0">
                <a:latin typeface="Lato Light" panose="020F0302020204030203" pitchFamily="34" charset="0"/>
              </a:rPr>
              <a:t>Core</a:t>
            </a:r>
            <a:br>
              <a:rPr lang="en-US" sz="1467" dirty="0">
                <a:latin typeface="Lato Light" panose="020F0302020204030203" pitchFamily="34" charset="0"/>
              </a:rPr>
            </a:br>
            <a:r>
              <a:rPr lang="en-US" sz="1467" dirty="0">
                <a:latin typeface="Lato Light" panose="020F0302020204030203" pitchFamily="34" charset="0"/>
              </a:rPr>
              <a:t>Designed to work on the knee point of the BH curve in open circuit</a:t>
            </a:r>
          </a:p>
        </p:txBody>
      </p:sp>
      <p:sp>
        <p:nvSpPr>
          <p:cNvPr id="29" name="TextBox 28"/>
          <p:cNvSpPr txBox="1"/>
          <p:nvPr/>
        </p:nvSpPr>
        <p:spPr>
          <a:xfrm>
            <a:off x="4232857" y="5486096"/>
            <a:ext cx="1614545" cy="769634"/>
          </a:xfrm>
          <a:prstGeom prst="rect">
            <a:avLst/>
          </a:prstGeom>
          <a:noFill/>
        </p:spPr>
        <p:txBody>
          <a:bodyPr wrap="none" lIns="91440" tIns="45720" rIns="91440" bIns="45720" rtlCol="0">
            <a:spAutoFit/>
          </a:bodyPr>
          <a:lstStyle/>
          <a:p>
            <a:r>
              <a:rPr lang="en-US" sz="1467" dirty="0">
                <a:latin typeface="Lato Light" panose="020F0302020204030203" pitchFamily="34" charset="0"/>
              </a:rPr>
              <a:t>Front view</a:t>
            </a:r>
            <a:br>
              <a:rPr lang="en-US" sz="1467" dirty="0">
                <a:latin typeface="Lato Light" panose="020F0302020204030203" pitchFamily="34" charset="0"/>
              </a:rPr>
            </a:br>
            <a:r>
              <a:rPr lang="en-US" sz="1467" dirty="0">
                <a:latin typeface="Lato Light" panose="020F0302020204030203" pitchFamily="34" charset="0"/>
              </a:rPr>
              <a:t>hiding lateral coils</a:t>
            </a:r>
            <a:br>
              <a:rPr lang="en-US" sz="1467" dirty="0">
                <a:latin typeface="Lato Light" panose="020F0302020204030203" pitchFamily="34" charset="0"/>
              </a:rPr>
            </a:br>
            <a:r>
              <a:rPr lang="en-US" sz="1467" dirty="0">
                <a:latin typeface="Lato Light" panose="020F0302020204030203" pitchFamily="34" charset="0"/>
              </a:rPr>
              <a:t>and carpentry</a:t>
            </a:r>
          </a:p>
        </p:txBody>
      </p:sp>
      <p:sp>
        <p:nvSpPr>
          <p:cNvPr id="45" name="Rectangle 44"/>
          <p:cNvSpPr/>
          <p:nvPr/>
        </p:nvSpPr>
        <p:spPr>
          <a:xfrm>
            <a:off x="9550399" y="5262854"/>
            <a:ext cx="2438396" cy="1221168"/>
          </a:xfrm>
          <a:prstGeom prst="rect">
            <a:avLst/>
          </a:prstGeom>
        </p:spPr>
        <p:txBody>
          <a:bodyPr wrap="square" lIns="91440" tIns="45720" rIns="91440" bIns="45720">
            <a:spAutoFit/>
          </a:bodyPr>
          <a:lstStyle/>
          <a:p>
            <a:r>
              <a:rPr lang="en-US" sz="1467" b="1" dirty="0">
                <a:latin typeface="Lato Light" panose="020F0302020204030203" pitchFamily="34" charset="0"/>
              </a:rPr>
              <a:t>Coils</a:t>
            </a:r>
            <a:br>
              <a:rPr lang="en-US" sz="1467" dirty="0">
                <a:latin typeface="Lato Light" panose="020F0302020204030203" pitchFamily="34" charset="0"/>
              </a:rPr>
            </a:br>
            <a:r>
              <a:rPr lang="en-US" sz="1467" dirty="0">
                <a:latin typeface="Lato Light" panose="020F0302020204030203" pitchFamily="34" charset="0"/>
              </a:rPr>
              <a:t>Wire sections are designed for a maximum current density of 2 A/mm</a:t>
            </a:r>
            <a:r>
              <a:rPr lang="en-US" sz="1467" baseline="30000" dirty="0">
                <a:latin typeface="Lato Light" panose="020F0302020204030203" pitchFamily="34" charset="0"/>
              </a:rPr>
              <a:t>2</a:t>
            </a:r>
            <a:r>
              <a:rPr lang="en-US" sz="1467" dirty="0">
                <a:latin typeface="Lato Light" panose="020F0302020204030203" pitchFamily="34" charset="0"/>
              </a:rPr>
              <a:t> with </a:t>
            </a:r>
            <a:br>
              <a:rPr lang="en-US" sz="1467" dirty="0">
                <a:latin typeface="Lato Light" panose="020F0302020204030203" pitchFamily="34" charset="0"/>
              </a:rPr>
            </a:br>
            <a:r>
              <a:rPr lang="en-US" sz="1467" dirty="0">
                <a:latin typeface="Lato Light" panose="020F0302020204030203" pitchFamily="34" charset="0"/>
              </a:rPr>
              <a:t>nominal current</a:t>
            </a:r>
          </a:p>
        </p:txBody>
      </p:sp>
      <p:sp>
        <p:nvSpPr>
          <p:cNvPr id="2" name="Title 1"/>
          <p:cNvSpPr>
            <a:spLocks noGrp="1"/>
          </p:cNvSpPr>
          <p:nvPr>
            <p:ph type="title"/>
          </p:nvPr>
        </p:nvSpPr>
        <p:spPr/>
        <p:txBody>
          <a:bodyPr/>
          <a:lstStyle/>
          <a:p>
            <a:r>
              <a:rPr lang="en-US" noProof="0"/>
              <a:t>Geometry, 3D model</a:t>
            </a:r>
            <a:endParaRPr lang="en-US" noProof="0" dirty="0"/>
          </a:p>
        </p:txBody>
      </p:sp>
      <p:cxnSp>
        <p:nvCxnSpPr>
          <p:cNvPr id="32" name="Straight Arrow Connector 31">
            <a:extLst>
              <a:ext uri="{FF2B5EF4-FFF2-40B4-BE49-F238E27FC236}">
                <a16:creationId xmlns:a16="http://schemas.microsoft.com/office/drawing/2014/main" id="{C821B58C-0A0D-47A1-83EC-F90B8A7DFF13}"/>
              </a:ext>
            </a:extLst>
          </p:cNvPr>
          <p:cNvCxnSpPr/>
          <p:nvPr/>
        </p:nvCxnSpPr>
        <p:spPr>
          <a:xfrm>
            <a:off x="3245471" y="4096059"/>
            <a:ext cx="203200" cy="0"/>
          </a:xfrm>
          <a:prstGeom prst="straightConnector1">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65C3D3C9-8AD6-4796-8F5E-170A199D01F3}"/>
              </a:ext>
            </a:extLst>
          </p:cNvPr>
          <p:cNvCxnSpPr>
            <a:cxnSpLocks/>
          </p:cNvCxnSpPr>
          <p:nvPr/>
        </p:nvCxnSpPr>
        <p:spPr>
          <a:xfrm flipH="1">
            <a:off x="3805811" y="4101103"/>
            <a:ext cx="203200" cy="0"/>
          </a:xfrm>
          <a:prstGeom prst="straightConnector1">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9761" r="20241"/>
          <a:stretch/>
        </p:blipFill>
        <p:spPr bwMode="auto">
          <a:xfrm rot="5400000">
            <a:off x="1841843" y="4064763"/>
            <a:ext cx="1800000" cy="22500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Rectangle 29"/>
          <p:cNvSpPr/>
          <p:nvPr/>
        </p:nvSpPr>
        <p:spPr>
          <a:xfrm>
            <a:off x="2582804" y="3924777"/>
            <a:ext cx="636713" cy="318100"/>
          </a:xfrm>
          <a:prstGeom prst="rect">
            <a:avLst/>
          </a:prstGeom>
        </p:spPr>
        <p:txBody>
          <a:bodyPr wrap="none" lIns="91440" tIns="45720" rIns="91440" bIns="45720">
            <a:spAutoFit/>
          </a:bodyPr>
          <a:lstStyle/>
          <a:p>
            <a:r>
              <a:rPr lang="en-US" sz="1467" dirty="0">
                <a:latin typeface="Lato Light" panose="020F0302020204030203" pitchFamily="34" charset="0"/>
              </a:rPr>
              <a:t>21cm</a:t>
            </a:r>
          </a:p>
        </p:txBody>
      </p:sp>
      <p:sp>
        <p:nvSpPr>
          <p:cNvPr id="22" name="TextBox 21"/>
          <p:cNvSpPr txBox="1"/>
          <p:nvPr/>
        </p:nvSpPr>
        <p:spPr>
          <a:xfrm>
            <a:off x="444259" y="3924777"/>
            <a:ext cx="1492716" cy="318100"/>
          </a:xfrm>
          <a:prstGeom prst="rect">
            <a:avLst/>
          </a:prstGeom>
          <a:noFill/>
        </p:spPr>
        <p:txBody>
          <a:bodyPr wrap="none" lIns="91440" tIns="45720" rIns="91440" bIns="45720" rtlCol="0">
            <a:spAutoFit/>
          </a:bodyPr>
          <a:lstStyle/>
          <a:p>
            <a:r>
              <a:rPr lang="en-US" sz="1467" dirty="0">
                <a:latin typeface="Lato Light" panose="020F0302020204030203" pitchFamily="34" charset="0"/>
              </a:rPr>
              <a:t>Section: 330cm</a:t>
            </a:r>
            <a:r>
              <a:rPr lang="en-US" sz="1467" baseline="30000" dirty="0">
                <a:latin typeface="Lato Light" panose="020F0302020204030203" pitchFamily="34" charset="0"/>
              </a:rPr>
              <a:t>2</a:t>
            </a:r>
          </a:p>
        </p:txBody>
      </p:sp>
      <p:cxnSp>
        <p:nvCxnSpPr>
          <p:cNvPr id="24" name="Straight Connector 23"/>
          <p:cNvCxnSpPr>
            <a:cxnSpLocks/>
          </p:cNvCxnSpPr>
          <p:nvPr/>
        </p:nvCxnSpPr>
        <p:spPr>
          <a:xfrm flipV="1">
            <a:off x="3453359" y="4050892"/>
            <a:ext cx="0" cy="824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p:cNvCxnSpPr>
          <p:nvPr/>
        </p:nvCxnSpPr>
        <p:spPr>
          <a:xfrm flipV="1">
            <a:off x="3804435" y="4050892"/>
            <a:ext cx="0" cy="80050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649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Geometry, </a:t>
            </a:r>
            <a:br>
              <a:rPr lang="en-US"/>
            </a:br>
            <a:r>
              <a:rPr lang="en-US"/>
              <a:t>2D-axi model</a:t>
            </a:r>
            <a:endParaRPr lang="en-US" dirty="0"/>
          </a:p>
        </p:txBody>
      </p:sp>
      <p:sp>
        <p:nvSpPr>
          <p:cNvPr id="24" name="Content Placeholder 23">
            <a:extLst>
              <a:ext uri="{FF2B5EF4-FFF2-40B4-BE49-F238E27FC236}">
                <a16:creationId xmlns:a16="http://schemas.microsoft.com/office/drawing/2014/main" id="{D90703CA-B8B7-42F6-969F-570E753C182B}"/>
              </a:ext>
            </a:extLst>
          </p:cNvPr>
          <p:cNvSpPr>
            <a:spLocks noGrp="1"/>
          </p:cNvSpPr>
          <p:nvPr>
            <p:ph sz="half" idx="10"/>
          </p:nvPr>
        </p:nvSpPr>
        <p:spPr/>
        <p:txBody>
          <a:bodyPr/>
          <a:lstStyle/>
          <a:p>
            <a:r>
              <a:rPr lang="en-US" dirty="0"/>
              <a:t>In the 2D-axi simplification, a single phase is modeled</a:t>
            </a:r>
          </a:p>
          <a:p>
            <a:pPr lvl="1"/>
            <a:r>
              <a:rPr lang="en-US" dirty="0"/>
              <a:t>Secondary windings are divided into smaller parallel conductors for mechanical reasons and to reduce losses. These details are easily handled in 2D-axi </a:t>
            </a:r>
          </a:p>
          <a:p>
            <a:r>
              <a:rPr lang="en-US" dirty="0"/>
              <a:t>The core section is adjusted to match the 3D flux</a:t>
            </a:r>
          </a:p>
          <a:p>
            <a:endParaRPr lang="sv-SE" dirty="0"/>
          </a:p>
        </p:txBody>
      </p:sp>
      <p:grpSp>
        <p:nvGrpSpPr>
          <p:cNvPr id="28" name="Group 27"/>
          <p:cNvGrpSpPr/>
          <p:nvPr/>
        </p:nvGrpSpPr>
        <p:grpSpPr>
          <a:xfrm>
            <a:off x="6095999" y="1663938"/>
            <a:ext cx="3277661" cy="4423007"/>
            <a:chOff x="-175612" y="2572520"/>
            <a:chExt cx="3277662" cy="4423007"/>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302" r="23546"/>
            <a:stretch/>
          </p:blipFill>
          <p:spPr bwMode="auto">
            <a:xfrm>
              <a:off x="8546" y="2572520"/>
              <a:ext cx="2526668" cy="3778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Connector 4"/>
            <p:cNvCxnSpPr/>
            <p:nvPr/>
          </p:nvCxnSpPr>
          <p:spPr>
            <a:xfrm>
              <a:off x="530113" y="5450147"/>
              <a:ext cx="0" cy="938797"/>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89519" y="5450147"/>
              <a:ext cx="0" cy="938797"/>
            </a:xfrm>
            <a:prstGeom prst="line">
              <a:avLst/>
            </a:prstGeom>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75612" y="6451660"/>
              <a:ext cx="1523977" cy="543867"/>
            </a:xfrm>
            <a:prstGeom prst="rect">
              <a:avLst/>
            </a:prstGeom>
          </p:spPr>
          <p:txBody>
            <a:bodyPr wrap="square">
              <a:spAutoFit/>
            </a:bodyPr>
            <a:lstStyle/>
            <a:p>
              <a:r>
                <a:rPr lang="en-US" sz="1467" dirty="0">
                  <a:latin typeface="Lato Light" panose="020F0302020204030203" pitchFamily="34" charset="0"/>
                </a:rPr>
                <a:t>10.5cm </a:t>
              </a:r>
              <a:br>
                <a:rPr lang="en-US" sz="1467" dirty="0">
                  <a:latin typeface="Lato Light" panose="020F0302020204030203" pitchFamily="34" charset="0"/>
                </a:rPr>
              </a:br>
              <a:r>
                <a:rPr lang="en-US" sz="1467" dirty="0">
                  <a:latin typeface="Lato Light" panose="020F0302020204030203" pitchFamily="34" charset="0"/>
                </a:rPr>
                <a:t>(3D equivalent)</a:t>
              </a:r>
            </a:p>
          </p:txBody>
        </p:sp>
        <p:cxnSp>
          <p:nvCxnSpPr>
            <p:cNvPr id="9" name="Straight Connector 8"/>
            <p:cNvCxnSpPr/>
            <p:nvPr/>
          </p:nvCxnSpPr>
          <p:spPr>
            <a:xfrm>
              <a:off x="1458817" y="3021573"/>
              <a:ext cx="9571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463682" y="3147240"/>
              <a:ext cx="957159"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428468" y="2921419"/>
              <a:ext cx="673582" cy="318100"/>
            </a:xfrm>
            <a:prstGeom prst="rect">
              <a:avLst/>
            </a:prstGeom>
            <a:noFill/>
          </p:spPr>
          <p:txBody>
            <a:bodyPr wrap="none" rtlCol="0">
              <a:spAutoFit/>
            </a:bodyPr>
            <a:lstStyle/>
            <a:p>
              <a:r>
                <a:rPr lang="en-US" sz="1467" dirty="0">
                  <a:latin typeface="Lato Light" panose="020F0302020204030203" pitchFamily="34" charset="0"/>
                </a:rPr>
                <a:t>2.8cm</a:t>
              </a:r>
            </a:p>
          </p:txBody>
        </p:sp>
      </p:grpSp>
      <p:sp>
        <p:nvSpPr>
          <p:cNvPr id="14" name="TextBox 13"/>
          <p:cNvSpPr txBox="1"/>
          <p:nvPr/>
        </p:nvSpPr>
        <p:spPr>
          <a:xfrm>
            <a:off x="8247124" y="5544404"/>
            <a:ext cx="3722494" cy="830997"/>
          </a:xfrm>
          <a:prstGeom prst="rect">
            <a:avLst/>
          </a:prstGeom>
          <a:noFill/>
        </p:spPr>
        <p:txBody>
          <a:bodyPr wrap="none" lIns="91440" tIns="45720" rIns="91440" bIns="45720" rtlCol="0">
            <a:spAutoFit/>
          </a:bodyPr>
          <a:lstStyle/>
          <a:p>
            <a:r>
              <a:rPr lang="en-US" sz="1600" dirty="0">
                <a:latin typeface="Lato Light" panose="020F0302020204030203" pitchFamily="34" charset="0"/>
              </a:rPr>
              <a:t>Primary wire section: 8.51mm2</a:t>
            </a:r>
          </a:p>
          <a:p>
            <a:r>
              <a:rPr lang="en-US" sz="1600" dirty="0">
                <a:latin typeface="Lato Light" panose="020F0302020204030203" pitchFamily="34" charset="0"/>
              </a:rPr>
              <a:t>Current density (nominal current, 50Hz) </a:t>
            </a:r>
            <a:br>
              <a:rPr lang="en-US" sz="1600" dirty="0">
                <a:latin typeface="Lato Light" panose="020F0302020204030203" pitchFamily="34" charset="0"/>
              </a:rPr>
            </a:br>
            <a:r>
              <a:rPr lang="en-US" sz="1600" dirty="0">
                <a:latin typeface="Lato Light" panose="020F0302020204030203" pitchFamily="34" charset="0"/>
              </a:rPr>
              <a:t>1.8 A/mm2 RMS</a:t>
            </a:r>
          </a:p>
        </p:txBody>
      </p:sp>
      <p:sp>
        <p:nvSpPr>
          <p:cNvPr id="17" name="TextBox 16"/>
          <p:cNvSpPr txBox="1"/>
          <p:nvPr/>
        </p:nvSpPr>
        <p:spPr>
          <a:xfrm>
            <a:off x="6280157" y="833240"/>
            <a:ext cx="3863558" cy="830997"/>
          </a:xfrm>
          <a:prstGeom prst="rect">
            <a:avLst/>
          </a:prstGeom>
          <a:noFill/>
        </p:spPr>
        <p:txBody>
          <a:bodyPr wrap="none" lIns="91440" tIns="45720" rIns="91440" bIns="45720" rtlCol="0">
            <a:spAutoFit/>
          </a:bodyPr>
          <a:lstStyle/>
          <a:p>
            <a:r>
              <a:rPr lang="en-US" sz="1600" dirty="0">
                <a:latin typeface="Lato Light" panose="020F0302020204030203" pitchFamily="34" charset="0"/>
              </a:rPr>
              <a:t>Secondary wire section: 4x0.42 = 1.68cm2</a:t>
            </a:r>
          </a:p>
          <a:p>
            <a:r>
              <a:rPr lang="en-US" sz="1600" dirty="0">
                <a:latin typeface="Lato Light" panose="020F0302020204030203" pitchFamily="34" charset="0"/>
              </a:rPr>
              <a:t>Current density (nominal current, 50Hz) </a:t>
            </a:r>
            <a:br>
              <a:rPr lang="en-US" sz="1600" dirty="0">
                <a:latin typeface="Lato Light" panose="020F0302020204030203" pitchFamily="34" charset="0"/>
              </a:rPr>
            </a:br>
            <a:r>
              <a:rPr lang="en-US" sz="1600" dirty="0">
                <a:latin typeface="Lato Light" panose="020F0302020204030203" pitchFamily="34" charset="0"/>
              </a:rPr>
              <a:t>1.98 A/mm2 RMS</a:t>
            </a:r>
          </a:p>
        </p:txBody>
      </p:sp>
      <p:grpSp>
        <p:nvGrpSpPr>
          <p:cNvPr id="6" name="Group 5"/>
          <p:cNvGrpSpPr/>
          <p:nvPr/>
        </p:nvGrpSpPr>
        <p:grpSpPr>
          <a:xfrm>
            <a:off x="8743605" y="2408197"/>
            <a:ext cx="2920742" cy="1325644"/>
            <a:chOff x="2860868" y="2200070"/>
            <a:chExt cx="2920741" cy="1325643"/>
          </a:xfrm>
        </p:grpSpPr>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78932"/>
            <a:stretch/>
          </p:blipFill>
          <p:spPr bwMode="auto">
            <a:xfrm>
              <a:off x="4086159" y="2200070"/>
              <a:ext cx="1695450" cy="812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2860868" y="2370789"/>
              <a:ext cx="1267344" cy="769634"/>
            </a:xfrm>
            <a:prstGeom prst="rect">
              <a:avLst/>
            </a:prstGeom>
            <a:noFill/>
          </p:spPr>
          <p:txBody>
            <a:bodyPr wrap="square" rtlCol="0">
              <a:spAutoFit/>
            </a:bodyPr>
            <a:lstStyle/>
            <a:p>
              <a:r>
                <a:rPr lang="en-US" sz="1467" dirty="0">
                  <a:latin typeface="Lato Light" panose="020F0302020204030203" pitchFamily="34" charset="0"/>
                </a:rPr>
                <a:t>4 parallel conductors</a:t>
              </a:r>
            </a:p>
            <a:p>
              <a:r>
                <a:rPr lang="en-US" sz="1467" dirty="0">
                  <a:latin typeface="Lato Light" panose="020F0302020204030203" pitchFamily="34" charset="0"/>
                </a:rPr>
                <a:t>(3.5x12 mm</a:t>
              </a:r>
              <a:r>
                <a:rPr lang="en-US" sz="1467" dirty="0">
                  <a:latin typeface="Calibri Light" panose="020F0302020204030204" pitchFamily="34" charset="0"/>
                </a:rPr>
                <a:t>)</a:t>
              </a:r>
            </a:p>
          </p:txBody>
        </p:sp>
        <p:sp>
          <p:nvSpPr>
            <p:cNvPr id="22" name="TextBox 21"/>
            <p:cNvSpPr txBox="1"/>
            <p:nvPr/>
          </p:nvSpPr>
          <p:spPr>
            <a:xfrm>
              <a:off x="4471750" y="3187159"/>
              <a:ext cx="1200970" cy="338554"/>
            </a:xfrm>
            <a:prstGeom prst="rect">
              <a:avLst/>
            </a:prstGeom>
            <a:noFill/>
          </p:spPr>
          <p:txBody>
            <a:bodyPr wrap="none" rtlCol="0">
              <a:spAutoFit/>
            </a:bodyPr>
            <a:lstStyle/>
            <a:p>
              <a:r>
                <a:rPr lang="en-US" sz="1600" dirty="0">
                  <a:latin typeface="Lato Light" panose="020F0302020204030203" pitchFamily="34" charset="0"/>
                </a:rPr>
                <a:t>2.3x3.7 mm</a:t>
              </a:r>
            </a:p>
          </p:txBody>
        </p:sp>
        <p:cxnSp>
          <p:nvCxnSpPr>
            <p:cNvPr id="25" name="Straight Connector 24"/>
            <p:cNvCxnSpPr/>
            <p:nvPr/>
          </p:nvCxnSpPr>
          <p:spPr>
            <a:xfrm>
              <a:off x="3702739" y="2535617"/>
              <a:ext cx="335172"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34" name="Rectangle 33"/>
          <p:cNvSpPr/>
          <p:nvPr/>
        </p:nvSpPr>
        <p:spPr>
          <a:xfrm>
            <a:off x="6921247" y="3381822"/>
            <a:ext cx="432048" cy="1713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p>
        </p:txBody>
      </p:sp>
      <p:cxnSp>
        <p:nvCxnSpPr>
          <p:cNvPr id="32" name="Connector: Elbow 31">
            <a:extLst>
              <a:ext uri="{FF2B5EF4-FFF2-40B4-BE49-F238E27FC236}">
                <a16:creationId xmlns:a16="http://schemas.microsoft.com/office/drawing/2014/main" id="{4A4D534F-E5C6-4B2F-B35E-E0314EE265B2}"/>
              </a:ext>
            </a:extLst>
          </p:cNvPr>
          <p:cNvCxnSpPr>
            <a:cxnSpLocks/>
            <a:stCxn id="17" idx="1"/>
          </p:cNvCxnSpPr>
          <p:nvPr/>
        </p:nvCxnSpPr>
        <p:spPr>
          <a:xfrm rot="10800000" flipH="1" flipV="1">
            <a:off x="6280156" y="1248739"/>
            <a:ext cx="719731" cy="2821830"/>
          </a:xfrm>
          <a:prstGeom prst="bentConnector4">
            <a:avLst>
              <a:gd name="adj1" fmla="val -31762"/>
              <a:gd name="adj2" fmla="val 10007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5C136216-F2BD-4C3A-82F5-19A1997EAE4D}"/>
              </a:ext>
            </a:extLst>
          </p:cNvPr>
          <p:cNvCxnSpPr>
            <a:cxnSpLocks/>
            <a:stCxn id="14" idx="0"/>
          </p:cNvCxnSpPr>
          <p:nvPr/>
        </p:nvCxnSpPr>
        <p:spPr>
          <a:xfrm rot="16200000" flipV="1">
            <a:off x="7964360" y="3400393"/>
            <a:ext cx="1473833" cy="281419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02F57895-8F2F-4C9B-8DC3-156DF419A050}"/>
              </a:ext>
            </a:extLst>
          </p:cNvPr>
          <p:cNvCxnSpPr>
            <a:cxnSpLocks/>
          </p:cNvCxnSpPr>
          <p:nvPr/>
        </p:nvCxnSpPr>
        <p:spPr>
          <a:xfrm rot="5400000" flipH="1" flipV="1">
            <a:off x="10952399" y="3106177"/>
            <a:ext cx="383332" cy="26261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79643E2B-E7A8-43DB-9034-A84E7AAA3DFC}"/>
              </a:ext>
            </a:extLst>
          </p:cNvPr>
          <p:cNvCxnSpPr>
            <a:cxnSpLocks/>
            <a:stCxn id="34" idx="3"/>
          </p:cNvCxnSpPr>
          <p:nvPr/>
        </p:nvCxnSpPr>
        <p:spPr>
          <a:xfrm flipV="1">
            <a:off x="7353295" y="3220903"/>
            <a:ext cx="2908363" cy="24660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724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sz="half" idx="1"/>
              </p:nvPr>
            </p:nvSpPr>
            <p:spPr/>
            <p:txBody>
              <a:bodyPr>
                <a:normAutofit fontScale="92500" lnSpcReduction="10000"/>
              </a:bodyPr>
              <a:lstStyle/>
              <a:p>
                <a:r>
                  <a:rPr lang="en-US" dirty="0"/>
                  <a:t>Coils: Copper</a:t>
                </a:r>
              </a:p>
              <a:p>
                <a:r>
                  <a:rPr lang="en-US" dirty="0"/>
                  <a:t>Core: Laminated soft iron</a:t>
                </a:r>
              </a:p>
              <a:p>
                <a:pPr lvl="1"/>
                <a:r>
                  <a:rPr lang="en-US" dirty="0"/>
                  <a:t>Permeability:</a:t>
                </a:r>
              </a:p>
              <a:p>
                <a:pPr lvl="2"/>
                <a:r>
                  <a:rPr lang="en-US" dirty="0"/>
                  <a:t>Real part: Effective BH curve</a:t>
                </a:r>
              </a:p>
              <a:p>
                <a:pPr lvl="2"/>
                <a:r>
                  <a:rPr lang="en-US" dirty="0"/>
                  <a:t>Imaginary part: </a:t>
                </a:r>
                <a:r>
                  <a:rPr lang="en-US" dirty="0">
                    <a:sym typeface="Symbol"/>
                  </a:rPr>
                  <a:t>r’’ </a:t>
                </a:r>
                <a:r>
                  <a:rPr lang="en-US" dirty="0"/>
                  <a:t>= 30</a:t>
                </a:r>
              </a:p>
              <a:p>
                <a:pPr lvl="1"/>
                <a:r>
                  <a:rPr lang="en-US" dirty="0"/>
                  <a:t>Conductivity: </a:t>
                </a:r>
                <a:r>
                  <a:rPr lang="en-US" dirty="0">
                    <a:sym typeface="Symbol"/>
                  </a:rPr>
                  <a:t> </a:t>
                </a:r>
                <a:r>
                  <a:rPr lang="en-US" dirty="0"/>
                  <a:t>= 0 [S/m]</a:t>
                </a:r>
              </a:p>
              <a:p>
                <a:pPr lvl="1"/>
                <a:r>
                  <a:rPr lang="en-US" dirty="0"/>
                  <a:t>Steinmetz coefficient: k = 100, a=1, b=1.6</a:t>
                </a:r>
              </a:p>
              <a:p>
                <a:pPr lvl="2"/>
                <a:r>
                  <a:rPr lang="en-US" dirty="0"/>
                  <a:t>Steinmetz's equation: </a:t>
                </a:r>
                <a14:m>
                  <m:oMath xmlns:m="http://schemas.openxmlformats.org/officeDocument/2006/math">
                    <m:r>
                      <a:rPr lang="it-IT" smtClean="0"/>
                      <m:t>𝑃</m:t>
                    </m:r>
                    <m:r>
                      <a:rPr lang="it-IT" smtClean="0"/>
                      <m:t>=</m:t>
                    </m:r>
                    <m:r>
                      <a:rPr lang="it-IT" smtClean="0"/>
                      <m:t>𝑘</m:t>
                    </m:r>
                    <m:r>
                      <a:rPr lang="it-IT" smtClean="0"/>
                      <m:t>∙</m:t>
                    </m:r>
                    <m:sSup>
                      <m:sSupPr>
                        <m:ctrlPr>
                          <a:rPr lang="it-IT" smtClean="0"/>
                        </m:ctrlPr>
                      </m:sSupPr>
                      <m:e>
                        <m:r>
                          <a:rPr lang="it-IT" smtClean="0"/>
                          <m:t>𝑓</m:t>
                        </m:r>
                      </m:e>
                      <m:sup>
                        <m:r>
                          <a:rPr lang="it-IT" smtClean="0"/>
                          <m:t>𝑎</m:t>
                        </m:r>
                      </m:sup>
                    </m:sSup>
                    <m:r>
                      <a:rPr lang="it-IT" smtClean="0"/>
                      <m:t>∙</m:t>
                    </m:r>
                    <m:sSup>
                      <m:sSupPr>
                        <m:ctrlPr>
                          <a:rPr lang="it-IT" smtClean="0"/>
                        </m:ctrlPr>
                      </m:sSupPr>
                      <m:e>
                        <m:r>
                          <a:rPr lang="it-IT" smtClean="0"/>
                          <m:t>𝐵</m:t>
                        </m:r>
                      </m:e>
                      <m:sup>
                        <m:r>
                          <a:rPr lang="it-IT" smtClean="0"/>
                          <m:t>𝑏</m:t>
                        </m:r>
                      </m:sup>
                    </m:sSup>
                  </m:oMath>
                </a14:m>
                <a:endParaRPr lang="en-US" dirty="0"/>
              </a:p>
              <a:p>
                <a:pPr lvl="1"/>
                <a:r>
                  <a:rPr lang="en-US" dirty="0"/>
                  <a:t>Loss density* [kW/m3]: 9.4 (hysteresis) + 1.55 (eddy currents)</a:t>
                </a:r>
              </a:p>
              <a:p>
                <a:r>
                  <a:rPr lang="en-US" dirty="0"/>
                  <a:t>Carpentry: Structural steel, modeled as a linear material using  an impedance boundary condition</a:t>
                </a:r>
              </a:p>
              <a:p>
                <a:pPr lvl="1"/>
                <a:r>
                  <a:rPr lang="en-US" dirty="0"/>
                  <a:t>Relative permeability </a:t>
                </a:r>
                <a:r>
                  <a:rPr lang="en-US" dirty="0">
                    <a:sym typeface="Symbol"/>
                  </a:rPr>
                  <a:t>r </a:t>
                </a:r>
                <a:r>
                  <a:rPr lang="en-US" dirty="0"/>
                  <a:t>= 50</a:t>
                </a:r>
              </a:p>
              <a:p>
                <a:pPr lvl="1"/>
                <a:r>
                  <a:rPr lang="en-US" dirty="0"/>
                  <a:t>Electric conductivity  </a:t>
                </a:r>
                <a:r>
                  <a:rPr lang="en-US" dirty="0">
                    <a:sym typeface="Symbol"/>
                  </a:rPr>
                  <a:t> </a:t>
                </a:r>
                <a:r>
                  <a:rPr lang="en-US" dirty="0"/>
                  <a:t>= 1.12e7 [S/m] </a:t>
                </a:r>
              </a:p>
            </p:txBody>
          </p:sp>
        </mc:Choice>
        <mc:Fallback>
          <p:sp>
            <p:nvSpPr>
              <p:cNvPr id="3" name="Content Placeholder 2"/>
              <p:cNvSpPr>
                <a:spLocks noGrp="1" noRot="1" noChangeAspect="1" noMove="1" noResize="1" noEditPoints="1" noAdjustHandles="1" noChangeArrowheads="1" noChangeShapeType="1" noTextEdit="1"/>
              </p:cNvSpPr>
              <p:nvPr>
                <p:ph sz="half" idx="1"/>
              </p:nvPr>
            </p:nvSpPr>
            <p:spPr>
              <a:blipFill>
                <a:blip r:embed="rId2"/>
                <a:stretch>
                  <a:fillRect l="-2670" t="-1340"/>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a:t>Materials</a:t>
            </a:r>
            <a:endParaRPr lang="en-US" dirty="0"/>
          </a:p>
        </p:txBody>
      </p:sp>
      <p:grpSp>
        <p:nvGrpSpPr>
          <p:cNvPr id="8" name="Group 7"/>
          <p:cNvGrpSpPr/>
          <p:nvPr/>
        </p:nvGrpSpPr>
        <p:grpSpPr>
          <a:xfrm>
            <a:off x="7025821" y="1371600"/>
            <a:ext cx="4662762" cy="3832062"/>
            <a:chOff x="5555738" y="1439438"/>
            <a:chExt cx="2934233" cy="2612233"/>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9971" y="1439438"/>
              <a:ext cx="2880000"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935257" y="3599438"/>
              <a:ext cx="477343" cy="202768"/>
            </a:xfrm>
            <a:prstGeom prst="rect">
              <a:avLst/>
            </a:prstGeom>
            <a:noFill/>
          </p:spPr>
          <p:txBody>
            <a:bodyPr wrap="none" rtlCol="0">
              <a:spAutoFit/>
            </a:bodyPr>
            <a:lstStyle/>
            <a:p>
              <a:r>
                <a:rPr lang="en-US" sz="1333" dirty="0">
                  <a:latin typeface="Lato Light" panose="020F0302020204030203" pitchFamily="34" charset="0"/>
                  <a:cs typeface="Arial" panose="020B0604020202020204" pitchFamily="34" charset="0"/>
                </a:rPr>
                <a:t>H [A/m]</a:t>
              </a:r>
            </a:p>
          </p:txBody>
        </p:sp>
        <p:sp>
          <p:nvSpPr>
            <p:cNvPr id="6" name="TextBox 5"/>
            <p:cNvSpPr txBox="1"/>
            <p:nvPr/>
          </p:nvSpPr>
          <p:spPr>
            <a:xfrm rot="16200000">
              <a:off x="5468921" y="2425846"/>
              <a:ext cx="360820" cy="187185"/>
            </a:xfrm>
            <a:prstGeom prst="rect">
              <a:avLst/>
            </a:prstGeom>
            <a:noFill/>
          </p:spPr>
          <p:txBody>
            <a:bodyPr wrap="none" rtlCol="0">
              <a:spAutoFit/>
            </a:bodyPr>
            <a:lstStyle/>
            <a:p>
              <a:r>
                <a:rPr lang="en-US" sz="1333" dirty="0">
                  <a:latin typeface="Lato Light" panose="020F0302020204030203" pitchFamily="34" charset="0"/>
                  <a:cs typeface="Arial" panose="020B0604020202020204" pitchFamily="34" charset="0"/>
                </a:rPr>
                <a:t>B [T]</a:t>
              </a:r>
            </a:p>
          </p:txBody>
        </p:sp>
        <p:sp>
          <p:nvSpPr>
            <p:cNvPr id="7" name="TextBox 6"/>
            <p:cNvSpPr txBox="1"/>
            <p:nvPr/>
          </p:nvSpPr>
          <p:spPr>
            <a:xfrm>
              <a:off x="5865715" y="3848903"/>
              <a:ext cx="954484" cy="202768"/>
            </a:xfrm>
            <a:prstGeom prst="rect">
              <a:avLst/>
            </a:prstGeom>
            <a:noFill/>
          </p:spPr>
          <p:txBody>
            <a:bodyPr wrap="none" rtlCol="0">
              <a:spAutoFit/>
            </a:bodyPr>
            <a:lstStyle/>
            <a:p>
              <a:r>
                <a:rPr lang="en-US" sz="1333" b="1" i="1" dirty="0">
                  <a:solidFill>
                    <a:schemeClr val="accent2"/>
                  </a:solidFill>
                  <a:cs typeface="Arial" panose="020B0604020202020204" pitchFamily="34" charset="0"/>
                </a:rPr>
                <a:t>Effective BH Curve</a:t>
              </a:r>
            </a:p>
          </p:txBody>
        </p:sp>
      </p:grpSp>
      <p:sp>
        <p:nvSpPr>
          <p:cNvPr id="11" name="TextBox 10">
            <a:extLst>
              <a:ext uri="{FF2B5EF4-FFF2-40B4-BE49-F238E27FC236}">
                <a16:creationId xmlns:a16="http://schemas.microsoft.com/office/drawing/2014/main" id="{3138F926-AF31-4AA8-8F57-FA7CEDD39ED7}"/>
              </a:ext>
            </a:extLst>
          </p:cNvPr>
          <p:cNvSpPr txBox="1"/>
          <p:nvPr/>
        </p:nvSpPr>
        <p:spPr>
          <a:xfrm>
            <a:off x="5867367" y="6466643"/>
            <a:ext cx="5758308" cy="276999"/>
          </a:xfrm>
          <a:prstGeom prst="rect">
            <a:avLst/>
          </a:prstGeom>
          <a:noFill/>
        </p:spPr>
        <p:txBody>
          <a:bodyPr wrap="none" rtlCol="0">
            <a:spAutoFit/>
          </a:bodyPr>
          <a:lstStyle/>
          <a:p>
            <a:r>
              <a:rPr lang="en-US" sz="1200" dirty="0">
                <a:latin typeface="Lato Light" panose="020F0302020204030203" pitchFamily="34" charset="0"/>
              </a:rPr>
              <a:t>* Electrical engineering manual: Daniele, Liberatore – </a:t>
            </a:r>
            <a:r>
              <a:rPr lang="en-US" sz="1200" dirty="0" err="1">
                <a:latin typeface="Lato Light" panose="020F0302020204030203" pitchFamily="34" charset="0"/>
              </a:rPr>
              <a:t>Elettrotecnica</a:t>
            </a:r>
            <a:r>
              <a:rPr lang="en-US" sz="1200" dirty="0">
                <a:latin typeface="Lato Light" panose="020F0302020204030203" pitchFamily="34" charset="0"/>
              </a:rPr>
              <a:t>, </a:t>
            </a:r>
            <a:r>
              <a:rPr lang="en-US" sz="1200" dirty="0" err="1">
                <a:latin typeface="Lato Light" panose="020F0302020204030203" pitchFamily="34" charset="0"/>
              </a:rPr>
              <a:t>Monduzzi</a:t>
            </a:r>
            <a:r>
              <a:rPr lang="en-US" sz="1200" dirty="0">
                <a:latin typeface="Lato Light" panose="020F0302020204030203" pitchFamily="34" charset="0"/>
              </a:rPr>
              <a:t>, 1996 </a:t>
            </a:r>
          </a:p>
        </p:txBody>
      </p:sp>
    </p:spTree>
    <p:extLst>
      <p:ext uri="{BB962C8B-B14F-4D97-AF65-F5344CB8AC3E}">
        <p14:creationId xmlns:p14="http://schemas.microsoft.com/office/powerpoint/2010/main" val="878495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r>
              <a:rPr lang="en-US" dirty="0"/>
              <a:t>Open-Circuit test (OC) – 3D only</a:t>
            </a:r>
          </a:p>
          <a:p>
            <a:r>
              <a:rPr lang="en-US" dirty="0"/>
              <a:t>Core: Effective permeability + magnetic losses</a:t>
            </a:r>
          </a:p>
          <a:p>
            <a:r>
              <a:rPr lang="en-US" dirty="0"/>
              <a:t>Coils: Homogenized multi-turn</a:t>
            </a:r>
          </a:p>
          <a:p>
            <a:r>
              <a:rPr lang="en-US" dirty="0"/>
              <a:t>Primary coils: Nominal phase voltage (</a:t>
            </a:r>
            <a:r>
              <a:rPr lang="en-US" dirty="0" err="1">
                <a:latin typeface="Courier New" panose="02070309020205020404" pitchFamily="49" charset="0"/>
                <a:cs typeface="Courier New" panose="02070309020205020404" pitchFamily="49" charset="0"/>
              </a:rPr>
              <a:t>VCoil</a:t>
            </a:r>
            <a:r>
              <a:rPr lang="en-US" dirty="0">
                <a:latin typeface="Courier New" panose="02070309020205020404" pitchFamily="49" charset="0"/>
                <a:cs typeface="Courier New" panose="02070309020205020404" pitchFamily="49" charset="0"/>
              </a:rPr>
              <a:t>=V1n_f_PP</a:t>
            </a:r>
            <a:r>
              <a:rPr lang="en-US" dirty="0"/>
              <a:t>)</a:t>
            </a:r>
          </a:p>
          <a:p>
            <a:r>
              <a:rPr lang="en-US" dirty="0"/>
              <a:t>Secondary coils: Open circuit (</a:t>
            </a:r>
            <a:r>
              <a:rPr lang="en-US" dirty="0" err="1">
                <a:latin typeface="Courier New" panose="02070309020205020404" pitchFamily="49" charset="0"/>
                <a:cs typeface="Courier New" panose="02070309020205020404" pitchFamily="49" charset="0"/>
              </a:rPr>
              <a:t>ICoil</a:t>
            </a:r>
            <a:r>
              <a:rPr lang="en-US" dirty="0">
                <a:latin typeface="Courier New" panose="02070309020205020404" pitchFamily="49" charset="0"/>
                <a:cs typeface="Courier New" panose="02070309020205020404" pitchFamily="49" charset="0"/>
              </a:rPr>
              <a:t>=0</a:t>
            </a:r>
            <a:r>
              <a:rPr lang="en-US" dirty="0"/>
              <a:t>)</a:t>
            </a:r>
          </a:p>
        </p:txBody>
      </p:sp>
      <p:sp>
        <p:nvSpPr>
          <p:cNvPr id="6" name="Content Placeholder 5">
            <a:extLst>
              <a:ext uri="{FF2B5EF4-FFF2-40B4-BE49-F238E27FC236}">
                <a16:creationId xmlns:a16="http://schemas.microsoft.com/office/drawing/2014/main" id="{1FE7E2FC-7FFC-4B17-8C34-8D64492D3F19}"/>
              </a:ext>
            </a:extLst>
          </p:cNvPr>
          <p:cNvSpPr>
            <a:spLocks noGrp="1"/>
          </p:cNvSpPr>
          <p:nvPr>
            <p:ph sz="half" idx="2"/>
          </p:nvPr>
        </p:nvSpPr>
        <p:spPr/>
        <p:txBody>
          <a:bodyPr>
            <a:normAutofit fontScale="92500" lnSpcReduction="10000"/>
          </a:bodyPr>
          <a:lstStyle/>
          <a:p>
            <a:r>
              <a:rPr lang="en-US" dirty="0"/>
              <a:t>Short-circuit tests (SC) – 3D and 2D-axi</a:t>
            </a:r>
          </a:p>
          <a:p>
            <a:r>
              <a:rPr lang="en-US" dirty="0"/>
              <a:t>Core: Relative permeability, linear iron</a:t>
            </a:r>
          </a:p>
          <a:p>
            <a:r>
              <a:rPr lang="en-US" dirty="0"/>
              <a:t>Primary coils: Nominal phase current </a:t>
            </a:r>
            <a:br>
              <a:rPr lang="en-US" dirty="0"/>
            </a:br>
            <a:r>
              <a:rPr lang="en-US" dirty="0"/>
              <a:t>(</a:t>
            </a:r>
            <a:r>
              <a:rPr lang="en-US" sz="2300" dirty="0" err="1">
                <a:latin typeface="Courier New" panose="02070309020205020404" pitchFamily="49" charset="0"/>
                <a:cs typeface="Courier New" panose="02070309020205020404" pitchFamily="49" charset="0"/>
              </a:rPr>
              <a:t>ICoil</a:t>
            </a:r>
            <a:r>
              <a:rPr lang="en-US" sz="2300" dirty="0">
                <a:latin typeface="Courier New" panose="02070309020205020404" pitchFamily="49" charset="0"/>
                <a:cs typeface="Courier New" panose="02070309020205020404" pitchFamily="49" charset="0"/>
              </a:rPr>
              <a:t>=I1n_f_PP</a:t>
            </a:r>
            <a:r>
              <a:rPr lang="en-US" dirty="0"/>
              <a:t>)</a:t>
            </a:r>
          </a:p>
          <a:p>
            <a:r>
              <a:rPr lang="en-US" dirty="0"/>
              <a:t>Secondary coils: Short circuit (</a:t>
            </a:r>
            <a:r>
              <a:rPr lang="en-US" sz="2300" dirty="0" err="1">
                <a:latin typeface="Courier New" panose="02070309020205020404" pitchFamily="49" charset="0"/>
                <a:cs typeface="Courier New" panose="02070309020205020404" pitchFamily="49" charset="0"/>
              </a:rPr>
              <a:t>VCoil</a:t>
            </a:r>
            <a:r>
              <a:rPr lang="en-US" sz="2300" dirty="0">
                <a:latin typeface="Courier New" panose="02070309020205020404" pitchFamily="49" charset="0"/>
                <a:cs typeface="Courier New" panose="02070309020205020404" pitchFamily="49" charset="0"/>
              </a:rPr>
              <a:t>=0</a:t>
            </a:r>
            <a:r>
              <a:rPr lang="en-US" dirty="0"/>
              <a:t>)</a:t>
            </a:r>
          </a:p>
          <a:p>
            <a:r>
              <a:rPr lang="en-US" dirty="0"/>
              <a:t>Coils, 2D-axi: Single conductor</a:t>
            </a:r>
          </a:p>
          <a:p>
            <a:pPr lvl="1"/>
            <a:r>
              <a:rPr lang="en-US" dirty="0"/>
              <a:t>Coil group to easily handle the connection between domains</a:t>
            </a:r>
          </a:p>
          <a:p>
            <a:pPr lvl="1"/>
            <a:r>
              <a:rPr lang="en-US" dirty="0"/>
              <a:t>4 coils for the secondary to implement the parallel conductors</a:t>
            </a:r>
          </a:p>
          <a:p>
            <a:pPr lvl="1"/>
            <a:r>
              <a:rPr lang="en-US" dirty="0"/>
              <a:t>Resistances are defined as variables to account for the parallel connection</a:t>
            </a:r>
          </a:p>
          <a:p>
            <a:r>
              <a:rPr lang="en-US" dirty="0"/>
              <a:t>Coils, 3D: Homogenized multi-turn</a:t>
            </a:r>
          </a:p>
          <a:p>
            <a:r>
              <a:rPr lang="en-US" dirty="0"/>
              <a:t>Carpentry, 3D: Impedance BC</a:t>
            </a:r>
          </a:p>
          <a:p>
            <a:endParaRPr lang="en-US" dirty="0"/>
          </a:p>
        </p:txBody>
      </p:sp>
      <p:sp>
        <p:nvSpPr>
          <p:cNvPr id="2" name="Title 1"/>
          <p:cNvSpPr>
            <a:spLocks noGrp="1"/>
          </p:cNvSpPr>
          <p:nvPr>
            <p:ph type="title"/>
          </p:nvPr>
        </p:nvSpPr>
        <p:spPr/>
        <p:txBody>
          <a:bodyPr/>
          <a:lstStyle/>
          <a:p>
            <a:r>
              <a:rPr lang="en-US" dirty="0"/>
              <a:t>Physics settings</a:t>
            </a:r>
          </a:p>
        </p:txBody>
      </p:sp>
      <p:sp>
        <p:nvSpPr>
          <p:cNvPr id="7" name="TextBox 6">
            <a:extLst>
              <a:ext uri="{FF2B5EF4-FFF2-40B4-BE49-F238E27FC236}">
                <a16:creationId xmlns:a16="http://schemas.microsoft.com/office/drawing/2014/main" id="{7E3834A2-4263-43F5-B726-AE9D56845715}"/>
              </a:ext>
            </a:extLst>
          </p:cNvPr>
          <p:cNvSpPr txBox="1"/>
          <p:nvPr/>
        </p:nvSpPr>
        <p:spPr>
          <a:xfrm>
            <a:off x="851340" y="5597634"/>
            <a:ext cx="4397358" cy="338554"/>
          </a:xfrm>
          <a:prstGeom prst="rect">
            <a:avLst/>
          </a:prstGeom>
          <a:noFill/>
        </p:spPr>
        <p:txBody>
          <a:bodyPr wrap="none" rtlCol="0">
            <a:spAutoFit/>
          </a:bodyPr>
          <a:lstStyle/>
          <a:p>
            <a:r>
              <a:rPr lang="en-US" sz="1600" b="1" dirty="0"/>
              <a:t>Note</a:t>
            </a:r>
            <a:r>
              <a:rPr lang="en-US" sz="1600" dirty="0"/>
              <a:t>: RMS are transformed to peak values (PP)</a:t>
            </a:r>
          </a:p>
        </p:txBody>
      </p:sp>
    </p:spTree>
    <p:extLst>
      <p:ext uri="{BB962C8B-B14F-4D97-AF65-F5344CB8AC3E}">
        <p14:creationId xmlns:p14="http://schemas.microsoft.com/office/powerpoint/2010/main" val="1263203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Study setup and solvers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3D</a:t>
            </a:r>
          </a:p>
          <a:p>
            <a:r>
              <a:rPr lang="en-US" dirty="0"/>
              <a:t>Open and short-circuit tests are run in different studies</a:t>
            </a:r>
          </a:p>
          <a:p>
            <a:pPr lvl="1"/>
            <a:r>
              <a:rPr lang="en-US" dirty="0"/>
              <a:t>Switching between OC and SC requires changes in 12 coil inputs, see the </a:t>
            </a:r>
            <a:br>
              <a:rPr lang="en-US" dirty="0"/>
            </a:br>
            <a:r>
              <a:rPr lang="en-US" dirty="0"/>
              <a:t>job configuration in the study nodes</a:t>
            </a:r>
          </a:p>
          <a:p>
            <a:r>
              <a:rPr lang="en-US" dirty="0"/>
              <a:t>Linear elements + direct solver</a:t>
            </a:r>
          </a:p>
          <a:p>
            <a:pPr lvl="1"/>
            <a:r>
              <a:rPr lang="en-US" dirty="0"/>
              <a:t>Complex split doubles solution time without improving accuracy and is therefore disabled</a:t>
            </a:r>
          </a:p>
          <a:p>
            <a:pPr lvl="1"/>
            <a:r>
              <a:rPr lang="en-US" dirty="0"/>
              <a:t>Lossless materials’ conductivity (signum) is fixed at 0.1[S/m]. Higher values do not decrease accuracy in the core and the carpentry, but reduce the solution time. However, this results in excessively high losses in air (e.g. 200W with 1[S/m])</a:t>
            </a:r>
          </a:p>
          <a:p>
            <a:r>
              <a:rPr lang="en-US" dirty="0"/>
              <a:t>Error in the energy balance ~ few percent:</a:t>
            </a:r>
          </a:p>
          <a:p>
            <a:pPr lvl="1"/>
            <a:r>
              <a:rPr lang="en-US" dirty="0"/>
              <a:t>With stationary gauge fixing, conductivity (signum) is set at 0[S/m], coil stabilization enabled (sigma = 0[S/m]), and complex split, the error can be decreased to 0.2% or less</a:t>
            </a:r>
          </a:p>
          <a:p>
            <a:pPr marL="0" indent="0">
              <a:buNone/>
            </a:pPr>
            <a:r>
              <a:rPr lang="en-US" dirty="0"/>
              <a:t>2D-axi</a:t>
            </a:r>
          </a:p>
          <a:p>
            <a:r>
              <a:rPr lang="en-US" dirty="0"/>
              <a:t>Two different studies (Study 1 and Study2) implement a SC feed on the primary and on the secondary coil, to evaluate secondary inductance</a:t>
            </a:r>
          </a:p>
        </p:txBody>
      </p:sp>
    </p:spTree>
    <p:extLst>
      <p:ext uri="{BB962C8B-B14F-4D97-AF65-F5344CB8AC3E}">
        <p14:creationId xmlns:p14="http://schemas.microsoft.com/office/powerpoint/2010/main" val="2839282331"/>
      </p:ext>
    </p:extLst>
  </p:cSld>
  <p:clrMapOvr>
    <a:masterClrMapping/>
  </p:clrMapOvr>
</p:sld>
</file>

<file path=ppt/theme/theme1.xml><?xml version="1.0" encoding="utf-8"?>
<a:theme xmlns:a="http://schemas.openxmlformats.org/drawingml/2006/main" name="COMSOL-Jan202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Jan2023" id="{5A8F126F-CFC7-CF4F-B405-72F6B1736217}" vid="{A1BE4324-F3AD-BD45-BC10-45079E726F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COMSOL-Jan2023</Template>
  <TotalTime>1077</TotalTime>
  <Words>1111</Words>
  <Application>Microsoft Office PowerPoint</Application>
  <PresentationFormat>Widescreen</PresentationFormat>
  <Paragraphs>158</Paragraphs>
  <Slides>17</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Calibri</vt:lpstr>
      <vt:lpstr>Calibri Light</vt:lpstr>
      <vt:lpstr>Courier New</vt:lpstr>
      <vt:lpstr>Lato</vt:lpstr>
      <vt:lpstr>Lato Black</vt:lpstr>
      <vt:lpstr>Lato Light</vt:lpstr>
      <vt:lpstr>Symbol</vt:lpstr>
      <vt:lpstr>Wingdings</vt:lpstr>
      <vt:lpstr>COMSOL-Jan2023</vt:lpstr>
      <vt:lpstr>Computation of losses in a  three-phase power transformer</vt:lpstr>
      <vt:lpstr>Aim of the model</vt:lpstr>
      <vt:lpstr>Performed analyses</vt:lpstr>
      <vt:lpstr>Study case</vt:lpstr>
      <vt:lpstr>Geometry, 3D model</vt:lpstr>
      <vt:lpstr>Geometry,  2D-axi model</vt:lpstr>
      <vt:lpstr>Materials</vt:lpstr>
      <vt:lpstr>Physics settings</vt:lpstr>
      <vt:lpstr>Study setup and solvers</vt:lpstr>
      <vt:lpstr>Results</vt:lpstr>
      <vt:lpstr>Core losses  (3D, OC test)</vt:lpstr>
      <vt:lpstr>Carpentry losses (3D, SC test)</vt:lpstr>
      <vt:lpstr>Coil current at 50Hz (2D-axi, SC test)</vt:lpstr>
      <vt:lpstr>Coil current vs freq. (2D-axi, SC test)</vt:lpstr>
      <vt:lpstr>Coil impedance vs freq. (2D-axi, SC test)</vt:lpstr>
      <vt:lpstr>Coil losses (2D-axi, SC test)</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Action Guidelines</dc:title>
  <dc:creator>Microsoft Office User</dc:creator>
  <cp:lastModifiedBy>Cesare Tozzo</cp:lastModifiedBy>
  <cp:revision>25</cp:revision>
  <dcterms:created xsi:type="dcterms:W3CDTF">2023-06-06T13:32:16Z</dcterms:created>
  <dcterms:modified xsi:type="dcterms:W3CDTF">2024-01-31T15:17:24Z</dcterms:modified>
</cp:coreProperties>
</file>