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950" r:id="rId1"/>
    <p:sldMasterId id="2147484016" r:id="rId2"/>
  </p:sldMasterIdLst>
  <p:notesMasterIdLst>
    <p:notesMasterId r:id="rId26"/>
  </p:notesMasterIdLst>
  <p:sldIdLst>
    <p:sldId id="603" r:id="rId3"/>
    <p:sldId id="597" r:id="rId4"/>
    <p:sldId id="628" r:id="rId5"/>
    <p:sldId id="625" r:id="rId6"/>
    <p:sldId id="629" r:id="rId7"/>
    <p:sldId id="632" r:id="rId8"/>
    <p:sldId id="619" r:id="rId9"/>
    <p:sldId id="630" r:id="rId10"/>
    <p:sldId id="642" r:id="rId11"/>
    <p:sldId id="634" r:id="rId12"/>
    <p:sldId id="643" r:id="rId13"/>
    <p:sldId id="645" r:id="rId14"/>
    <p:sldId id="622" r:id="rId15"/>
    <p:sldId id="639" r:id="rId16"/>
    <p:sldId id="637" r:id="rId17"/>
    <p:sldId id="631" r:id="rId18"/>
    <p:sldId id="644" r:id="rId19"/>
    <p:sldId id="612" r:id="rId20"/>
    <p:sldId id="640" r:id="rId21"/>
    <p:sldId id="641" r:id="rId22"/>
    <p:sldId id="646" r:id="rId23"/>
    <p:sldId id="624" r:id="rId24"/>
    <p:sldId id="647" r:id="rId25"/>
  </p:sldIdLst>
  <p:sldSz cx="9144000" cy="5143500" type="screen16x9"/>
  <p:notesSz cx="6858000" cy="9144000"/>
  <p:embeddedFontLst>
    <p:embeddedFont>
      <p:font typeface="Calibri" panose="020F0502020204030204" pitchFamily="34" charset="0"/>
      <p:regular r:id="rId27"/>
      <p:bold r:id="rId28"/>
      <p:italic r:id="rId29"/>
      <p:boldItalic r:id="rId30"/>
    </p:embeddedFont>
    <p:embeddedFont>
      <p:font typeface="Lato" panose="020F0502020204030203" pitchFamily="34" charset="0"/>
      <p:regular r:id="rId31"/>
      <p:bold r:id="rId32"/>
      <p:italic r:id="rId33"/>
      <p:boldItalic r:id="rId34"/>
    </p:embeddedFont>
    <p:embeddedFont>
      <p:font typeface="Lato Black" panose="020F0A02020204030203" pitchFamily="34" charset="0"/>
      <p:bold r:id="rId35"/>
      <p:italic r:id="rId36"/>
      <p:boldItalic r:id="rId37"/>
    </p:embeddedFont>
    <p:embeddedFont>
      <p:font typeface="Lato Light" panose="020F0302020204030203" pitchFamily="34" charset="0"/>
      <p:regular r:id="rId38"/>
      <p:italic r:id="rId39"/>
    </p:embeddedFont>
  </p:embeddedFontLst>
  <p:custDataLst>
    <p:tags r:id="rId4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B1C61460-D265-41E5-A753-4AD1423FCAFC}">
          <p14:sldIdLst>
            <p14:sldId id="603"/>
          </p14:sldIdLst>
        </p14:section>
        <p14:section name="Model Definition" id="{CF8A478C-7347-4394-B46D-B47236248D0D}">
          <p14:sldIdLst>
            <p14:sldId id="597"/>
            <p14:sldId id="628"/>
            <p14:sldId id="625"/>
            <p14:sldId id="629"/>
          </p14:sldIdLst>
        </p14:section>
        <p14:section name="Model Implementation in COMSOL Multiphysics" id="{18F832F9-C860-4993-B4CA-7B07DA64F593}">
          <p14:sldIdLst>
            <p14:sldId id="632"/>
            <p14:sldId id="619"/>
            <p14:sldId id="630"/>
            <p14:sldId id="642"/>
            <p14:sldId id="634"/>
            <p14:sldId id="643"/>
            <p14:sldId id="645"/>
            <p14:sldId id="622"/>
          </p14:sldIdLst>
        </p14:section>
        <p14:section name="Results" id="{18E8E55D-965A-4E96-AA2C-2D20A623FE03}">
          <p14:sldIdLst>
            <p14:sldId id="639"/>
            <p14:sldId id="637"/>
            <p14:sldId id="631"/>
            <p14:sldId id="644"/>
            <p14:sldId id="612"/>
            <p14:sldId id="640"/>
            <p14:sldId id="641"/>
            <p14:sldId id="646"/>
          </p14:sldIdLst>
        </p14:section>
        <p14:section name="Concluding Remarks" id="{F1C6A031-306C-4DFA-896A-F75140BD105E}">
          <p14:sldIdLst>
            <p14:sldId id="624"/>
            <p14:sldId id="647"/>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27" autoAdjust="0"/>
    <p:restoredTop sz="97432" autoAdjust="0"/>
  </p:normalViewPr>
  <p:slideViewPr>
    <p:cSldViewPr>
      <p:cViewPr varScale="1">
        <p:scale>
          <a:sx n="200" d="100"/>
          <a:sy n="200" d="100"/>
        </p:scale>
        <p:origin x="144" y="156"/>
      </p:cViewPr>
      <p:guideLst>
        <p:guide orient="horz" pos="1620"/>
        <p:guide pos="2880"/>
      </p:guideLst>
    </p:cSldViewPr>
  </p:slideViewPr>
  <p:outlineViewPr>
    <p:cViewPr>
      <p:scale>
        <a:sx n="33" d="100"/>
        <a:sy n="33" d="100"/>
      </p:scale>
      <p:origin x="0" y="-9210"/>
    </p:cViewPr>
  </p:outlineViewPr>
  <p:notesTextViewPr>
    <p:cViewPr>
      <p:scale>
        <a:sx n="3" d="2"/>
        <a:sy n="3" d="2"/>
      </p:scale>
      <p:origin x="0" y="0"/>
    </p:cViewPr>
  </p:notesTextViewPr>
  <p:sorterViewPr>
    <p:cViewPr>
      <p:scale>
        <a:sx n="100" d="100"/>
        <a:sy n="100" d="100"/>
      </p:scale>
      <p:origin x="0" y="0"/>
    </p:cViewPr>
  </p:sorterViewPr>
  <p:notesViewPr>
    <p:cSldViewPr>
      <p:cViewPr>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9" Type="http://schemas.openxmlformats.org/officeDocument/2006/relationships/font" Target="fonts/font13.fntdata"/><Relationship Id="rId21" Type="http://schemas.openxmlformats.org/officeDocument/2006/relationships/slide" Target="slides/slide19.xml"/><Relationship Id="rId34" Type="http://schemas.openxmlformats.org/officeDocument/2006/relationships/font" Target="fonts/font8.fntdata"/><Relationship Id="rId42"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font" Target="fonts/font3.fntdata"/><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font" Target="fonts/font6.fntdata"/><Relationship Id="rId37" Type="http://schemas.openxmlformats.org/officeDocument/2006/relationships/font" Target="fonts/font11.fntdata"/><Relationship Id="rId40"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font" Target="fonts/font2.fntdata"/><Relationship Id="rId36" Type="http://schemas.openxmlformats.org/officeDocument/2006/relationships/font" Target="fonts/font10.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5.fntdata"/><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font" Target="fonts/font9.fntdata"/><Relationship Id="rId43"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font" Target="fonts/font7.fntdata"/><Relationship Id="rId38" Type="http://schemas.openxmlformats.org/officeDocument/2006/relationships/font" Target="fonts/font12.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C6E9356-AC72-409D-90D8-8C02829E7BF8}" type="datetimeFigureOut">
              <a:rPr lang="en-US" smtClean="0"/>
              <a:t>1/11/2024</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8B3A9A2-A8E6-44B9-B8F3-91C5FB4F6B08}" type="slidenum">
              <a:rPr lang="en-US" smtClean="0"/>
              <a:t>‹#›</a:t>
            </a:fld>
            <a:endParaRPr lang="en-US"/>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5"/>
          </p:nvPr>
        </p:nvSpPr>
        <p:spPr/>
        <p:txBody>
          <a:bodyPr/>
          <a:lstStyle/>
          <a:p>
            <a:fld id="{88B3A9A2-A8E6-44B9-B8F3-91C5FB4F6B08}" type="slidenum">
              <a:rPr lang="en-US" smtClean="0"/>
              <a:t>1</a:t>
            </a:fld>
            <a:endParaRPr lang="en-US"/>
          </a:p>
        </p:txBody>
      </p:sp>
    </p:spTree>
    <p:extLst>
      <p:ext uri="{BB962C8B-B14F-4D97-AF65-F5344CB8AC3E}">
        <p14:creationId xmlns:p14="http://schemas.microsoft.com/office/powerpoint/2010/main" val="15908167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8B3A9A2-A8E6-44B9-B8F3-91C5FB4F6B08}" type="slidenum">
              <a:rPr lang="en-US" smtClean="0"/>
              <a:t>2</a:t>
            </a:fld>
            <a:endParaRPr lang="en-US"/>
          </a:p>
        </p:txBody>
      </p:sp>
    </p:spTree>
    <p:extLst>
      <p:ext uri="{BB962C8B-B14F-4D97-AF65-F5344CB8AC3E}">
        <p14:creationId xmlns:p14="http://schemas.microsoft.com/office/powerpoint/2010/main" val="13540382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p>
        </p:txBody>
      </p:sp>
      <p:sp>
        <p:nvSpPr>
          <p:cNvPr id="4" name="灯片编号占位符 3"/>
          <p:cNvSpPr>
            <a:spLocks noGrp="1"/>
          </p:cNvSpPr>
          <p:nvPr>
            <p:ph type="sldNum" sz="quarter" idx="5"/>
          </p:nvPr>
        </p:nvSpPr>
        <p:spPr/>
        <p:txBody>
          <a:bodyPr/>
          <a:lstStyle/>
          <a:p>
            <a:fld id="{88B3A9A2-A8E6-44B9-B8F3-91C5FB4F6B08}" type="slidenum">
              <a:rPr lang="en-US" smtClean="0"/>
              <a:t>15</a:t>
            </a:fld>
            <a:endParaRPr lang="en-US"/>
          </a:p>
        </p:txBody>
      </p:sp>
    </p:spTree>
    <p:extLst>
      <p:ext uri="{BB962C8B-B14F-4D97-AF65-F5344CB8AC3E}">
        <p14:creationId xmlns:p14="http://schemas.microsoft.com/office/powerpoint/2010/main" val="4579148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p>
        </p:txBody>
      </p:sp>
      <p:sp>
        <p:nvSpPr>
          <p:cNvPr id="4" name="灯片编号占位符 3"/>
          <p:cNvSpPr>
            <a:spLocks noGrp="1"/>
          </p:cNvSpPr>
          <p:nvPr>
            <p:ph type="sldNum" sz="quarter" idx="5"/>
          </p:nvPr>
        </p:nvSpPr>
        <p:spPr/>
        <p:txBody>
          <a:bodyPr/>
          <a:lstStyle/>
          <a:p>
            <a:fld id="{88B3A9A2-A8E6-44B9-B8F3-91C5FB4F6B08}" type="slidenum">
              <a:rPr lang="en-US" smtClean="0"/>
              <a:t>16</a:t>
            </a:fld>
            <a:endParaRPr lang="en-US"/>
          </a:p>
        </p:txBody>
      </p:sp>
    </p:spTree>
    <p:extLst>
      <p:ext uri="{BB962C8B-B14F-4D97-AF65-F5344CB8AC3E}">
        <p14:creationId xmlns:p14="http://schemas.microsoft.com/office/powerpoint/2010/main" val="35974277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5"/>
          </p:nvPr>
        </p:nvSpPr>
        <p:spPr/>
        <p:txBody>
          <a:bodyPr/>
          <a:lstStyle/>
          <a:p>
            <a:fld id="{88B3A9A2-A8E6-44B9-B8F3-91C5FB4F6B08}" type="slidenum">
              <a:rPr lang="en-US" smtClean="0"/>
              <a:t>17</a:t>
            </a:fld>
            <a:endParaRPr lang="en-US"/>
          </a:p>
        </p:txBody>
      </p:sp>
    </p:spTree>
    <p:extLst>
      <p:ext uri="{BB962C8B-B14F-4D97-AF65-F5344CB8AC3E}">
        <p14:creationId xmlns:p14="http://schemas.microsoft.com/office/powerpoint/2010/main" val="32067989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5"/>
          </p:nvPr>
        </p:nvSpPr>
        <p:spPr/>
        <p:txBody>
          <a:bodyPr/>
          <a:lstStyle/>
          <a:p>
            <a:fld id="{88B3A9A2-A8E6-44B9-B8F3-91C5FB4F6B08}" type="slidenum">
              <a:rPr lang="en-US" smtClean="0"/>
              <a:t>23</a:t>
            </a:fld>
            <a:endParaRPr lang="en-US"/>
          </a:p>
        </p:txBody>
      </p:sp>
    </p:spTree>
    <p:extLst>
      <p:ext uri="{BB962C8B-B14F-4D97-AF65-F5344CB8AC3E}">
        <p14:creationId xmlns:p14="http://schemas.microsoft.com/office/powerpoint/2010/main" val="23414916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2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2.xml"/></Relationships>
</file>

<file path=ppt/slideLayouts/_rels/slideLayout123.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124.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e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25.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e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2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e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e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Title, company</a:t>
            </a:r>
          </a:p>
        </p:txBody>
      </p:sp>
    </p:spTree>
    <p:extLst>
      <p:ext uri="{BB962C8B-B14F-4D97-AF65-F5344CB8AC3E}">
        <p14:creationId xmlns:p14="http://schemas.microsoft.com/office/powerpoint/2010/main" val="2952917092"/>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093" indent="0">
              <a:buFont typeface="Arial" panose="020B0604020202020204" pitchFamily="34" charset="0"/>
              <a:buNone/>
              <a:defRPr/>
            </a:lvl2pPr>
            <a:lvl3pPr marL="576248" indent="0">
              <a:buNone/>
              <a:defRPr/>
            </a:lvl3pPr>
          </a:lstStyle>
          <a:p>
            <a:pPr lvl="0"/>
            <a:r>
              <a:rPr lang="en-US"/>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0"/>
              </a:defRPr>
            </a:lvl1pPr>
            <a:lvl2pPr marL="457189" indent="0">
              <a:buNone/>
              <a:defRPr/>
            </a:lvl2pPr>
            <a:lvl3pPr marL="914378" indent="0">
              <a:buNone/>
              <a:defRPr/>
            </a:lvl3pPr>
          </a:lstStyle>
          <a:p>
            <a:pPr lvl="0"/>
            <a:r>
              <a:rPr lang="en-US"/>
              <a:t>Caption in this style only if necessary (move to be near image)</a:t>
            </a:r>
          </a:p>
        </p:txBody>
      </p:sp>
    </p:spTree>
    <p:extLst>
      <p:ext uri="{BB962C8B-B14F-4D97-AF65-F5344CB8AC3E}">
        <p14:creationId xmlns:p14="http://schemas.microsoft.com/office/powerpoint/2010/main" val="563890675"/>
      </p:ext>
    </p:extLst>
  </p:cSld>
  <p:clrMapOvr>
    <a:masterClrMapping/>
  </p:clrMapOvr>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6" y="302684"/>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extLst>
              <a:ext uri="{FF2B5EF4-FFF2-40B4-BE49-F238E27FC236}">
                <a16:creationId xmlns:a16="http://schemas.microsoft.com/office/drawing/2014/main" id="{C5198B12-F0DC-FC40-A343-A79509F228C4}"/>
              </a:ext>
            </a:extLst>
          </p:cNvPr>
          <p:cNvSpPr/>
          <p:nvPr/>
        </p:nvSpPr>
        <p:spPr>
          <a:xfrm>
            <a:off x="3671416"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15BC1452-772F-BB4B-94B4-41012A92321B}"/>
              </a:ext>
            </a:extLst>
          </p:cNvPr>
          <p:cNvSpPr/>
          <p:nvPr/>
        </p:nvSpPr>
        <p:spPr>
          <a:xfrm>
            <a:off x="6339591"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6" y="302685"/>
            <a:ext cx="2566988" cy="153670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1"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a:blip r:embed="rId2"/>
          <a:srcRect l="24096"/>
          <a:stretch>
            <a:fillRect/>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6" y="1929117"/>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 keep it short!</a:t>
            </a:r>
          </a:p>
          <a:p>
            <a:pPr lvl="1"/>
            <a:r>
              <a:rPr lang="en-US"/>
              <a:t>This slide makes a good section header as well</a:t>
            </a:r>
          </a:p>
          <a:p>
            <a:pPr lvl="2"/>
            <a:r>
              <a:rPr lang="en-US"/>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1"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1" y="3790952"/>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3888981646"/>
      </p:ext>
    </p:extLst>
  </p:cSld>
  <p:clrMapOvr>
    <a:masterClrMapping/>
  </p:clrMapOvr>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8" y="1574620"/>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324998" y="1574620"/>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82498" y="1574620"/>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2639014441"/>
      </p:ext>
    </p:extLst>
  </p:cSld>
  <p:clrMapOvr>
    <a:masterClrMapping/>
  </p:clrMapOvr>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20"/>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246120" y="1574620"/>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11240" y="1574620"/>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Tree>
    <p:extLst>
      <p:ext uri="{BB962C8B-B14F-4D97-AF65-F5344CB8AC3E}">
        <p14:creationId xmlns:p14="http://schemas.microsoft.com/office/powerpoint/2010/main" val="852398405"/>
      </p:ext>
    </p:extLst>
  </p:cSld>
  <p:clrMapOvr>
    <a:masterClrMapping/>
  </p:clrMapOvr>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87848"/>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24613191"/>
      </p:ext>
    </p:extLst>
  </p:cSld>
  <p:clrMapOvr>
    <a:masterClrMapping/>
  </p:clrMapOvr>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Rectangle 19">
            <a:extLst>
              <a:ext uri="{FF2B5EF4-FFF2-40B4-BE49-F238E27FC236}">
                <a16:creationId xmlns:a16="http://schemas.microsoft.com/office/drawing/2014/main" id="{2BEE92EE-CB1A-564D-AFDA-ECC078177899}"/>
              </a:ext>
            </a:extLst>
          </p:cNvPr>
          <p:cNvSpPr/>
          <p:nvPr/>
        </p:nvSpPr>
        <p:spPr>
          <a:xfrm>
            <a:off x="2540115"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1" name="Rectangle 20">
            <a:extLst>
              <a:ext uri="{FF2B5EF4-FFF2-40B4-BE49-F238E27FC236}">
                <a16:creationId xmlns:a16="http://schemas.microsoft.com/office/drawing/2014/main" id="{113ADE27-8124-2E48-9321-9D361EB8E511}"/>
              </a:ext>
            </a:extLst>
          </p:cNvPr>
          <p:cNvSpPr/>
          <p:nvPr/>
        </p:nvSpPr>
        <p:spPr>
          <a:xfrm>
            <a:off x="2548581"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2" name="Rectangle 21">
            <a:extLst>
              <a:ext uri="{FF2B5EF4-FFF2-40B4-BE49-F238E27FC236}">
                <a16:creationId xmlns:a16="http://schemas.microsoft.com/office/drawing/2014/main" id="{942C7726-2FB8-454D-88F1-E8C59C67CCDE}"/>
              </a:ext>
            </a:extLst>
          </p:cNvPr>
          <p:cNvSpPr/>
          <p:nvPr/>
        </p:nvSpPr>
        <p:spPr>
          <a:xfrm>
            <a:off x="4624723"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7" y="819150"/>
            <a:ext cx="1965960" cy="1965958"/>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58874" y="2886101"/>
            <a:ext cx="1947202" cy="19735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a:blip r:embed="rId2"/>
          <a:srcRect l="24096"/>
          <a:stretch>
            <a:fillRect/>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40854" y="819151"/>
            <a:ext cx="1965221" cy="196595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1"/>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ONLY, keep it short!</a:t>
            </a:r>
          </a:p>
          <a:p>
            <a:pPr lvl="0"/>
            <a:r>
              <a:rPr lang="en-US"/>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8" y="2886100"/>
            <a:ext cx="1935062"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8" y="3343301"/>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24723"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3376815579"/>
      </p:ext>
    </p:extLst>
  </p:cSld>
  <p:clrMapOvr>
    <a:masterClrMapping/>
  </p:clrMapOvr>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49705" y="1342272"/>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782808" y="1342272"/>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1"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1"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4"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4"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19" name="Content Placeholder 3">
            <a:extLst>
              <a:ext uri="{FF2B5EF4-FFF2-40B4-BE49-F238E27FC236}">
                <a16:creationId xmlns:a16="http://schemas.microsoft.com/office/drawing/2014/main" id="{883CEC0D-877D-B04D-90D5-E1CF01A8E507}"/>
              </a:ext>
            </a:extLst>
          </p:cNvPr>
          <p:cNvSpPr>
            <a:spLocks noGrp="1" noChangeAspect="1"/>
          </p:cNvSpPr>
          <p:nvPr>
            <p:ph sz="quarter" idx="33" hasCustomPrompt="1"/>
          </p:nvPr>
        </p:nvSpPr>
        <p:spPr>
          <a:xfrm>
            <a:off x="449705" y="3380934"/>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0" name="Content Placeholder 3">
            <a:extLst>
              <a:ext uri="{FF2B5EF4-FFF2-40B4-BE49-F238E27FC236}">
                <a16:creationId xmlns:a16="http://schemas.microsoft.com/office/drawing/2014/main" id="{32EDD358-615C-1649-8F62-18AA2762B14B}"/>
              </a:ext>
            </a:extLst>
          </p:cNvPr>
          <p:cNvSpPr>
            <a:spLocks noGrp="1" noChangeAspect="1"/>
          </p:cNvSpPr>
          <p:nvPr>
            <p:ph sz="quarter" idx="34" hasCustomPrompt="1"/>
          </p:nvPr>
        </p:nvSpPr>
        <p:spPr>
          <a:xfrm>
            <a:off x="4782808" y="3380934"/>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1"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1"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4"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4"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Tree>
    <p:extLst>
      <p:ext uri="{BB962C8B-B14F-4D97-AF65-F5344CB8AC3E}">
        <p14:creationId xmlns:p14="http://schemas.microsoft.com/office/powerpoint/2010/main" val="2059780829"/>
      </p:ext>
    </p:extLst>
  </p:cSld>
  <p:clrMapOvr>
    <a:masterClrMapping/>
  </p:clrMapOvr>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 Body text is preferred over bullets</a:t>
            </a:r>
          </a:p>
          <a:p>
            <a:pPr lvl="1"/>
            <a:r>
              <a:rPr lang="en-US"/>
              <a:t>Second level</a:t>
            </a:r>
          </a:p>
          <a:p>
            <a:pPr lvl="2"/>
            <a:r>
              <a:rPr lang="en-US"/>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3196868579"/>
      </p:ext>
    </p:extLst>
  </p:cSld>
  <p:clrMapOvr>
    <a:masterClrMapping/>
  </p:clrMapOvr>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a:blip r:embed="rId2"/>
          <a:srcRect l="24096"/>
          <a:stretch>
            <a:fillRect/>
          </a:stretch>
        </p:blipFill>
        <p:spPr>
          <a:xfrm>
            <a:off x="0" y="115218"/>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9" y="223914"/>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 Body text is preferred over bullets</a:t>
            </a:r>
          </a:p>
          <a:p>
            <a:pPr lvl="1"/>
            <a:r>
              <a:rPr lang="en-US"/>
              <a:t>Second level</a:t>
            </a:r>
          </a:p>
          <a:p>
            <a:pPr lvl="2"/>
            <a:r>
              <a:rPr lang="en-US"/>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1"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210621375"/>
      </p:ext>
    </p:extLst>
  </p:cSld>
  <p:clrMapOvr>
    <a:masterClrMapping/>
  </p:clrMapOvr>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6"/>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277289325"/>
      </p:ext>
    </p:extLst>
  </p:cSld>
  <p:clrMapOvr>
    <a:masterClrMapping/>
  </p:clrMapOvr>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2803"/>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443345754"/>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0"/>
              </a:defRPr>
            </a:lvl1pPr>
            <a:lvl2pPr marL="457189" indent="0">
              <a:buNone/>
              <a:defRPr/>
            </a:lvl2pPr>
            <a:lvl3pPr marL="914378" indent="0">
              <a:buNone/>
              <a:defRPr/>
            </a:lvl3pPr>
          </a:lstStyle>
          <a:p>
            <a:pPr lvl="0"/>
            <a:r>
              <a:rPr lang="en-US"/>
              <a:t>Caption in this style only if necessary (move to be near image)</a:t>
            </a:r>
          </a:p>
        </p:txBody>
      </p:sp>
    </p:spTree>
    <p:extLst>
      <p:ext uri="{BB962C8B-B14F-4D97-AF65-F5344CB8AC3E}">
        <p14:creationId xmlns:p14="http://schemas.microsoft.com/office/powerpoint/2010/main" val="3413925018"/>
      </p:ext>
    </p:extLst>
  </p:cSld>
  <p:clrMapOvr>
    <a:masterClrMapping/>
  </p:clrMapOvr>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3081342507"/>
      </p:ext>
    </p:extLst>
  </p:cSld>
  <p:clrMapOvr>
    <a:masterClrMapping/>
  </p:clrMapOvr>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5" y="1387824"/>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5"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0"/>
              </a:defRPr>
            </a:lvl1pPr>
            <a:lvl2pPr marL="457189" indent="0">
              <a:buNone/>
              <a:defRPr/>
            </a:lvl2pPr>
            <a:lvl3pPr marL="914378" indent="0">
              <a:buNone/>
              <a:defRPr/>
            </a:lvl3pPr>
          </a:lstStyle>
          <a:p>
            <a:pPr lvl="0"/>
            <a:r>
              <a:rPr lang="en-US"/>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3428094868"/>
      </p:ext>
    </p:extLst>
  </p:cSld>
  <p:clrMapOvr>
    <a:masterClrMapping/>
  </p:clrMapOvr>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1369003723"/>
      </p:ext>
    </p:extLst>
  </p:cSld>
  <p:clrMapOvr>
    <a:masterClrMapping/>
  </p:clrMapOvr>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1967295001"/>
      </p:ext>
    </p:extLst>
  </p:cSld>
  <p:clrMapOvr>
    <a:masterClrMapping/>
  </p:clrMapOvr>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127793997"/>
      </p:ext>
    </p:extLst>
  </p:cSld>
  <p:clrMapOvr>
    <a:masterClrMapping/>
  </p:clrMapOvr>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45807800"/>
      </p:ext>
    </p:extLst>
  </p:cSld>
  <p:clrMapOvr>
    <a:masterClrMapping/>
  </p:clrMapOvr>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a:t>Align text center if white bkgnd</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Tree>
    <p:extLst>
      <p:ext uri="{BB962C8B-B14F-4D97-AF65-F5344CB8AC3E}">
        <p14:creationId xmlns:p14="http://schemas.microsoft.com/office/powerpoint/2010/main" val="2035208825"/>
      </p:ext>
    </p:extLst>
  </p:cSld>
  <p:clrMapOvr>
    <a:masterClrMapping/>
  </p:clrMapOvr>
  <p:transition/>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tretch>
            <a:fillRect/>
          </a:stretch>
        </p:blipFill>
        <p:spPr>
          <a:xfrm>
            <a:off x="0" y="0"/>
            <a:ext cx="9144000" cy="5143500"/>
          </a:xfrm>
          <a:prstGeom prst="rect">
            <a:avLst/>
          </a:prstGeom>
        </p:spPr>
      </p:pic>
    </p:spTree>
    <p:extLst>
      <p:ext uri="{BB962C8B-B14F-4D97-AF65-F5344CB8AC3E}">
        <p14:creationId xmlns:p14="http://schemas.microsoft.com/office/powerpoint/2010/main" val="1230720392"/>
      </p:ext>
    </p:extLst>
  </p:cSld>
  <p:clrMapOvr>
    <a:masterClrMapping/>
  </p:clrMapOvr>
  <p:transition/>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tretch>
            <a:fillRect/>
          </a:stretch>
        </p:blipFill>
        <p:spPr>
          <a:xfrm>
            <a:off x="152400" y="0"/>
            <a:ext cx="5143500" cy="5143500"/>
          </a:xfrm>
          <a:prstGeom prst="rect">
            <a:avLst/>
          </a:prstGeom>
        </p:spPr>
      </p:pic>
    </p:spTree>
    <p:extLst>
      <p:ext uri="{BB962C8B-B14F-4D97-AF65-F5344CB8AC3E}">
        <p14:creationId xmlns:p14="http://schemas.microsoft.com/office/powerpoint/2010/main" val="1889572843"/>
      </p:ext>
    </p:extLst>
  </p:cSld>
  <p:clrMapOvr>
    <a:masterClrMapping/>
  </p:clrMapOvr>
  <p:transition/>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tretch>
            <a:fillRect/>
          </a:stretch>
        </p:blipFill>
        <p:spPr>
          <a:xfrm>
            <a:off x="152400" y="0"/>
            <a:ext cx="5143500" cy="5143500"/>
          </a:xfrm>
          <a:prstGeom prst="rect">
            <a:avLst/>
          </a:prstGeom>
        </p:spPr>
      </p:pic>
    </p:spTree>
    <p:extLst>
      <p:ext uri="{BB962C8B-B14F-4D97-AF65-F5344CB8AC3E}">
        <p14:creationId xmlns:p14="http://schemas.microsoft.com/office/powerpoint/2010/main" val="3641085040"/>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This text box can be extended to the right if needed (do NOT change the left alignment)</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0"/>
              </a:defRPr>
            </a:lvl1pPr>
            <a:lvl2pPr marL="457189" indent="0">
              <a:buNone/>
              <a:defRPr/>
            </a:lvl2pPr>
            <a:lvl3pPr marL="914378" indent="0">
              <a:buNone/>
              <a:defRPr/>
            </a:lvl3pPr>
          </a:lstStyle>
          <a:p>
            <a:pPr lvl="0"/>
            <a:r>
              <a:rPr lang="en-US"/>
              <a:t>Caption in this style only if necessary (move to be near image)</a:t>
            </a:r>
          </a:p>
        </p:txBody>
      </p:sp>
    </p:spTree>
    <p:extLst>
      <p:ext uri="{BB962C8B-B14F-4D97-AF65-F5344CB8AC3E}">
        <p14:creationId xmlns:p14="http://schemas.microsoft.com/office/powerpoint/2010/main" val="404393031"/>
      </p:ext>
    </p:extLst>
  </p:cSld>
  <p:clrMapOvr>
    <a:masterClrMapping/>
  </p:clrMapOvr>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tretch>
            <a:fillRect/>
          </a:stretch>
        </p:blipFill>
        <p:spPr>
          <a:xfrm>
            <a:off x="152400" y="0"/>
            <a:ext cx="5143500" cy="5143500"/>
          </a:xfrm>
          <a:prstGeom prst="rect">
            <a:avLst/>
          </a:prstGeom>
        </p:spPr>
      </p:pic>
    </p:spTree>
    <p:extLst>
      <p:ext uri="{BB962C8B-B14F-4D97-AF65-F5344CB8AC3E}">
        <p14:creationId xmlns:p14="http://schemas.microsoft.com/office/powerpoint/2010/main" val="952672671"/>
      </p:ext>
    </p:extLst>
  </p:cSld>
  <p:clrMapOvr>
    <a:masterClrMapping/>
  </p:clrMapOvr>
  <p:transition/>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tretch>
            <a:fillRect/>
          </a:stretch>
        </p:blipFill>
        <p:spPr>
          <a:xfrm>
            <a:off x="152400" y="0"/>
            <a:ext cx="5143500" cy="5143500"/>
          </a:xfrm>
          <a:prstGeom prst="rect">
            <a:avLst/>
          </a:prstGeom>
        </p:spPr>
      </p:pic>
    </p:spTree>
    <p:extLst>
      <p:ext uri="{BB962C8B-B14F-4D97-AF65-F5344CB8AC3E}">
        <p14:creationId xmlns:p14="http://schemas.microsoft.com/office/powerpoint/2010/main" val="1759732837"/>
      </p:ext>
    </p:extLst>
  </p:cSld>
  <p:clrMapOvr>
    <a:masterClrMapping/>
  </p:clrMapOvr>
  <p:transition/>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tretch>
            <a:fill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6"/>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Add your country “comsol.com/contact”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1"/>
            <a:ext cx="2514600" cy="461665"/>
          </a:xfrm>
          <a:prstGeom prst="rect">
            <a:avLst/>
          </a:prstGeom>
          <a:noFill/>
        </p:spPr>
        <p:txBody>
          <a:bodyPr wrap="square" lIns="0" rtlCol="0">
            <a:spAutoFit/>
          </a:bodyPr>
          <a:lstStyle/>
          <a:p>
            <a:r>
              <a:rPr lang="en-US" sz="2400" b="1" i="0">
                <a:solidFill>
                  <a:schemeClr val="accent1"/>
                </a:solidFill>
                <a:latin typeface="Lato" panose="020F0502020204030203" pitchFamily="34" charset="0"/>
              </a:rPr>
              <a:t>Contact Us</a:t>
            </a:r>
          </a:p>
        </p:txBody>
      </p:sp>
    </p:spTree>
    <p:extLst>
      <p:ext uri="{BB962C8B-B14F-4D97-AF65-F5344CB8AC3E}">
        <p14:creationId xmlns:p14="http://schemas.microsoft.com/office/powerpoint/2010/main" val="1617792328"/>
      </p:ext>
    </p:extLst>
  </p:cSld>
  <p:clrMapOvr>
    <a:masterClrMapping/>
  </p:clrMapOvr>
  <p:transition/>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tretch>
            <a:fill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1"/>
            <a:ext cx="2895600" cy="830997"/>
          </a:xfrm>
          <a:prstGeom prst="rect">
            <a:avLst/>
          </a:prstGeom>
          <a:noFill/>
        </p:spPr>
        <p:txBody>
          <a:bodyPr wrap="square" rtlCol="0">
            <a:spAutoFit/>
          </a:bodyPr>
          <a:lstStyle/>
          <a:p>
            <a:r>
              <a:rPr lang="en-US" sz="2400" b="1" i="0">
                <a:solidFill>
                  <a:schemeClr val="accent1"/>
                </a:solidFill>
                <a:latin typeface="Lato" panose="020F0502020204030203" pitchFamily="34" charset="0"/>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7"/>
            <a:ext cx="2895600" cy="338554"/>
          </a:xfrm>
          <a:prstGeom prst="rect">
            <a:avLst/>
          </a:prstGeom>
          <a:noFill/>
        </p:spPr>
        <p:txBody>
          <a:bodyPr wrap="square" rtlCol="0">
            <a:spAutoFit/>
          </a:bodyPr>
          <a:lstStyle/>
          <a:p>
            <a:r>
              <a:rPr lang="en-US" sz="1600" b="0" i="0" err="1">
                <a:solidFill>
                  <a:schemeClr val="tx1"/>
                </a:solidFill>
                <a:latin typeface="Lato" panose="020F0502020204030203" pitchFamily="34" charset="0"/>
              </a:rPr>
              <a:t>comsol.com/request-a-demo</a:t>
            </a:r>
          </a:p>
        </p:txBody>
      </p:sp>
    </p:spTree>
    <p:extLst>
      <p:ext uri="{BB962C8B-B14F-4D97-AF65-F5344CB8AC3E}">
        <p14:creationId xmlns:p14="http://schemas.microsoft.com/office/powerpoint/2010/main" val="2625203672"/>
      </p:ext>
    </p:extLst>
  </p:cSld>
  <p:clrMapOvr>
    <a:masterClrMapping/>
  </p:clrMapOvr>
  <p:transition/>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a:blip r:embed="rId2"/>
          <a:srcRect l="4202" b="7749"/>
          <a:stretch>
            <a:fillRect/>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a:solidFill>
                  <a:schemeClr val="accent1"/>
                </a:solidFill>
                <a:latin typeface="Lato" panose="020F0502020204030203" pitchFamily="34" charset="0"/>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err="1">
                <a:solidFill>
                  <a:schemeClr val="tx1"/>
                </a:solidFill>
                <a:latin typeface="Lato" panose="020F0502020204030203" pitchFamily="34" charset="0"/>
              </a:rPr>
              <a:t>comsol.com</a:t>
            </a:r>
            <a:endParaRPr lang="en-US" sz="1600" b="0" i="0">
              <a:solidFill>
                <a:schemeClr val="tx1"/>
              </a:solidFill>
              <a:latin typeface="Lato" panose="020F0502020204030203" pitchFamily="34" charset="0"/>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1691737641"/>
      </p:ext>
    </p:extLst>
  </p:cSld>
  <p:clrMapOvr>
    <a:masterClrMapping/>
  </p:clrMapOvr>
  <p:transition/>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a:blip r:embed="rId2"/>
          <a:srcRect l="4775" b="5992"/>
          <a:stretch>
            <a:fillRect/>
          </a:stretch>
        </p:blipFill>
        <p:spPr>
          <a:xfrm>
            <a:off x="533400"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a:solidFill>
                  <a:schemeClr val="accent1"/>
                </a:solidFill>
                <a:latin typeface="Lato" panose="020F0502020204030203" pitchFamily="34" charset="0"/>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err="1">
                <a:solidFill>
                  <a:schemeClr val="tx1"/>
                </a:solidFill>
                <a:latin typeface="Lato" panose="020F0502020204030203" pitchFamily="34" charset="0"/>
              </a:rPr>
              <a:t>comsol.com</a:t>
            </a:r>
            <a:endParaRPr lang="en-US" sz="1600" b="0" i="0">
              <a:solidFill>
                <a:schemeClr val="tx1"/>
              </a:solidFill>
              <a:latin typeface="Lato" panose="020F0502020204030203" pitchFamily="34" charset="0"/>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1"/>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5144D7FA-71D5-1247-8CC0-659E1B402155}"/>
              </a:ext>
            </a:extLst>
          </p:cNvPr>
          <p:cNvSpPr/>
          <p:nvPr/>
        </p:nvSpPr>
        <p:spPr>
          <a:xfrm>
            <a:off x="0" y="-14129"/>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3626722309"/>
      </p:ext>
    </p:extLst>
  </p:cSld>
  <p:clrMapOvr>
    <a:masterClrMapping/>
  </p:clrMapOvr>
  <p:transition/>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p:cSld name="1 Image, Title, 4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a:blip r:embed="rId2"/>
          <a:srcRect l="24096"/>
          <a:stretch>
            <a:fillRect/>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5489851"/>
      </p:ext>
    </p:extLst>
  </p:cSld>
  <p:clrMapOvr>
    <a:masterClrMapping/>
  </p:clrMapOvr>
  <p:transition/>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p:cSld name="Title, 4 image each with captions with title +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6"/>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1721842988"/>
      </p:ext>
    </p:extLst>
  </p:cSld>
  <p:clrMapOvr>
    <a:masterClrMapping/>
  </p:clrMapOvr>
  <p:transition/>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p:cSld name="2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 Body text is preferred over bullets</a:t>
            </a:r>
          </a:p>
          <a:p>
            <a:pPr lvl="1"/>
            <a:r>
              <a:rPr lang="en-US"/>
              <a:t>Second level</a:t>
            </a:r>
          </a:p>
          <a:p>
            <a:pPr lvl="2"/>
            <a:r>
              <a:rPr lang="en-US"/>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1875596092"/>
      </p:ext>
    </p:extLst>
  </p:cSld>
  <p:clrMapOvr>
    <a:masterClrMapping/>
  </p:clrMapOvr>
  <p:transition/>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p:cSld name="1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87848"/>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1313742098"/>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1" y="971551"/>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a:blip r:embed="rId2"/>
          <a:srcRect l="24096"/>
          <a:stretch>
            <a:fillRect/>
          </a:stretch>
        </p:blipFill>
        <p:spPr>
          <a:xfrm>
            <a:off x="0" y="115218"/>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1063696608"/>
      </p:ext>
    </p:extLst>
  </p:cSld>
  <p:clrMapOvr>
    <a:masterClrMapping/>
  </p:clrMapOvr>
  <p:transition/>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p:cSld name="6_8 images with captio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a:blip r:embed="rId2"/>
          <a:srcRect l="24096"/>
          <a:stretch>
            <a:fillRect/>
          </a:stretch>
        </p:blipFill>
        <p:spPr>
          <a:xfrm>
            <a:off x="0" y="115218"/>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9" y="223914"/>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 Body text is preferred over bullets</a:t>
            </a:r>
          </a:p>
          <a:p>
            <a:pPr lvl="1"/>
            <a:r>
              <a:rPr lang="en-US"/>
              <a:t>Second level</a:t>
            </a:r>
          </a:p>
          <a:p>
            <a:pPr lvl="2"/>
            <a:r>
              <a:rPr lang="en-US"/>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1" y="590550"/>
            <a:ext cx="5034741"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2559555048"/>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1" y="3034641"/>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This space is meant for body text not bullets</a:t>
            </a:r>
          </a:p>
          <a:p>
            <a:pPr lvl="1"/>
            <a:r>
              <a:rPr lang="en-US"/>
              <a:t>Second level</a:t>
            </a:r>
          </a:p>
          <a:p>
            <a:pPr lvl="2"/>
            <a:r>
              <a:rPr lang="en-US"/>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780551126"/>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1"/>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defRPr sz="1100">
                <a:solidFill>
                  <a:schemeClr val="bg2"/>
                </a:solidFill>
              </a:defRPr>
            </a:lvl2pPr>
            <a:lvl3pPr>
              <a:defRPr>
                <a:solidFill>
                  <a:schemeClr val="bg2"/>
                </a:solidFill>
              </a:defRPr>
            </a:lvl3pPr>
          </a:lstStyle>
          <a:p>
            <a:pPr lvl="1"/>
            <a:r>
              <a:rPr lang="en-US"/>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1"/>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defRPr sz="1100">
                <a:solidFill>
                  <a:schemeClr val="bg2"/>
                </a:solidFill>
              </a:defRPr>
            </a:lvl2pPr>
            <a:lvl3pPr>
              <a:defRPr>
                <a:solidFill>
                  <a:schemeClr val="bg2"/>
                </a:solidFill>
              </a:defRPr>
            </a:lvl3pPr>
          </a:lstStyle>
          <a:p>
            <a:pPr lvl="1"/>
            <a:r>
              <a:rPr lang="en-US"/>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Full GUI image ONLY, cropped off the bottom and off the right side!</a:t>
            </a:r>
          </a:p>
        </p:txBody>
      </p:sp>
    </p:spTree>
    <p:extLst>
      <p:ext uri="{BB962C8B-B14F-4D97-AF65-F5344CB8AC3E}">
        <p14:creationId xmlns:p14="http://schemas.microsoft.com/office/powerpoint/2010/main" val="4115290360"/>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189766249"/>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1"/>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3500"/>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7" y="2603500"/>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2"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Bullets all on the same level or body text (no sub bullets)</a:t>
            </a:r>
          </a:p>
          <a:p>
            <a:pPr lvl="1"/>
            <a:r>
              <a:rPr lang="en-US"/>
              <a:t>Second level</a:t>
            </a:r>
          </a:p>
          <a:p>
            <a:pPr lvl="1"/>
            <a:r>
              <a:rPr lang="en-US"/>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8"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Bullets all on the same level or body text (no sub bullets)</a:t>
            </a:r>
          </a:p>
          <a:p>
            <a:pPr lvl="1"/>
            <a:r>
              <a:rPr lang="en-US"/>
              <a:t>Second level</a:t>
            </a:r>
          </a:p>
          <a:p>
            <a:pPr lvl="1"/>
            <a:r>
              <a:rPr lang="en-US"/>
              <a:t>NEVER IMAGES</a:t>
            </a:r>
          </a:p>
        </p:txBody>
      </p:sp>
    </p:spTree>
    <p:extLst>
      <p:ext uri="{BB962C8B-B14F-4D97-AF65-F5344CB8AC3E}">
        <p14:creationId xmlns:p14="http://schemas.microsoft.com/office/powerpoint/2010/main" val="1826087753"/>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ONLY!!!!!!</a:t>
            </a:r>
          </a:p>
          <a:p>
            <a:pPr lvl="0"/>
            <a:r>
              <a:rPr lang="en-US"/>
              <a:t>This makes a good section header</a:t>
            </a:r>
          </a:p>
        </p:txBody>
      </p:sp>
    </p:spTree>
    <p:extLst>
      <p:ext uri="{BB962C8B-B14F-4D97-AF65-F5344CB8AC3E}">
        <p14:creationId xmlns:p14="http://schemas.microsoft.com/office/powerpoint/2010/main" val="1432920777"/>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1"/>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extLst>
              <a:ext uri="{FF2B5EF4-FFF2-40B4-BE49-F238E27FC236}">
                <a16:creationId xmlns:a16="http://schemas.microsoft.com/office/drawing/2014/main" id="{CD8A0CAE-EB69-8B4A-8FD3-105C3132143E}"/>
              </a:ext>
            </a:extLst>
          </p:cNvPr>
          <p:cNvSpPr/>
          <p:nvPr/>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ONLY!!!!!!</a:t>
            </a:r>
          </a:p>
          <a:p>
            <a:pPr lvl="0"/>
            <a:r>
              <a:rPr lang="en-US"/>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1" y="3257551"/>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SEND TO BACK, crop to dark blue box edge</a:t>
            </a:r>
          </a:p>
          <a:p>
            <a:pPr lvl="0"/>
            <a:r>
              <a:rPr lang="en-US"/>
              <a:t>THIS LAYOUT MUST USE AN IMAGE HERE OR SWITCH TO THE PREVIOUS LAYOUT!!!!!!!</a:t>
            </a:r>
          </a:p>
        </p:txBody>
      </p:sp>
    </p:spTree>
    <p:extLst>
      <p:ext uri="{BB962C8B-B14F-4D97-AF65-F5344CB8AC3E}">
        <p14:creationId xmlns:p14="http://schemas.microsoft.com/office/powerpoint/2010/main" val="3737583809"/>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Title, company</a:t>
            </a:r>
          </a:p>
        </p:txBody>
      </p:sp>
    </p:spTree>
    <p:extLst>
      <p:ext uri="{BB962C8B-B14F-4D97-AF65-F5344CB8AC3E}">
        <p14:creationId xmlns:p14="http://schemas.microsoft.com/office/powerpoint/2010/main" val="2606358082"/>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Cropped piece of GUI image only, run off the bottom! (and must cross over the dark blue)</a:t>
            </a:r>
          </a:p>
          <a:p>
            <a:pPr lvl="1"/>
            <a:r>
              <a:rPr lang="en-US"/>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200"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1"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Tree>
    <p:extLst>
      <p:ext uri="{BB962C8B-B14F-4D97-AF65-F5344CB8AC3E}">
        <p14:creationId xmlns:p14="http://schemas.microsoft.com/office/powerpoint/2010/main" val="2341978668"/>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811" y="309905"/>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1" y="3561777"/>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2" y="3918292"/>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72408" y="309905"/>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8" y="3561777"/>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18292"/>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Title ONLY preferred, if there is body copy it should be very short! (NO BULLETS)</a:t>
            </a:r>
          </a:p>
        </p:txBody>
      </p:sp>
    </p:spTree>
    <p:extLst>
      <p:ext uri="{BB962C8B-B14F-4D97-AF65-F5344CB8AC3E}">
        <p14:creationId xmlns:p14="http://schemas.microsoft.com/office/powerpoint/2010/main" val="940273158"/>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a:blip r:embed="rId2"/>
          <a:srcRect l="24096"/>
          <a:stretch>
            <a:fillRect/>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Good for horizontal image </a:t>
            </a:r>
          </a:p>
          <a:p>
            <a:pPr lvl="0"/>
            <a:r>
              <a:rPr lang="en-US"/>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9" y="2266951"/>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Cropped piece of GUI image (must cross over the dark blue but not above it or off the page)</a:t>
            </a:r>
          </a:p>
          <a:p>
            <a:pPr lvl="1"/>
            <a:r>
              <a:rPr lang="en-US"/>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1"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 keep it short!</a:t>
            </a:r>
          </a:p>
          <a:p>
            <a:pPr lvl="1"/>
            <a:r>
              <a:rPr lang="en-US"/>
              <a:t>Keep left aligned to the title (if you adjust the title adjust this box as well)</a:t>
            </a:r>
          </a:p>
          <a:p>
            <a:pPr lvl="2"/>
            <a:r>
              <a:rPr lang="en-US"/>
              <a:t>Third level</a:t>
            </a:r>
          </a:p>
        </p:txBody>
      </p:sp>
    </p:spTree>
    <p:extLst>
      <p:ext uri="{BB962C8B-B14F-4D97-AF65-F5344CB8AC3E}">
        <p14:creationId xmlns:p14="http://schemas.microsoft.com/office/powerpoint/2010/main" val="839077369"/>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Tree>
    <p:extLst>
      <p:ext uri="{BB962C8B-B14F-4D97-AF65-F5344CB8AC3E}">
        <p14:creationId xmlns:p14="http://schemas.microsoft.com/office/powerpoint/2010/main" val="3417859853"/>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1"/>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8"/>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2"/>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(never images)</a:t>
            </a:r>
          </a:p>
        </p:txBody>
      </p:sp>
    </p:spTree>
    <p:extLst>
      <p:ext uri="{BB962C8B-B14F-4D97-AF65-F5344CB8AC3E}">
        <p14:creationId xmlns:p14="http://schemas.microsoft.com/office/powerpoint/2010/main" val="4213257503"/>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20"/>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20"/>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0"/>
              </a:defRPr>
            </a:lvl1pPr>
            <a:lvl2pPr marL="457189" indent="0">
              <a:buNone/>
              <a:defRPr/>
            </a:lvl2pPr>
            <a:lvl3pPr marL="914378" indent="0">
              <a:buNone/>
              <a:defRPr/>
            </a:lvl3pPr>
          </a:lstStyle>
          <a:p>
            <a:pPr lvl="0"/>
            <a:r>
              <a:rPr lang="en-US"/>
              <a:t>Caption in this style only if necessary (move to be near image but stay on the right side)</a:t>
            </a:r>
          </a:p>
        </p:txBody>
      </p:sp>
    </p:spTree>
    <p:extLst>
      <p:ext uri="{BB962C8B-B14F-4D97-AF65-F5344CB8AC3E}">
        <p14:creationId xmlns:p14="http://schemas.microsoft.com/office/powerpoint/2010/main" val="4014191174"/>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1"/>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8"/>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(never images)</a:t>
            </a:r>
          </a:p>
        </p:txBody>
      </p:sp>
    </p:spTree>
    <p:extLst>
      <p:ext uri="{BB962C8B-B14F-4D97-AF65-F5344CB8AC3E}">
        <p14:creationId xmlns:p14="http://schemas.microsoft.com/office/powerpoint/2010/main" val="2411674646"/>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1"/>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1"/>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3" y="4854151"/>
            <a:ext cx="3103378" cy="304800"/>
          </a:xfrm>
        </p:spPr>
        <p:txBody>
          <a:bodyPr>
            <a:normAutofit/>
          </a:bodyPr>
          <a:lstStyle>
            <a:lvl1pPr marL="0" indent="0">
              <a:buNone/>
              <a:defRPr sz="900" b="0" i="1">
                <a:solidFill>
                  <a:schemeClr val="accent5"/>
                </a:solidFill>
                <a:latin typeface="Lato" panose="020F0502020204030203" pitchFamily="34" charset="0"/>
              </a:defRPr>
            </a:lvl1pPr>
            <a:lvl2pPr marL="457189" indent="0">
              <a:buNone/>
              <a:defRPr/>
            </a:lvl2pPr>
            <a:lvl3pPr marL="914378" indent="0">
              <a:buNone/>
              <a:defRPr/>
            </a:lvl3pPr>
          </a:lstStyle>
          <a:p>
            <a:pPr lvl="0"/>
            <a:r>
              <a:rPr lang="en-US"/>
              <a:t>Short  caption in this style only if necessary</a:t>
            </a:r>
          </a:p>
        </p:txBody>
      </p:sp>
    </p:spTree>
    <p:extLst>
      <p:ext uri="{BB962C8B-B14F-4D97-AF65-F5344CB8AC3E}">
        <p14:creationId xmlns:p14="http://schemas.microsoft.com/office/powerpoint/2010/main" val="3333272147"/>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a:blip r:embed="rId2"/>
          <a:srcRect l="24096"/>
          <a:stretch>
            <a:fillRect/>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324738833"/>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2"/>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a:blip r:embed="rId2"/>
          <a:srcRect l="24096"/>
          <a:stretch>
            <a:fillRect/>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2"/>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a:t>Short body copy here</a:t>
            </a:r>
          </a:p>
        </p:txBody>
      </p:sp>
    </p:spTree>
    <p:extLst>
      <p:ext uri="{BB962C8B-B14F-4D97-AF65-F5344CB8AC3E}">
        <p14:creationId xmlns:p14="http://schemas.microsoft.com/office/powerpoint/2010/main" val="3405928412"/>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9"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1"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1"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7"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7"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Edit Master text styles</a:t>
            </a:r>
          </a:p>
        </p:txBody>
      </p:sp>
    </p:spTree>
    <p:extLst>
      <p:ext uri="{BB962C8B-B14F-4D97-AF65-F5344CB8AC3E}">
        <p14:creationId xmlns:p14="http://schemas.microsoft.com/office/powerpoint/2010/main" val="2095486481"/>
      </p:ext>
    </p:extLst>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3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90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a:blip r:embed="rId2"/>
          <a:srcRect l="24096"/>
          <a:stretch>
            <a:fillRect/>
          </a:stretch>
        </p:blipFill>
        <p:spPr>
          <a:xfrm>
            <a:off x="0" y="115218"/>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9" y="223914"/>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2594639555"/>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2" y="1"/>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2" y="1"/>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1" y="3505199"/>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A simple list all in second level bullets in two columns or a short statement no bullets is what this space is meant for</a:t>
            </a:r>
          </a:p>
          <a:p>
            <a:pPr lvl="1"/>
            <a:r>
              <a:rPr lang="en-US"/>
              <a:t>Second level</a:t>
            </a:r>
          </a:p>
          <a:p>
            <a:pPr lvl="2"/>
            <a:r>
              <a:rPr lang="en-US"/>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a:blip r:embed="rId2"/>
          <a:srcRect l="24096"/>
          <a:stretch>
            <a:fillRect/>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1417428632"/>
      </p:ext>
    </p:extLst>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1548566573"/>
      </p:ext>
    </p:extLst>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20"/>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01A19ABD-8F20-9948-B84A-E38FAEDBE435}"/>
              </a:ext>
            </a:extLst>
          </p:cNvPr>
          <p:cNvSpPr/>
          <p:nvPr/>
        </p:nvSpPr>
        <p:spPr>
          <a:xfrm>
            <a:off x="1" y="1574620"/>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1574620"/>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20"/>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2575644795"/>
      </p:ext>
    </p:extLst>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69785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134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69785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134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1747402517"/>
      </p:ext>
    </p:extLst>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6" y="302684"/>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extLst>
              <a:ext uri="{FF2B5EF4-FFF2-40B4-BE49-F238E27FC236}">
                <a16:creationId xmlns:a16="http://schemas.microsoft.com/office/drawing/2014/main" id="{C5198B12-F0DC-FC40-A343-A79509F228C4}"/>
              </a:ext>
            </a:extLst>
          </p:cNvPr>
          <p:cNvSpPr/>
          <p:nvPr/>
        </p:nvSpPr>
        <p:spPr>
          <a:xfrm>
            <a:off x="3671416"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15BC1452-772F-BB4B-94B4-41012A92321B}"/>
              </a:ext>
            </a:extLst>
          </p:cNvPr>
          <p:cNvSpPr/>
          <p:nvPr/>
        </p:nvSpPr>
        <p:spPr>
          <a:xfrm>
            <a:off x="6339591"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6" y="302685"/>
            <a:ext cx="2566988" cy="153670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1"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a:blip r:embed="rId2"/>
          <a:srcRect l="24096"/>
          <a:stretch>
            <a:fillRect/>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6" y="1929117"/>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 keep it short!</a:t>
            </a:r>
          </a:p>
          <a:p>
            <a:pPr lvl="1"/>
            <a:r>
              <a:rPr lang="en-US"/>
              <a:t>This slide makes a good section header as well</a:t>
            </a:r>
          </a:p>
          <a:p>
            <a:pPr lvl="2"/>
            <a:r>
              <a:rPr lang="en-US"/>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1"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1" y="3790952"/>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805631851"/>
      </p:ext>
    </p:extLst>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8" y="1574620"/>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324998" y="1574620"/>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82498" y="1574620"/>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2616574558"/>
      </p:ext>
    </p:extLst>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20"/>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246120" y="1574620"/>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11240" y="1574620"/>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Tree>
    <p:extLst>
      <p:ext uri="{BB962C8B-B14F-4D97-AF65-F5344CB8AC3E}">
        <p14:creationId xmlns:p14="http://schemas.microsoft.com/office/powerpoint/2010/main" val="388346388"/>
      </p:ext>
    </p:extLst>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87848"/>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2558557002"/>
      </p:ext>
    </p:extLst>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Rectangle 19">
            <a:extLst>
              <a:ext uri="{FF2B5EF4-FFF2-40B4-BE49-F238E27FC236}">
                <a16:creationId xmlns:a16="http://schemas.microsoft.com/office/drawing/2014/main" id="{2BEE92EE-CB1A-564D-AFDA-ECC078177899}"/>
              </a:ext>
            </a:extLst>
          </p:cNvPr>
          <p:cNvSpPr/>
          <p:nvPr/>
        </p:nvSpPr>
        <p:spPr>
          <a:xfrm>
            <a:off x="2540115"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1" name="Rectangle 20">
            <a:extLst>
              <a:ext uri="{FF2B5EF4-FFF2-40B4-BE49-F238E27FC236}">
                <a16:creationId xmlns:a16="http://schemas.microsoft.com/office/drawing/2014/main" id="{113ADE27-8124-2E48-9321-9D361EB8E511}"/>
              </a:ext>
            </a:extLst>
          </p:cNvPr>
          <p:cNvSpPr/>
          <p:nvPr/>
        </p:nvSpPr>
        <p:spPr>
          <a:xfrm>
            <a:off x="2548581"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2" name="Rectangle 21">
            <a:extLst>
              <a:ext uri="{FF2B5EF4-FFF2-40B4-BE49-F238E27FC236}">
                <a16:creationId xmlns:a16="http://schemas.microsoft.com/office/drawing/2014/main" id="{942C7726-2FB8-454D-88F1-E8C59C67CCDE}"/>
              </a:ext>
            </a:extLst>
          </p:cNvPr>
          <p:cNvSpPr/>
          <p:nvPr/>
        </p:nvSpPr>
        <p:spPr>
          <a:xfrm>
            <a:off x="4624723"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7" y="819150"/>
            <a:ext cx="1965960" cy="1965958"/>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58874" y="2886101"/>
            <a:ext cx="1947202" cy="19735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a:blip r:embed="rId2"/>
          <a:srcRect l="24096"/>
          <a:stretch>
            <a:fillRect/>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40854" y="819151"/>
            <a:ext cx="1965221" cy="196595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1"/>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ONLY, keep it short!</a:t>
            </a:r>
          </a:p>
          <a:p>
            <a:pPr lvl="0"/>
            <a:r>
              <a:rPr lang="en-US"/>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8" y="2886100"/>
            <a:ext cx="1935062"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8" y="3343301"/>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24723"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1398075062"/>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a:t>Section subtitle</a:t>
            </a:r>
          </a:p>
        </p:txBody>
      </p:sp>
    </p:spTree>
    <p:extLst>
      <p:ext uri="{BB962C8B-B14F-4D97-AF65-F5344CB8AC3E}">
        <p14:creationId xmlns:p14="http://schemas.microsoft.com/office/powerpoint/2010/main" val="2367403142"/>
      </p:ext>
    </p:extLst>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49705" y="1342272"/>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782808" y="1342272"/>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1"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1"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4"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4"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19" name="Content Placeholder 3">
            <a:extLst>
              <a:ext uri="{FF2B5EF4-FFF2-40B4-BE49-F238E27FC236}">
                <a16:creationId xmlns:a16="http://schemas.microsoft.com/office/drawing/2014/main" id="{883CEC0D-877D-B04D-90D5-E1CF01A8E507}"/>
              </a:ext>
            </a:extLst>
          </p:cNvPr>
          <p:cNvSpPr>
            <a:spLocks noGrp="1" noChangeAspect="1"/>
          </p:cNvSpPr>
          <p:nvPr>
            <p:ph sz="quarter" idx="33" hasCustomPrompt="1"/>
          </p:nvPr>
        </p:nvSpPr>
        <p:spPr>
          <a:xfrm>
            <a:off x="449705" y="3380934"/>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0" name="Content Placeholder 3">
            <a:extLst>
              <a:ext uri="{FF2B5EF4-FFF2-40B4-BE49-F238E27FC236}">
                <a16:creationId xmlns:a16="http://schemas.microsoft.com/office/drawing/2014/main" id="{32EDD358-615C-1649-8F62-18AA2762B14B}"/>
              </a:ext>
            </a:extLst>
          </p:cNvPr>
          <p:cNvSpPr>
            <a:spLocks noGrp="1" noChangeAspect="1"/>
          </p:cNvSpPr>
          <p:nvPr>
            <p:ph sz="quarter" idx="34" hasCustomPrompt="1"/>
          </p:nvPr>
        </p:nvSpPr>
        <p:spPr>
          <a:xfrm>
            <a:off x="4782808" y="3380934"/>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1"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1"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4"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4"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Tree>
    <p:extLst>
      <p:ext uri="{BB962C8B-B14F-4D97-AF65-F5344CB8AC3E}">
        <p14:creationId xmlns:p14="http://schemas.microsoft.com/office/powerpoint/2010/main" val="4143701270"/>
      </p:ext>
    </p:extLst>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 Body text is preferred over bullets</a:t>
            </a:r>
          </a:p>
          <a:p>
            <a:pPr lvl="1"/>
            <a:r>
              <a:rPr lang="en-US"/>
              <a:t>Second level</a:t>
            </a:r>
          </a:p>
          <a:p>
            <a:pPr lvl="2"/>
            <a:r>
              <a:rPr lang="en-US"/>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362208451"/>
      </p:ext>
    </p:extLst>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a:blip r:embed="rId2"/>
          <a:srcRect l="24096"/>
          <a:stretch>
            <a:fillRect/>
          </a:stretch>
        </p:blipFill>
        <p:spPr>
          <a:xfrm>
            <a:off x="0" y="115218"/>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9" y="223914"/>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 Body text is preferred over bullets</a:t>
            </a:r>
          </a:p>
          <a:p>
            <a:pPr lvl="1"/>
            <a:r>
              <a:rPr lang="en-US"/>
              <a:t>Second level</a:t>
            </a:r>
          </a:p>
          <a:p>
            <a:pPr lvl="2"/>
            <a:r>
              <a:rPr lang="en-US"/>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1"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3609595063"/>
      </p:ext>
    </p:extLst>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6"/>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3022189930"/>
      </p:ext>
    </p:extLst>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2803"/>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3771509452"/>
      </p:ext>
    </p:extLst>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3544909861"/>
      </p:ext>
    </p:extLst>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5" y="1387824"/>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5"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0"/>
              </a:defRPr>
            </a:lvl1pPr>
            <a:lvl2pPr marL="457189" indent="0">
              <a:buNone/>
              <a:defRPr/>
            </a:lvl2pPr>
            <a:lvl3pPr marL="914378" indent="0">
              <a:buNone/>
              <a:defRPr/>
            </a:lvl3pPr>
          </a:lstStyle>
          <a:p>
            <a:pPr lvl="0"/>
            <a:r>
              <a:rPr lang="en-US"/>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1470827944"/>
      </p:ext>
    </p:extLst>
  </p:cSld>
  <p:clrMapOvr>
    <a:masterClrMapping/>
  </p:clrMapOv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297232652"/>
      </p:ext>
    </p:extLst>
  </p:cSld>
  <p:clrMapOvr>
    <a:masterClrMapping/>
  </p:clrMapOv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3386773282"/>
      </p:ext>
    </p:extLst>
  </p:cSld>
  <p:clrMapOvr>
    <a:masterClrMapping/>
  </p:clrMapOv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2536133895"/>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800"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957986"/>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0"/>
              </a:defRPr>
            </a:lvl1pPr>
            <a:lvl2pPr marL="457189" indent="0">
              <a:buNone/>
              <a:defRPr/>
            </a:lvl2pPr>
            <a:lvl3pPr marL="914378" indent="0">
              <a:buNone/>
              <a:defRPr/>
            </a:lvl3pPr>
          </a:lstStyle>
          <a:p>
            <a:pPr lvl="0"/>
            <a:r>
              <a:rPr lang="en-US"/>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200"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a:t>SHORT HEADER ALL CAPS!</a:t>
            </a:r>
          </a:p>
        </p:txBody>
      </p:sp>
    </p:spTree>
    <p:extLst>
      <p:ext uri="{BB962C8B-B14F-4D97-AF65-F5344CB8AC3E}">
        <p14:creationId xmlns:p14="http://schemas.microsoft.com/office/powerpoint/2010/main" val="2828183079"/>
      </p:ext>
    </p:extLst>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2136924253"/>
      </p:ext>
    </p:extLst>
  </p:cSld>
  <p:clrMapOvr>
    <a:masterClrMapping/>
  </p:clrMapOv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a:t>Align text center if white bkgnd</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Tree>
    <p:extLst>
      <p:ext uri="{BB962C8B-B14F-4D97-AF65-F5344CB8AC3E}">
        <p14:creationId xmlns:p14="http://schemas.microsoft.com/office/powerpoint/2010/main" val="1135898707"/>
      </p:ext>
    </p:extLst>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tretch>
            <a:fillRect/>
          </a:stretch>
        </p:blipFill>
        <p:spPr>
          <a:xfrm>
            <a:off x="0" y="0"/>
            <a:ext cx="9144000" cy="5143500"/>
          </a:xfrm>
          <a:prstGeom prst="rect">
            <a:avLst/>
          </a:prstGeom>
        </p:spPr>
      </p:pic>
    </p:spTree>
    <p:extLst>
      <p:ext uri="{BB962C8B-B14F-4D97-AF65-F5344CB8AC3E}">
        <p14:creationId xmlns:p14="http://schemas.microsoft.com/office/powerpoint/2010/main" val="3944095485"/>
      </p:ext>
    </p:extLst>
  </p:cSld>
  <p:clrMapOvr>
    <a:masterClrMapping/>
  </p:clrMapOvr>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tretch>
            <a:fillRect/>
          </a:stretch>
        </p:blipFill>
        <p:spPr>
          <a:xfrm>
            <a:off x="152400" y="0"/>
            <a:ext cx="5143500" cy="5143500"/>
          </a:xfrm>
          <a:prstGeom prst="rect">
            <a:avLst/>
          </a:prstGeom>
        </p:spPr>
      </p:pic>
    </p:spTree>
    <p:extLst>
      <p:ext uri="{BB962C8B-B14F-4D97-AF65-F5344CB8AC3E}">
        <p14:creationId xmlns:p14="http://schemas.microsoft.com/office/powerpoint/2010/main" val="2376729217"/>
      </p:ext>
    </p:extLst>
  </p:cSld>
  <p:clrMapOvr>
    <a:masterClrMapping/>
  </p:clrMapOvr>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tretch>
            <a:fillRect/>
          </a:stretch>
        </p:blipFill>
        <p:spPr>
          <a:xfrm>
            <a:off x="152400" y="0"/>
            <a:ext cx="5143500" cy="5143500"/>
          </a:xfrm>
          <a:prstGeom prst="rect">
            <a:avLst/>
          </a:prstGeom>
        </p:spPr>
      </p:pic>
    </p:spTree>
    <p:extLst>
      <p:ext uri="{BB962C8B-B14F-4D97-AF65-F5344CB8AC3E}">
        <p14:creationId xmlns:p14="http://schemas.microsoft.com/office/powerpoint/2010/main" val="1327214312"/>
      </p:ext>
    </p:extLst>
  </p:cSld>
  <p:clrMapOvr>
    <a:masterClrMapping/>
  </p:clrMapOvr>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tretch>
            <a:fillRect/>
          </a:stretch>
        </p:blipFill>
        <p:spPr>
          <a:xfrm>
            <a:off x="152400" y="0"/>
            <a:ext cx="5143500" cy="5143500"/>
          </a:xfrm>
          <a:prstGeom prst="rect">
            <a:avLst/>
          </a:prstGeom>
        </p:spPr>
      </p:pic>
    </p:spTree>
    <p:extLst>
      <p:ext uri="{BB962C8B-B14F-4D97-AF65-F5344CB8AC3E}">
        <p14:creationId xmlns:p14="http://schemas.microsoft.com/office/powerpoint/2010/main" val="3025878236"/>
      </p:ext>
    </p:extLst>
  </p:cSld>
  <p:clrMapOvr>
    <a:masterClrMapping/>
  </p:clrMapOvr>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tretch>
            <a:fillRect/>
          </a:stretch>
        </p:blipFill>
        <p:spPr>
          <a:xfrm>
            <a:off x="152400" y="0"/>
            <a:ext cx="5143500" cy="5143500"/>
          </a:xfrm>
          <a:prstGeom prst="rect">
            <a:avLst/>
          </a:prstGeom>
        </p:spPr>
      </p:pic>
    </p:spTree>
    <p:extLst>
      <p:ext uri="{BB962C8B-B14F-4D97-AF65-F5344CB8AC3E}">
        <p14:creationId xmlns:p14="http://schemas.microsoft.com/office/powerpoint/2010/main" val="3029482480"/>
      </p:ext>
    </p:extLst>
  </p:cSld>
  <p:clrMapOvr>
    <a:masterClrMapping/>
  </p:clrMapOvr>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tretch>
            <a:fill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6"/>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Add your country “comsol.com/contact”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1"/>
            <a:ext cx="2514600" cy="461665"/>
          </a:xfrm>
          <a:prstGeom prst="rect">
            <a:avLst/>
          </a:prstGeom>
          <a:noFill/>
        </p:spPr>
        <p:txBody>
          <a:bodyPr wrap="square" lIns="0" rtlCol="0">
            <a:spAutoFit/>
          </a:bodyPr>
          <a:lstStyle/>
          <a:p>
            <a:r>
              <a:rPr lang="en-US" sz="2400" b="1" i="0">
                <a:solidFill>
                  <a:schemeClr val="accent1"/>
                </a:solidFill>
                <a:latin typeface="Lato" panose="020F0502020204030203" pitchFamily="34" charset="0"/>
              </a:rPr>
              <a:t>Contact Us</a:t>
            </a:r>
          </a:p>
        </p:txBody>
      </p:sp>
    </p:spTree>
    <p:extLst>
      <p:ext uri="{BB962C8B-B14F-4D97-AF65-F5344CB8AC3E}">
        <p14:creationId xmlns:p14="http://schemas.microsoft.com/office/powerpoint/2010/main" val="2741321018"/>
      </p:ext>
    </p:extLst>
  </p:cSld>
  <p:clrMapOvr>
    <a:masterClrMapping/>
  </p:clrMapOvr>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tretch>
            <a:fill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1"/>
            <a:ext cx="2895600" cy="830997"/>
          </a:xfrm>
          <a:prstGeom prst="rect">
            <a:avLst/>
          </a:prstGeom>
          <a:noFill/>
        </p:spPr>
        <p:txBody>
          <a:bodyPr wrap="square" rtlCol="0">
            <a:spAutoFit/>
          </a:bodyPr>
          <a:lstStyle/>
          <a:p>
            <a:r>
              <a:rPr lang="en-US" sz="2400" b="1" i="0">
                <a:solidFill>
                  <a:schemeClr val="accent1"/>
                </a:solidFill>
                <a:latin typeface="Lato" panose="020F0502020204030203" pitchFamily="34" charset="0"/>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7"/>
            <a:ext cx="2895600" cy="338554"/>
          </a:xfrm>
          <a:prstGeom prst="rect">
            <a:avLst/>
          </a:prstGeom>
          <a:noFill/>
        </p:spPr>
        <p:txBody>
          <a:bodyPr wrap="square" rtlCol="0">
            <a:spAutoFit/>
          </a:bodyPr>
          <a:lstStyle/>
          <a:p>
            <a:r>
              <a:rPr lang="en-US" sz="1600" b="0" i="0" err="1">
                <a:solidFill>
                  <a:schemeClr val="tx1"/>
                </a:solidFill>
                <a:latin typeface="Lato" panose="020F0502020204030203" pitchFamily="34" charset="0"/>
              </a:rPr>
              <a:t>comsol.com/request-a-demo</a:t>
            </a:r>
          </a:p>
        </p:txBody>
      </p:sp>
    </p:spTree>
    <p:extLst>
      <p:ext uri="{BB962C8B-B14F-4D97-AF65-F5344CB8AC3E}">
        <p14:creationId xmlns:p14="http://schemas.microsoft.com/office/powerpoint/2010/main" val="2212367229"/>
      </p:ext>
    </p:extLst>
  </p:cSld>
  <p:clrMapOvr>
    <a:masterClrMapping/>
  </p:clrMapOvr>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a:blip r:embed="rId2"/>
          <a:srcRect l="4202" b="7749"/>
          <a:stretch>
            <a:fillRect/>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a:solidFill>
                  <a:schemeClr val="accent1"/>
                </a:solidFill>
                <a:latin typeface="Lato" panose="020F0502020204030203" pitchFamily="34" charset="0"/>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err="1">
                <a:solidFill>
                  <a:schemeClr val="tx1"/>
                </a:solidFill>
                <a:latin typeface="Lato" panose="020F0502020204030203" pitchFamily="34" charset="0"/>
              </a:rPr>
              <a:t>comsol.com</a:t>
            </a:r>
            <a:endParaRPr lang="en-US" sz="1600" b="0" i="0">
              <a:solidFill>
                <a:schemeClr val="tx1"/>
              </a:solidFill>
              <a:latin typeface="Lato" panose="020F0502020204030203" pitchFamily="34" charset="0"/>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16307800"/>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Title goes here, can be aligned top middle or botton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90371870"/>
      </p:ext>
    </p:extLst>
  </p:cSld>
  <p:clrMapOvr>
    <a:masterClrMapping/>
  </p:clrMapOvr>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a:blip r:embed="rId2"/>
          <a:srcRect l="4775" b="5992"/>
          <a:stretch>
            <a:fillRect/>
          </a:stretch>
        </p:blipFill>
        <p:spPr>
          <a:xfrm>
            <a:off x="533400"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a:solidFill>
                  <a:schemeClr val="accent1"/>
                </a:solidFill>
                <a:latin typeface="Lato" panose="020F0502020204030203" pitchFamily="34" charset="0"/>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err="1">
                <a:solidFill>
                  <a:schemeClr val="tx1"/>
                </a:solidFill>
                <a:latin typeface="Lato" panose="020F0502020204030203" pitchFamily="34" charset="0"/>
              </a:rPr>
              <a:t>comsol.com</a:t>
            </a:r>
            <a:endParaRPr lang="en-US" sz="1600" b="0" i="0">
              <a:solidFill>
                <a:schemeClr val="tx1"/>
              </a:solidFill>
              <a:latin typeface="Lato" panose="020F0502020204030203" pitchFamily="34" charset="0"/>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1"/>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5144D7FA-71D5-1247-8CC0-659E1B402155}"/>
              </a:ext>
            </a:extLst>
          </p:cNvPr>
          <p:cNvSpPr/>
          <p:nvPr/>
        </p:nvSpPr>
        <p:spPr>
          <a:xfrm>
            <a:off x="0" y="-14129"/>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3253821207"/>
      </p:ext>
    </p:extLst>
  </p:cSld>
  <p:clrMapOvr>
    <a:masterClrMapping/>
  </p:clrMapOvr>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p:cSld name="1 Image, Title, 4 subtitles with body text">
    <p:spTree>
      <p:nvGrpSpPr>
        <p:cNvPr id="1" name=""/>
        <p:cNvGrpSpPr/>
        <p:nvPr/>
      </p:nvGrpSpPr>
      <p:grpSpPr>
        <a:xfrm>
          <a:off x="0" y="0"/>
          <a:ext cx="0" cy="0"/>
          <a:chOff x="0" y="0"/>
          <a:chExt cx="0" cy="0"/>
        </a:xfrm>
      </p:grpSpPr>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3909299051"/>
      </p:ext>
    </p:extLst>
  </p:cSld>
  <p:clrMapOvr>
    <a:masterClrMapping/>
  </p:clrMapOv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p:cSld name="Title, 4 image each with captions with title +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4194432705"/>
      </p:ext>
    </p:extLst>
  </p:cSld>
  <p:clrMapOvr>
    <a:masterClrMapping/>
  </p:clrMapOvr>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p:cSld name="1_3 image each with subtitle + body text">
    <p:spTree>
      <p:nvGrpSpPr>
        <p:cNvPr id="1" name=""/>
        <p:cNvGrpSpPr/>
        <p:nvPr/>
      </p:nvGrpSpPr>
      <p:grpSpPr>
        <a:xfrm>
          <a:off x="0" y="0"/>
          <a:ext cx="0" cy="0"/>
          <a:chOff x="0" y="0"/>
          <a:chExt cx="0" cy="0"/>
        </a:xfrm>
      </p:grpSpPr>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1264262134"/>
      </p:ext>
    </p:extLst>
  </p:cSld>
  <p:clrMapOvr>
    <a:masterClrMapping/>
  </p:clrMapOvr>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p:cSld name="2_8 images with caption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 Body text is preferred over bullets</a:t>
            </a:r>
          </a:p>
          <a:p>
            <a:pPr lvl="1"/>
            <a:r>
              <a:rPr lang="en-US"/>
              <a:t>Second level</a:t>
            </a:r>
          </a:p>
          <a:p>
            <a:pPr lvl="2"/>
            <a:r>
              <a:rPr lang="en-US"/>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2465549362"/>
      </p:ext>
    </p:extLst>
  </p:cSld>
  <p:clrMapOvr>
    <a:masterClrMapping/>
  </p:clrMapOvr>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p:cSld name="6_8 images with caption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 Body text is preferred over bullets</a:t>
            </a:r>
          </a:p>
          <a:p>
            <a:pPr lvl="1"/>
            <a:r>
              <a:rPr lang="en-US"/>
              <a:t>Second level</a:t>
            </a:r>
          </a:p>
          <a:p>
            <a:pPr lvl="2"/>
            <a:r>
              <a:rPr lang="en-US"/>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1" y="590550"/>
            <a:ext cx="5034741"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3483335052"/>
      </p:ext>
    </p:extLst>
  </p:cSld>
  <p:clrMapOvr>
    <a:masterClrMapping/>
  </p:clrMapOvr>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Title, company</a:t>
            </a:r>
          </a:p>
        </p:txBody>
      </p:sp>
    </p:spTree>
    <p:extLst>
      <p:ext uri="{BB962C8B-B14F-4D97-AF65-F5344CB8AC3E}">
        <p14:creationId xmlns:p14="http://schemas.microsoft.com/office/powerpoint/2010/main" val="1809565703"/>
      </p:ext>
    </p:extLst>
  </p:cSld>
  <p:clrMapOvr>
    <a:masterClrMapping/>
  </p:clrMapOvr>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Title, company</a:t>
            </a:r>
          </a:p>
        </p:txBody>
      </p:sp>
    </p:spTree>
    <p:extLst>
      <p:ext uri="{BB962C8B-B14F-4D97-AF65-F5344CB8AC3E}">
        <p14:creationId xmlns:p14="http://schemas.microsoft.com/office/powerpoint/2010/main" val="2242236575"/>
      </p:ext>
    </p:extLst>
  </p:cSld>
  <p:clrMapOvr>
    <a:masterClrMapping/>
  </p:clrMapOvr>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9"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1"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1"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7"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7"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Edit Master text styles</a:t>
            </a:r>
          </a:p>
        </p:txBody>
      </p:sp>
    </p:spTree>
    <p:extLst>
      <p:ext uri="{BB962C8B-B14F-4D97-AF65-F5344CB8AC3E}">
        <p14:creationId xmlns:p14="http://schemas.microsoft.com/office/powerpoint/2010/main" val="294722515"/>
      </p:ext>
    </p:extLst>
  </p:cSld>
  <p:clrMapOvr>
    <a:masterClrMapping/>
  </p:clrMapOvr>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a:t>Section subtitle</a:t>
            </a:r>
          </a:p>
        </p:txBody>
      </p:sp>
    </p:spTree>
    <p:extLst>
      <p:ext uri="{BB962C8B-B14F-4D97-AF65-F5344CB8AC3E}">
        <p14:creationId xmlns:p14="http://schemas.microsoft.com/office/powerpoint/2010/main" val="4088789952"/>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1" y="1333514"/>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4"/>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200"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Title goes here, can be aligned top middle or botton depending on if one or two lines or if you need more space*</a:t>
            </a:r>
          </a:p>
        </p:txBody>
      </p:sp>
    </p:spTree>
    <p:extLst>
      <p:ext uri="{BB962C8B-B14F-4D97-AF65-F5344CB8AC3E}">
        <p14:creationId xmlns:p14="http://schemas.microsoft.com/office/powerpoint/2010/main" val="2593402987"/>
      </p:ext>
    </p:extLst>
  </p:cSld>
  <p:clrMapOvr>
    <a:masterClrMapping/>
  </p:clrMapOvr>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800"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957986"/>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0"/>
              </a:defRPr>
            </a:lvl1pPr>
            <a:lvl2pPr marL="457189" indent="0">
              <a:buNone/>
              <a:defRPr/>
            </a:lvl2pPr>
            <a:lvl3pPr marL="914378" indent="0">
              <a:buNone/>
              <a:defRPr/>
            </a:lvl3pPr>
          </a:lstStyle>
          <a:p>
            <a:pPr lvl="0"/>
            <a:r>
              <a:rPr lang="en-US"/>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200"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a:t>SHORT HEADER ALL CAPS!</a:t>
            </a:r>
          </a:p>
        </p:txBody>
      </p:sp>
    </p:spTree>
    <p:extLst>
      <p:ext uri="{BB962C8B-B14F-4D97-AF65-F5344CB8AC3E}">
        <p14:creationId xmlns:p14="http://schemas.microsoft.com/office/powerpoint/2010/main" val="2675847618"/>
      </p:ext>
    </p:extLst>
  </p:cSld>
  <p:clrMapOvr>
    <a:masterClrMapping/>
  </p:clrMapOvr>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Title goes here, can be aligned top middle or botton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50513987"/>
      </p:ext>
    </p:extLst>
  </p:cSld>
  <p:clrMapOvr>
    <a:masterClrMapping/>
  </p:clrMapOvr>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1" y="1333514"/>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4"/>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200"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Title goes here, can be aligned top middle or botton depending on if one or two lines or if you need more space*</a:t>
            </a:r>
          </a:p>
        </p:txBody>
      </p:sp>
    </p:spTree>
    <p:extLst>
      <p:ext uri="{BB962C8B-B14F-4D97-AF65-F5344CB8AC3E}">
        <p14:creationId xmlns:p14="http://schemas.microsoft.com/office/powerpoint/2010/main" val="620290020"/>
      </p:ext>
    </p:extLst>
  </p:cSld>
  <p:clrMapOvr>
    <a:masterClrMapping/>
  </p:clrMapOvr>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9" y="1333515"/>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9" y="1962146"/>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3"/>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Title goes here, can be aligned top middle or botton depending on if one or two lines or if you need more space*</a:t>
            </a:r>
          </a:p>
        </p:txBody>
      </p:sp>
    </p:spTree>
    <p:extLst>
      <p:ext uri="{BB962C8B-B14F-4D97-AF65-F5344CB8AC3E}">
        <p14:creationId xmlns:p14="http://schemas.microsoft.com/office/powerpoint/2010/main" val="92194854"/>
      </p:ext>
    </p:extLst>
  </p:cSld>
  <p:clrMapOvr>
    <a:masterClrMapping/>
  </p:clrMapOvr>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36887916"/>
      </p:ext>
    </p:extLst>
  </p:cSld>
  <p:clrMapOvr>
    <a:masterClrMapping/>
  </p:clrMapOvr>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093" indent="0">
              <a:buFont typeface="Arial" panose="020B0604020202020204" pitchFamily="34" charset="0"/>
              <a:buNone/>
              <a:defRPr/>
            </a:lvl2pPr>
            <a:lvl3pPr marL="576248" indent="0">
              <a:buNone/>
              <a:defRPr/>
            </a:lvl3pPr>
          </a:lstStyle>
          <a:p>
            <a:pPr lvl="0"/>
            <a:r>
              <a:rPr lang="en-US"/>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0"/>
              </a:defRPr>
            </a:lvl1pPr>
            <a:lvl2pPr marL="457189" indent="0">
              <a:buNone/>
              <a:defRPr/>
            </a:lvl2pPr>
            <a:lvl3pPr marL="914378" indent="0">
              <a:buNone/>
              <a:defRPr/>
            </a:lvl3pPr>
          </a:lstStyle>
          <a:p>
            <a:pPr lvl="0"/>
            <a:r>
              <a:rPr lang="en-US"/>
              <a:t>Caption in this style only if necessary (move to be near image)</a:t>
            </a:r>
          </a:p>
        </p:txBody>
      </p:sp>
    </p:spTree>
    <p:extLst>
      <p:ext uri="{BB962C8B-B14F-4D97-AF65-F5344CB8AC3E}">
        <p14:creationId xmlns:p14="http://schemas.microsoft.com/office/powerpoint/2010/main" val="3298304932"/>
      </p:ext>
    </p:extLst>
  </p:cSld>
  <p:clrMapOvr>
    <a:masterClrMapping/>
  </p:clrMapOvr>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0"/>
              </a:defRPr>
            </a:lvl1pPr>
            <a:lvl2pPr marL="457189" indent="0">
              <a:buNone/>
              <a:defRPr/>
            </a:lvl2pPr>
            <a:lvl3pPr marL="914378" indent="0">
              <a:buNone/>
              <a:defRPr/>
            </a:lvl3pPr>
          </a:lstStyle>
          <a:p>
            <a:pPr lvl="0"/>
            <a:r>
              <a:rPr lang="en-US"/>
              <a:t>Caption in this style only if necessary (move to be near image)</a:t>
            </a:r>
          </a:p>
        </p:txBody>
      </p:sp>
    </p:spTree>
    <p:extLst>
      <p:ext uri="{BB962C8B-B14F-4D97-AF65-F5344CB8AC3E}">
        <p14:creationId xmlns:p14="http://schemas.microsoft.com/office/powerpoint/2010/main" val="1789472668"/>
      </p:ext>
    </p:extLst>
  </p:cSld>
  <p:clrMapOvr>
    <a:masterClrMapping/>
  </p:clrMapOvr>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This text box can be extended to the right if needed (do NOT change the left alignment)</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0"/>
              </a:defRPr>
            </a:lvl1pPr>
            <a:lvl2pPr marL="457189" indent="0">
              <a:buNone/>
              <a:defRPr/>
            </a:lvl2pPr>
            <a:lvl3pPr marL="914378" indent="0">
              <a:buNone/>
              <a:defRPr/>
            </a:lvl3pPr>
          </a:lstStyle>
          <a:p>
            <a:pPr lvl="0"/>
            <a:r>
              <a:rPr lang="en-US"/>
              <a:t>Caption in this style only if necessary (move to be near image)</a:t>
            </a:r>
          </a:p>
        </p:txBody>
      </p:sp>
    </p:spTree>
    <p:extLst>
      <p:ext uri="{BB962C8B-B14F-4D97-AF65-F5344CB8AC3E}">
        <p14:creationId xmlns:p14="http://schemas.microsoft.com/office/powerpoint/2010/main" val="3011636440"/>
      </p:ext>
    </p:extLst>
  </p:cSld>
  <p:clrMapOvr>
    <a:masterClrMapping/>
  </p:clrMapOvr>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1" y="971551"/>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a:blip r:embed="rId2"/>
          <a:srcRect l="24096"/>
          <a:stretch>
            <a:fillRect/>
          </a:stretch>
        </p:blipFill>
        <p:spPr>
          <a:xfrm>
            <a:off x="0" y="115218"/>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2222051286"/>
      </p:ext>
    </p:extLst>
  </p:cSld>
  <p:clrMapOvr>
    <a:masterClrMapping/>
  </p:clrMapOvr>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1" y="3034641"/>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This space is meant for body text not bullets</a:t>
            </a:r>
          </a:p>
          <a:p>
            <a:pPr lvl="1"/>
            <a:r>
              <a:rPr lang="en-US"/>
              <a:t>Second level</a:t>
            </a:r>
          </a:p>
          <a:p>
            <a:pPr lvl="2"/>
            <a:r>
              <a:rPr lang="en-US"/>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2896891555"/>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9" y="1333515"/>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9" y="1962146"/>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3"/>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Title goes here, can be aligned top middle or botton depending on if one or two lines or if you need more space*</a:t>
            </a:r>
          </a:p>
        </p:txBody>
      </p:sp>
    </p:spTree>
    <p:extLst>
      <p:ext uri="{BB962C8B-B14F-4D97-AF65-F5344CB8AC3E}">
        <p14:creationId xmlns:p14="http://schemas.microsoft.com/office/powerpoint/2010/main" val="2748153227"/>
      </p:ext>
    </p:extLst>
  </p:cSld>
  <p:clrMapOvr>
    <a:masterClrMapping/>
  </p:clrMapOvr>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1"/>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defRPr sz="1100">
                <a:solidFill>
                  <a:schemeClr val="bg2"/>
                </a:solidFill>
              </a:defRPr>
            </a:lvl2pPr>
            <a:lvl3pPr>
              <a:defRPr>
                <a:solidFill>
                  <a:schemeClr val="bg2"/>
                </a:solidFill>
              </a:defRPr>
            </a:lvl3pPr>
          </a:lstStyle>
          <a:p>
            <a:pPr lvl="1"/>
            <a:r>
              <a:rPr lang="en-US"/>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1"/>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defRPr sz="1100">
                <a:solidFill>
                  <a:schemeClr val="bg2"/>
                </a:solidFill>
              </a:defRPr>
            </a:lvl2pPr>
            <a:lvl3pPr>
              <a:defRPr>
                <a:solidFill>
                  <a:schemeClr val="bg2"/>
                </a:solidFill>
              </a:defRPr>
            </a:lvl3pPr>
          </a:lstStyle>
          <a:p>
            <a:pPr lvl="1"/>
            <a:r>
              <a:rPr lang="en-US"/>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Full GUI image ONLY, cropped off the bottom and off the right side!</a:t>
            </a:r>
          </a:p>
        </p:txBody>
      </p:sp>
    </p:spTree>
    <p:extLst>
      <p:ext uri="{BB962C8B-B14F-4D97-AF65-F5344CB8AC3E}">
        <p14:creationId xmlns:p14="http://schemas.microsoft.com/office/powerpoint/2010/main" val="3565801009"/>
      </p:ext>
    </p:extLst>
  </p:cSld>
  <p:clrMapOvr>
    <a:masterClrMapping/>
  </p:clrMapOvr>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208916018"/>
      </p:ext>
    </p:extLst>
  </p:cSld>
  <p:clrMapOvr>
    <a:masterClrMapping/>
  </p:clrMapOvr>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1"/>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3500"/>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7" y="2603500"/>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2"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Bullets all on the same level or body text (no sub bullets)</a:t>
            </a:r>
          </a:p>
          <a:p>
            <a:pPr lvl="1"/>
            <a:r>
              <a:rPr lang="en-US"/>
              <a:t>Second level</a:t>
            </a:r>
          </a:p>
          <a:p>
            <a:pPr lvl="1"/>
            <a:r>
              <a:rPr lang="en-US"/>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8"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Bullets all on the same level or body text (no sub bullets)</a:t>
            </a:r>
          </a:p>
          <a:p>
            <a:pPr lvl="1"/>
            <a:r>
              <a:rPr lang="en-US"/>
              <a:t>Second level</a:t>
            </a:r>
          </a:p>
          <a:p>
            <a:pPr lvl="1"/>
            <a:r>
              <a:rPr lang="en-US"/>
              <a:t>NEVER IMAGES</a:t>
            </a:r>
          </a:p>
        </p:txBody>
      </p:sp>
    </p:spTree>
    <p:extLst>
      <p:ext uri="{BB962C8B-B14F-4D97-AF65-F5344CB8AC3E}">
        <p14:creationId xmlns:p14="http://schemas.microsoft.com/office/powerpoint/2010/main" val="508887961"/>
      </p:ext>
    </p:extLst>
  </p:cSld>
  <p:clrMapOvr>
    <a:masterClrMapping/>
  </p:clrMapOvr>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ONLY!!!!!!</a:t>
            </a:r>
          </a:p>
          <a:p>
            <a:pPr lvl="0"/>
            <a:r>
              <a:rPr lang="en-US"/>
              <a:t>This makes a good section header</a:t>
            </a:r>
          </a:p>
        </p:txBody>
      </p:sp>
    </p:spTree>
    <p:extLst>
      <p:ext uri="{BB962C8B-B14F-4D97-AF65-F5344CB8AC3E}">
        <p14:creationId xmlns:p14="http://schemas.microsoft.com/office/powerpoint/2010/main" val="2989701929"/>
      </p:ext>
    </p:extLst>
  </p:cSld>
  <p:clrMapOvr>
    <a:masterClrMapping/>
  </p:clrMapOvr>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1"/>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extLst>
              <a:ext uri="{FF2B5EF4-FFF2-40B4-BE49-F238E27FC236}">
                <a16:creationId xmlns:a16="http://schemas.microsoft.com/office/drawing/2014/main" id="{CD8A0CAE-EB69-8B4A-8FD3-105C3132143E}"/>
              </a:ext>
            </a:extLst>
          </p:cNvPr>
          <p:cNvSpPr/>
          <p:nvPr/>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ONLY!!!!!!</a:t>
            </a:r>
          </a:p>
          <a:p>
            <a:pPr lvl="0"/>
            <a:r>
              <a:rPr lang="en-US"/>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1" y="3257551"/>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SEND TO BACK, crop to dark blue box edge</a:t>
            </a:r>
          </a:p>
          <a:p>
            <a:pPr lvl="0"/>
            <a:r>
              <a:rPr lang="en-US"/>
              <a:t>THIS LAYOUT MUST USE AN IMAGE HERE OR SWITCH TO THE PREVIOUS LAYOUT!!!!!!!</a:t>
            </a:r>
          </a:p>
        </p:txBody>
      </p:sp>
    </p:spTree>
    <p:extLst>
      <p:ext uri="{BB962C8B-B14F-4D97-AF65-F5344CB8AC3E}">
        <p14:creationId xmlns:p14="http://schemas.microsoft.com/office/powerpoint/2010/main" val="825283320"/>
      </p:ext>
    </p:extLst>
  </p:cSld>
  <p:clrMapOvr>
    <a:masterClrMapping/>
  </p:clrMapOvr>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Cropped piece of GUI image only, run off the bottom! (and must cross over the dark blue)</a:t>
            </a:r>
          </a:p>
          <a:p>
            <a:pPr lvl="1"/>
            <a:r>
              <a:rPr lang="en-US"/>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200"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1"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Tree>
    <p:extLst>
      <p:ext uri="{BB962C8B-B14F-4D97-AF65-F5344CB8AC3E}">
        <p14:creationId xmlns:p14="http://schemas.microsoft.com/office/powerpoint/2010/main" val="4000297756"/>
      </p:ext>
    </p:extLst>
  </p:cSld>
  <p:clrMapOvr>
    <a:masterClrMapping/>
  </p:clrMapOvr>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811" y="309905"/>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1" y="3561777"/>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2" y="3918292"/>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72408" y="309905"/>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8" y="3561777"/>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18292"/>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Title ONLY preferred, if there is body copy it should be very short! (NO BULLETS)</a:t>
            </a:r>
          </a:p>
        </p:txBody>
      </p:sp>
    </p:spTree>
    <p:extLst>
      <p:ext uri="{BB962C8B-B14F-4D97-AF65-F5344CB8AC3E}">
        <p14:creationId xmlns:p14="http://schemas.microsoft.com/office/powerpoint/2010/main" val="2291868584"/>
      </p:ext>
    </p:extLst>
  </p:cSld>
  <p:clrMapOvr>
    <a:masterClrMapping/>
  </p:clrMapOvr>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a:blip r:embed="rId2"/>
          <a:srcRect l="24096"/>
          <a:stretch>
            <a:fillRect/>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Good for horizontal image </a:t>
            </a:r>
          </a:p>
          <a:p>
            <a:pPr lvl="0"/>
            <a:r>
              <a:rPr lang="en-US"/>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9" y="2266951"/>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Cropped piece of GUI image (must cross over the dark blue but not above it or off the page)</a:t>
            </a:r>
          </a:p>
          <a:p>
            <a:pPr lvl="1"/>
            <a:r>
              <a:rPr lang="en-US"/>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1"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 keep it short!</a:t>
            </a:r>
          </a:p>
          <a:p>
            <a:pPr lvl="1"/>
            <a:r>
              <a:rPr lang="en-US"/>
              <a:t>Keep left aligned to the title (if you adjust the title adjust this box as well)</a:t>
            </a:r>
          </a:p>
          <a:p>
            <a:pPr lvl="2"/>
            <a:r>
              <a:rPr lang="en-US"/>
              <a:t>Third level</a:t>
            </a:r>
          </a:p>
        </p:txBody>
      </p:sp>
    </p:spTree>
    <p:extLst>
      <p:ext uri="{BB962C8B-B14F-4D97-AF65-F5344CB8AC3E}">
        <p14:creationId xmlns:p14="http://schemas.microsoft.com/office/powerpoint/2010/main" val="460225548"/>
      </p:ext>
    </p:extLst>
  </p:cSld>
  <p:clrMapOvr>
    <a:masterClrMapping/>
  </p:clrMapOvr>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Tree>
    <p:extLst>
      <p:ext uri="{BB962C8B-B14F-4D97-AF65-F5344CB8AC3E}">
        <p14:creationId xmlns:p14="http://schemas.microsoft.com/office/powerpoint/2010/main" val="3710307553"/>
      </p:ext>
    </p:extLst>
  </p:cSld>
  <p:clrMapOvr>
    <a:masterClrMapping/>
  </p:clrMapOvr>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1"/>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8"/>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2"/>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(never images)</a:t>
            </a:r>
          </a:p>
        </p:txBody>
      </p:sp>
    </p:spTree>
    <p:extLst>
      <p:ext uri="{BB962C8B-B14F-4D97-AF65-F5344CB8AC3E}">
        <p14:creationId xmlns:p14="http://schemas.microsoft.com/office/powerpoint/2010/main" val="50315682"/>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4420905"/>
      </p:ext>
    </p:extLst>
  </p:cSld>
  <p:clrMapOvr>
    <a:masterClrMapping/>
  </p:clrMapOvr>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20"/>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20"/>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0"/>
              </a:defRPr>
            </a:lvl1pPr>
            <a:lvl2pPr marL="457189" indent="0">
              <a:buNone/>
              <a:defRPr/>
            </a:lvl2pPr>
            <a:lvl3pPr marL="914378" indent="0">
              <a:buNone/>
              <a:defRPr/>
            </a:lvl3pPr>
          </a:lstStyle>
          <a:p>
            <a:pPr lvl="0"/>
            <a:r>
              <a:rPr lang="en-US"/>
              <a:t>Caption in this style only if necessary (move to be near image but stay on the right side)</a:t>
            </a:r>
          </a:p>
        </p:txBody>
      </p:sp>
    </p:spTree>
    <p:extLst>
      <p:ext uri="{BB962C8B-B14F-4D97-AF65-F5344CB8AC3E}">
        <p14:creationId xmlns:p14="http://schemas.microsoft.com/office/powerpoint/2010/main" val="1425874559"/>
      </p:ext>
    </p:extLst>
  </p:cSld>
  <p:clrMapOvr>
    <a:masterClrMapping/>
  </p:clrMapOvr>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1"/>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8"/>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(never images)</a:t>
            </a:r>
          </a:p>
        </p:txBody>
      </p:sp>
    </p:spTree>
    <p:extLst>
      <p:ext uri="{BB962C8B-B14F-4D97-AF65-F5344CB8AC3E}">
        <p14:creationId xmlns:p14="http://schemas.microsoft.com/office/powerpoint/2010/main" val="49726652"/>
      </p:ext>
    </p:extLst>
  </p:cSld>
  <p:clrMapOvr>
    <a:masterClrMapping/>
  </p:clrMapOvr>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1"/>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1"/>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3" y="4854151"/>
            <a:ext cx="3103378" cy="304800"/>
          </a:xfrm>
        </p:spPr>
        <p:txBody>
          <a:bodyPr>
            <a:normAutofit/>
          </a:bodyPr>
          <a:lstStyle>
            <a:lvl1pPr marL="0" indent="0">
              <a:buNone/>
              <a:defRPr sz="900" b="0" i="1">
                <a:solidFill>
                  <a:schemeClr val="accent5"/>
                </a:solidFill>
                <a:latin typeface="Lato" panose="020F0502020204030203" pitchFamily="34" charset="0"/>
              </a:defRPr>
            </a:lvl1pPr>
            <a:lvl2pPr marL="457189" indent="0">
              <a:buNone/>
              <a:defRPr/>
            </a:lvl2pPr>
            <a:lvl3pPr marL="914378" indent="0">
              <a:buNone/>
              <a:defRPr/>
            </a:lvl3pPr>
          </a:lstStyle>
          <a:p>
            <a:pPr lvl="0"/>
            <a:r>
              <a:rPr lang="en-US"/>
              <a:t>Short  caption in this style only if necessary</a:t>
            </a:r>
          </a:p>
        </p:txBody>
      </p:sp>
    </p:spTree>
    <p:extLst>
      <p:ext uri="{BB962C8B-B14F-4D97-AF65-F5344CB8AC3E}">
        <p14:creationId xmlns:p14="http://schemas.microsoft.com/office/powerpoint/2010/main" val="508787903"/>
      </p:ext>
    </p:extLst>
  </p:cSld>
  <p:clrMapOvr>
    <a:masterClrMapping/>
  </p:clrMapOvr>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a:blip r:embed="rId2"/>
          <a:srcRect l="24096"/>
          <a:stretch>
            <a:fillRect/>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2934485613"/>
      </p:ext>
    </p:extLst>
  </p:cSld>
  <p:clrMapOvr>
    <a:masterClrMapping/>
  </p:clrMapOvr>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2"/>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a:blip r:embed="rId2"/>
          <a:srcRect l="24096"/>
          <a:stretch>
            <a:fillRect/>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2"/>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a:t>Short body copy here</a:t>
            </a:r>
          </a:p>
        </p:txBody>
      </p:sp>
    </p:spTree>
    <p:extLst>
      <p:ext uri="{BB962C8B-B14F-4D97-AF65-F5344CB8AC3E}">
        <p14:creationId xmlns:p14="http://schemas.microsoft.com/office/powerpoint/2010/main" val="4001133164"/>
      </p:ext>
    </p:extLst>
  </p:cSld>
  <p:clrMapOvr>
    <a:masterClrMapping/>
  </p:clrMapOvr>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3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90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a:blip r:embed="rId2"/>
          <a:srcRect l="24096"/>
          <a:stretch>
            <a:fillRect/>
          </a:stretch>
        </p:blipFill>
        <p:spPr>
          <a:xfrm>
            <a:off x="0" y="115218"/>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9" y="223914"/>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624372510"/>
      </p:ext>
    </p:extLst>
  </p:cSld>
  <p:clrMapOvr>
    <a:masterClrMapping/>
  </p:clrMapOvr>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2" y="1"/>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2" y="1"/>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1" y="3505199"/>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A simple list all in second level bullets in two columns or a short statement no bullets is what this space is meant for</a:t>
            </a:r>
          </a:p>
          <a:p>
            <a:pPr lvl="1"/>
            <a:r>
              <a:rPr lang="en-US"/>
              <a:t>Second level</a:t>
            </a:r>
          </a:p>
          <a:p>
            <a:pPr lvl="2"/>
            <a:r>
              <a:rPr lang="en-US"/>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a:blip r:embed="rId2"/>
          <a:srcRect l="24096"/>
          <a:stretch>
            <a:fillRect/>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640057160"/>
      </p:ext>
    </p:extLst>
  </p:cSld>
  <p:clrMapOvr>
    <a:masterClrMapping/>
  </p:clrMapOvr>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1392806915"/>
      </p:ext>
    </p:extLst>
  </p:cSld>
  <p:clrMapOvr>
    <a:masterClrMapping/>
  </p:clrMapOvr>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20"/>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01A19ABD-8F20-9948-B84A-E38FAEDBE435}"/>
              </a:ext>
            </a:extLst>
          </p:cNvPr>
          <p:cNvSpPr/>
          <p:nvPr/>
        </p:nvSpPr>
        <p:spPr>
          <a:xfrm>
            <a:off x="1" y="1574620"/>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1574620"/>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20"/>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3835652600"/>
      </p:ext>
    </p:extLst>
  </p:cSld>
  <p:clrMapOvr>
    <a:masterClrMapping/>
  </p:clrMapOvr>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69785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134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69785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134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2300315635"/>
      </p:ext>
    </p:extLst>
  </p:cSld>
  <p:clrMapOvr>
    <a:masterClrMapping/>
  </p:clrMapOvr>
  <p:transition/>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image" Target="../media/image2.emf"/><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theme" Target="../theme/theme1.xml"/><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image" Target="../media/image3.png"/><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image" Target="../media/image1.emf"/><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s>
</file>

<file path=ppt/slideMasters/_rels/slideMaster2.xml.rels><?xml version="1.0" encoding="UTF-8" standalone="yes"?>
<Relationships xmlns="http://schemas.openxmlformats.org/package/2006/relationships"><Relationship Id="rId26" Type="http://schemas.openxmlformats.org/officeDocument/2006/relationships/slideLayout" Target="../slideLayouts/slideLayout91.xml"/><Relationship Id="rId21" Type="http://schemas.openxmlformats.org/officeDocument/2006/relationships/slideLayout" Target="../slideLayouts/slideLayout86.xml"/><Relationship Id="rId42" Type="http://schemas.openxmlformats.org/officeDocument/2006/relationships/slideLayout" Target="../slideLayouts/slideLayout107.xml"/><Relationship Id="rId47" Type="http://schemas.openxmlformats.org/officeDocument/2006/relationships/slideLayout" Target="../slideLayouts/slideLayout112.xml"/><Relationship Id="rId63" Type="http://schemas.openxmlformats.org/officeDocument/2006/relationships/slideLayout" Target="../slideLayouts/slideLayout128.xml"/><Relationship Id="rId68" Type="http://schemas.openxmlformats.org/officeDocument/2006/relationships/image" Target="../media/image2.emf"/><Relationship Id="rId7" Type="http://schemas.openxmlformats.org/officeDocument/2006/relationships/slideLayout" Target="../slideLayouts/slideLayout72.xml"/><Relationship Id="rId2" Type="http://schemas.openxmlformats.org/officeDocument/2006/relationships/slideLayout" Target="../slideLayouts/slideLayout67.xml"/><Relationship Id="rId16" Type="http://schemas.openxmlformats.org/officeDocument/2006/relationships/slideLayout" Target="../slideLayouts/slideLayout81.xml"/><Relationship Id="rId29" Type="http://schemas.openxmlformats.org/officeDocument/2006/relationships/slideLayout" Target="../slideLayouts/slideLayout94.xml"/><Relationship Id="rId11" Type="http://schemas.openxmlformats.org/officeDocument/2006/relationships/slideLayout" Target="../slideLayouts/slideLayout76.xml"/><Relationship Id="rId24" Type="http://schemas.openxmlformats.org/officeDocument/2006/relationships/slideLayout" Target="../slideLayouts/slideLayout89.xml"/><Relationship Id="rId32" Type="http://schemas.openxmlformats.org/officeDocument/2006/relationships/slideLayout" Target="../slideLayouts/slideLayout97.xml"/><Relationship Id="rId37" Type="http://schemas.openxmlformats.org/officeDocument/2006/relationships/slideLayout" Target="../slideLayouts/slideLayout102.xml"/><Relationship Id="rId40" Type="http://schemas.openxmlformats.org/officeDocument/2006/relationships/slideLayout" Target="../slideLayouts/slideLayout105.xml"/><Relationship Id="rId45" Type="http://schemas.openxmlformats.org/officeDocument/2006/relationships/slideLayout" Target="../slideLayouts/slideLayout110.xml"/><Relationship Id="rId53" Type="http://schemas.openxmlformats.org/officeDocument/2006/relationships/slideLayout" Target="../slideLayouts/slideLayout118.xml"/><Relationship Id="rId58" Type="http://schemas.openxmlformats.org/officeDocument/2006/relationships/slideLayout" Target="../slideLayouts/slideLayout123.xml"/><Relationship Id="rId66" Type="http://schemas.openxmlformats.org/officeDocument/2006/relationships/theme" Target="../theme/theme2.xml"/><Relationship Id="rId5" Type="http://schemas.openxmlformats.org/officeDocument/2006/relationships/slideLayout" Target="../slideLayouts/slideLayout70.xml"/><Relationship Id="rId61" Type="http://schemas.openxmlformats.org/officeDocument/2006/relationships/slideLayout" Target="../slideLayouts/slideLayout126.xml"/><Relationship Id="rId19" Type="http://schemas.openxmlformats.org/officeDocument/2006/relationships/slideLayout" Target="../slideLayouts/slideLayout84.xml"/><Relationship Id="rId14" Type="http://schemas.openxmlformats.org/officeDocument/2006/relationships/slideLayout" Target="../slideLayouts/slideLayout79.xml"/><Relationship Id="rId22" Type="http://schemas.openxmlformats.org/officeDocument/2006/relationships/slideLayout" Target="../slideLayouts/slideLayout87.xml"/><Relationship Id="rId27" Type="http://schemas.openxmlformats.org/officeDocument/2006/relationships/slideLayout" Target="../slideLayouts/slideLayout92.xml"/><Relationship Id="rId30" Type="http://schemas.openxmlformats.org/officeDocument/2006/relationships/slideLayout" Target="../slideLayouts/slideLayout95.xml"/><Relationship Id="rId35" Type="http://schemas.openxmlformats.org/officeDocument/2006/relationships/slideLayout" Target="../slideLayouts/slideLayout100.xml"/><Relationship Id="rId43" Type="http://schemas.openxmlformats.org/officeDocument/2006/relationships/slideLayout" Target="../slideLayouts/slideLayout108.xml"/><Relationship Id="rId48" Type="http://schemas.openxmlformats.org/officeDocument/2006/relationships/slideLayout" Target="../slideLayouts/slideLayout113.xml"/><Relationship Id="rId56" Type="http://schemas.openxmlformats.org/officeDocument/2006/relationships/slideLayout" Target="../slideLayouts/slideLayout121.xml"/><Relationship Id="rId64" Type="http://schemas.openxmlformats.org/officeDocument/2006/relationships/slideLayout" Target="../slideLayouts/slideLayout129.xml"/><Relationship Id="rId69" Type="http://schemas.openxmlformats.org/officeDocument/2006/relationships/image" Target="../media/image3.png"/><Relationship Id="rId8" Type="http://schemas.openxmlformats.org/officeDocument/2006/relationships/slideLayout" Target="../slideLayouts/slideLayout73.xml"/><Relationship Id="rId51" Type="http://schemas.openxmlformats.org/officeDocument/2006/relationships/slideLayout" Target="../slideLayouts/slideLayout116.xml"/><Relationship Id="rId3" Type="http://schemas.openxmlformats.org/officeDocument/2006/relationships/slideLayout" Target="../slideLayouts/slideLayout68.xml"/><Relationship Id="rId12" Type="http://schemas.openxmlformats.org/officeDocument/2006/relationships/slideLayout" Target="../slideLayouts/slideLayout77.xml"/><Relationship Id="rId17" Type="http://schemas.openxmlformats.org/officeDocument/2006/relationships/slideLayout" Target="../slideLayouts/slideLayout82.xml"/><Relationship Id="rId25" Type="http://schemas.openxmlformats.org/officeDocument/2006/relationships/slideLayout" Target="../slideLayouts/slideLayout90.xml"/><Relationship Id="rId33" Type="http://schemas.openxmlformats.org/officeDocument/2006/relationships/slideLayout" Target="../slideLayouts/slideLayout98.xml"/><Relationship Id="rId38" Type="http://schemas.openxmlformats.org/officeDocument/2006/relationships/slideLayout" Target="../slideLayouts/slideLayout103.xml"/><Relationship Id="rId46" Type="http://schemas.openxmlformats.org/officeDocument/2006/relationships/slideLayout" Target="../slideLayouts/slideLayout111.xml"/><Relationship Id="rId59" Type="http://schemas.openxmlformats.org/officeDocument/2006/relationships/slideLayout" Target="../slideLayouts/slideLayout124.xml"/><Relationship Id="rId67" Type="http://schemas.openxmlformats.org/officeDocument/2006/relationships/image" Target="../media/image1.emf"/><Relationship Id="rId20" Type="http://schemas.openxmlformats.org/officeDocument/2006/relationships/slideLayout" Target="../slideLayouts/slideLayout85.xml"/><Relationship Id="rId41" Type="http://schemas.openxmlformats.org/officeDocument/2006/relationships/slideLayout" Target="../slideLayouts/slideLayout106.xml"/><Relationship Id="rId54" Type="http://schemas.openxmlformats.org/officeDocument/2006/relationships/slideLayout" Target="../slideLayouts/slideLayout119.xml"/><Relationship Id="rId62" Type="http://schemas.openxmlformats.org/officeDocument/2006/relationships/slideLayout" Target="../slideLayouts/slideLayout127.xml"/><Relationship Id="rId1" Type="http://schemas.openxmlformats.org/officeDocument/2006/relationships/slideLayout" Target="../slideLayouts/slideLayout66.xml"/><Relationship Id="rId6" Type="http://schemas.openxmlformats.org/officeDocument/2006/relationships/slideLayout" Target="../slideLayouts/slideLayout71.xml"/><Relationship Id="rId15" Type="http://schemas.openxmlformats.org/officeDocument/2006/relationships/slideLayout" Target="../slideLayouts/slideLayout80.xml"/><Relationship Id="rId23" Type="http://schemas.openxmlformats.org/officeDocument/2006/relationships/slideLayout" Target="../slideLayouts/slideLayout88.xml"/><Relationship Id="rId28" Type="http://schemas.openxmlformats.org/officeDocument/2006/relationships/slideLayout" Target="../slideLayouts/slideLayout93.xml"/><Relationship Id="rId36" Type="http://schemas.openxmlformats.org/officeDocument/2006/relationships/slideLayout" Target="../slideLayouts/slideLayout101.xml"/><Relationship Id="rId49" Type="http://schemas.openxmlformats.org/officeDocument/2006/relationships/slideLayout" Target="../slideLayouts/slideLayout114.xml"/><Relationship Id="rId57" Type="http://schemas.openxmlformats.org/officeDocument/2006/relationships/slideLayout" Target="../slideLayouts/slideLayout122.xml"/><Relationship Id="rId10" Type="http://schemas.openxmlformats.org/officeDocument/2006/relationships/slideLayout" Target="../slideLayouts/slideLayout75.xml"/><Relationship Id="rId31" Type="http://schemas.openxmlformats.org/officeDocument/2006/relationships/slideLayout" Target="../slideLayouts/slideLayout96.xml"/><Relationship Id="rId44" Type="http://schemas.openxmlformats.org/officeDocument/2006/relationships/slideLayout" Target="../slideLayouts/slideLayout109.xml"/><Relationship Id="rId52" Type="http://schemas.openxmlformats.org/officeDocument/2006/relationships/slideLayout" Target="../slideLayouts/slideLayout117.xml"/><Relationship Id="rId60" Type="http://schemas.openxmlformats.org/officeDocument/2006/relationships/slideLayout" Target="../slideLayouts/slideLayout125.xml"/><Relationship Id="rId65" Type="http://schemas.openxmlformats.org/officeDocument/2006/relationships/slideLayout" Target="../slideLayouts/slideLayout130.xml"/><Relationship Id="rId4" Type="http://schemas.openxmlformats.org/officeDocument/2006/relationships/slideLayout" Target="../slideLayouts/slideLayout69.xml"/><Relationship Id="rId9" Type="http://schemas.openxmlformats.org/officeDocument/2006/relationships/slideLayout" Target="../slideLayouts/slideLayout74.xml"/><Relationship Id="rId13" Type="http://schemas.openxmlformats.org/officeDocument/2006/relationships/slideLayout" Target="../slideLayouts/slideLayout78.xml"/><Relationship Id="rId18" Type="http://schemas.openxmlformats.org/officeDocument/2006/relationships/slideLayout" Target="../slideLayouts/slideLayout83.xml"/><Relationship Id="rId39" Type="http://schemas.openxmlformats.org/officeDocument/2006/relationships/slideLayout" Target="../slideLayouts/slideLayout104.xml"/><Relationship Id="rId34" Type="http://schemas.openxmlformats.org/officeDocument/2006/relationships/slideLayout" Target="../slideLayouts/slideLayout99.xml"/><Relationship Id="rId50" Type="http://schemas.openxmlformats.org/officeDocument/2006/relationships/slideLayout" Target="../slideLayouts/slideLayout115.xml"/><Relationship Id="rId55" Type="http://schemas.openxmlformats.org/officeDocument/2006/relationships/slideLayout" Target="../slideLayouts/slideLayout1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1"/>
            <a:ext cx="8229600" cy="742951"/>
          </a:xfrm>
          <a:prstGeom prst="rect">
            <a:avLst/>
          </a:prstGeom>
        </p:spPr>
        <p:txBody>
          <a:bodyPr vert="horz" lIns="0" tIns="45720" rIns="91440" bIns="45720" rtlCol="0" anchor="ctr">
            <a:normAutofit/>
          </a:bodyPr>
          <a:lstStyle/>
          <a:p>
            <a:r>
              <a:rPr lang="en-US"/>
              <a:t>Title goes here, can be aligned top middle or botton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2"/>
            <a:ext cx="8229600" cy="3752848"/>
          </a:xfrm>
          <a:prstGeom prst="rect">
            <a:avLst/>
          </a:prstGeom>
        </p:spPr>
        <p:txBody>
          <a:bodyPr vert="horz" lIns="0" tIns="45720" rIns="91440" bIns="45720" rtlCol="0">
            <a:normAutofit/>
          </a:bodyPr>
          <a:lstStyle/>
          <a:p>
            <a:pPr lvl="0"/>
            <a:r>
              <a:rPr lang="en-US"/>
              <a:t>Edit Master text styles</a:t>
            </a:r>
          </a:p>
          <a:p>
            <a:pPr lvl="1"/>
            <a:r>
              <a:rPr lang="en-US"/>
              <a:t>Second level</a:t>
            </a:r>
          </a:p>
          <a:p>
            <a:pPr lvl="2"/>
            <a:r>
              <a:rPr lang="en-US"/>
              <a:t>Third level</a:t>
            </a:r>
          </a:p>
          <a:p>
            <a:pPr lvl="2"/>
            <a:endParaRPr lang="en-US"/>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a:blip r:embed="rId67"/>
          <a:srcRect l="24096"/>
          <a:stretch>
            <a:fillRect/>
          </a:stretch>
        </p:blipFill>
        <p:spPr>
          <a:xfrm>
            <a:off x="0" y="115218"/>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8"/>
          <a:stretch>
            <a:fillRect/>
          </a:stretch>
        </p:blipFill>
        <p:spPr>
          <a:xfrm>
            <a:off x="115779" y="223914"/>
            <a:ext cx="752320" cy="69658"/>
          </a:xfrm>
          <a:prstGeom prst="rect">
            <a:avLst/>
          </a:prstGeom>
        </p:spPr>
      </p:pic>
    </p:spTree>
    <p:extLst>
      <p:ext uri="{BB962C8B-B14F-4D97-AF65-F5344CB8AC3E}">
        <p14:creationId xmlns:p14="http://schemas.microsoft.com/office/powerpoint/2010/main" val="1460403557"/>
      </p:ext>
    </p:extLst>
  </p:cSld>
  <p:clrMap bg1="lt1" tx1="dk1" bg2="lt2" tx2="dk2" accent1="accent1" accent2="accent2" accent3="accent3" accent4="accent4" accent5="accent5" accent6="accent6" hlink="hlink" folHlink="folHlink"/>
  <p:sldLayoutIdLst>
    <p:sldLayoutId id="2147483951" r:id="rId1"/>
    <p:sldLayoutId id="2147483952" r:id="rId2"/>
    <p:sldLayoutId id="2147483953" r:id="rId3"/>
    <p:sldLayoutId id="2147483954" r:id="rId4"/>
    <p:sldLayoutId id="2147483955" r:id="rId5"/>
    <p:sldLayoutId id="2147483956" r:id="rId6"/>
    <p:sldLayoutId id="2147483957" r:id="rId7"/>
    <p:sldLayoutId id="2147483958" r:id="rId8"/>
    <p:sldLayoutId id="2147483959" r:id="rId9"/>
    <p:sldLayoutId id="2147483960" r:id="rId10"/>
    <p:sldLayoutId id="2147483961" r:id="rId11"/>
    <p:sldLayoutId id="2147483962" r:id="rId12"/>
    <p:sldLayoutId id="2147483963" r:id="rId13"/>
    <p:sldLayoutId id="2147483964" r:id="rId14"/>
    <p:sldLayoutId id="2147483965" r:id="rId15"/>
    <p:sldLayoutId id="2147483966" r:id="rId16"/>
    <p:sldLayoutId id="2147483967" r:id="rId17"/>
    <p:sldLayoutId id="2147483968" r:id="rId18"/>
    <p:sldLayoutId id="2147483969" r:id="rId19"/>
    <p:sldLayoutId id="2147483970" r:id="rId20"/>
    <p:sldLayoutId id="2147483971" r:id="rId21"/>
    <p:sldLayoutId id="2147483972" r:id="rId22"/>
    <p:sldLayoutId id="2147483973" r:id="rId23"/>
    <p:sldLayoutId id="2147483974" r:id="rId24"/>
    <p:sldLayoutId id="2147483975" r:id="rId25"/>
    <p:sldLayoutId id="2147483976" r:id="rId26"/>
    <p:sldLayoutId id="2147483977" r:id="rId27"/>
    <p:sldLayoutId id="2147483978" r:id="rId28"/>
    <p:sldLayoutId id="2147483979" r:id="rId29"/>
    <p:sldLayoutId id="2147483980" r:id="rId30"/>
    <p:sldLayoutId id="2147483981" r:id="rId31"/>
    <p:sldLayoutId id="2147483982" r:id="rId32"/>
    <p:sldLayoutId id="2147483983" r:id="rId33"/>
    <p:sldLayoutId id="2147483984" r:id="rId34"/>
    <p:sldLayoutId id="2147483985" r:id="rId35"/>
    <p:sldLayoutId id="2147483986" r:id="rId36"/>
    <p:sldLayoutId id="2147483987" r:id="rId37"/>
    <p:sldLayoutId id="2147483988" r:id="rId38"/>
    <p:sldLayoutId id="2147483989" r:id="rId39"/>
    <p:sldLayoutId id="2147483990" r:id="rId40"/>
    <p:sldLayoutId id="2147483991" r:id="rId41"/>
    <p:sldLayoutId id="2147483992" r:id="rId42"/>
    <p:sldLayoutId id="2147483993" r:id="rId43"/>
    <p:sldLayoutId id="2147483994" r:id="rId44"/>
    <p:sldLayoutId id="2147483995" r:id="rId45"/>
    <p:sldLayoutId id="2147483996" r:id="rId46"/>
    <p:sldLayoutId id="2147483997" r:id="rId47"/>
    <p:sldLayoutId id="2147483998" r:id="rId48"/>
    <p:sldLayoutId id="2147483999" r:id="rId49"/>
    <p:sldLayoutId id="2147484000" r:id="rId50"/>
    <p:sldLayoutId id="2147484001" r:id="rId51"/>
    <p:sldLayoutId id="2147484002" r:id="rId52"/>
    <p:sldLayoutId id="2147484003" r:id="rId53"/>
    <p:sldLayoutId id="2147484004" r:id="rId54"/>
    <p:sldLayoutId id="2147484005" r:id="rId55"/>
    <p:sldLayoutId id="2147484006" r:id="rId56"/>
    <p:sldLayoutId id="2147484007" r:id="rId57"/>
    <p:sldLayoutId id="2147484008" r:id="rId58"/>
    <p:sldLayoutId id="2147484009" r:id="rId59"/>
    <p:sldLayoutId id="2147484010" r:id="rId60"/>
    <p:sldLayoutId id="2147484011" r:id="rId61"/>
    <p:sldLayoutId id="2147484012" r:id="rId62"/>
    <p:sldLayoutId id="2147484013" r:id="rId63"/>
    <p:sldLayoutId id="2147484014" r:id="rId64"/>
    <p:sldLayoutId id="2147484015" r:id="rId65"/>
  </p:sldLayoutIdLst>
  <p:transition/>
  <p:txStyles>
    <p:titleStyle>
      <a:lvl1pPr algn="l" defTabSz="914378"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69"/>
        </a:buBlip>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1"/>
            <a:ext cx="8229600" cy="742951"/>
          </a:xfrm>
          <a:prstGeom prst="rect">
            <a:avLst/>
          </a:prstGeom>
        </p:spPr>
        <p:txBody>
          <a:bodyPr vert="horz" lIns="0" tIns="45720" rIns="91440" bIns="45720" rtlCol="0" anchor="ctr">
            <a:normAutofit/>
          </a:bodyPr>
          <a:lstStyle/>
          <a:p>
            <a:r>
              <a:rPr lang="en-US"/>
              <a:t>Title goes here, can be aligned top middle or botton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2"/>
            <a:ext cx="8229600" cy="3752848"/>
          </a:xfrm>
          <a:prstGeom prst="rect">
            <a:avLst/>
          </a:prstGeom>
        </p:spPr>
        <p:txBody>
          <a:bodyPr vert="horz" lIns="0" tIns="45720" rIns="91440" bIns="45720" rtlCol="0">
            <a:normAutofit/>
          </a:bodyPr>
          <a:lstStyle/>
          <a:p>
            <a:pPr lvl="0"/>
            <a:r>
              <a:rPr lang="en-US"/>
              <a:t>Edit Master text styles</a:t>
            </a:r>
          </a:p>
          <a:p>
            <a:pPr lvl="1"/>
            <a:r>
              <a:rPr lang="en-US"/>
              <a:t>Second level</a:t>
            </a:r>
          </a:p>
          <a:p>
            <a:pPr lvl="2"/>
            <a:r>
              <a:rPr lang="en-US"/>
              <a:t>Third level</a:t>
            </a:r>
          </a:p>
          <a:p>
            <a:pPr lvl="2"/>
            <a:endParaRPr lang="en-US"/>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a:blip r:embed="rId67"/>
          <a:srcRect l="24096"/>
          <a:stretch>
            <a:fillRect/>
          </a:stretch>
        </p:blipFill>
        <p:spPr>
          <a:xfrm>
            <a:off x="0" y="115218"/>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8"/>
          <a:stretch>
            <a:fillRect/>
          </a:stretch>
        </p:blipFill>
        <p:spPr>
          <a:xfrm>
            <a:off x="115779" y="223914"/>
            <a:ext cx="752320" cy="69658"/>
          </a:xfrm>
          <a:prstGeom prst="rect">
            <a:avLst/>
          </a:prstGeom>
        </p:spPr>
      </p:pic>
    </p:spTree>
    <p:extLst>
      <p:ext uri="{BB962C8B-B14F-4D97-AF65-F5344CB8AC3E}">
        <p14:creationId xmlns:p14="http://schemas.microsoft.com/office/powerpoint/2010/main" val="678103309"/>
      </p:ext>
    </p:extLst>
  </p:cSld>
  <p:clrMap bg1="lt1" tx1="dk1" bg2="lt2" tx2="dk2" accent1="accent1" accent2="accent2" accent3="accent3" accent4="accent4" accent5="accent5" accent6="accent6" hlink="hlink" folHlink="folHlink"/>
  <p:sldLayoutIdLst>
    <p:sldLayoutId id="2147484017" r:id="rId1"/>
    <p:sldLayoutId id="2147484018" r:id="rId2"/>
    <p:sldLayoutId id="2147484019" r:id="rId3"/>
    <p:sldLayoutId id="2147484020" r:id="rId4"/>
    <p:sldLayoutId id="2147484021" r:id="rId5"/>
    <p:sldLayoutId id="2147484022" r:id="rId6"/>
    <p:sldLayoutId id="2147484023" r:id="rId7"/>
    <p:sldLayoutId id="2147484024" r:id="rId8"/>
    <p:sldLayoutId id="2147484025" r:id="rId9"/>
    <p:sldLayoutId id="2147484026" r:id="rId10"/>
    <p:sldLayoutId id="2147484027" r:id="rId11"/>
    <p:sldLayoutId id="2147484028" r:id="rId12"/>
    <p:sldLayoutId id="2147484029" r:id="rId13"/>
    <p:sldLayoutId id="2147484030" r:id="rId14"/>
    <p:sldLayoutId id="2147484031" r:id="rId15"/>
    <p:sldLayoutId id="2147484032" r:id="rId16"/>
    <p:sldLayoutId id="2147484033" r:id="rId17"/>
    <p:sldLayoutId id="2147484034" r:id="rId18"/>
    <p:sldLayoutId id="2147484035" r:id="rId19"/>
    <p:sldLayoutId id="2147484036" r:id="rId20"/>
    <p:sldLayoutId id="2147484037" r:id="rId21"/>
    <p:sldLayoutId id="2147484038" r:id="rId22"/>
    <p:sldLayoutId id="2147484039" r:id="rId23"/>
    <p:sldLayoutId id="2147484040" r:id="rId24"/>
    <p:sldLayoutId id="2147484041" r:id="rId25"/>
    <p:sldLayoutId id="2147484042" r:id="rId26"/>
    <p:sldLayoutId id="2147484043" r:id="rId27"/>
    <p:sldLayoutId id="2147484044" r:id="rId28"/>
    <p:sldLayoutId id="2147484045" r:id="rId29"/>
    <p:sldLayoutId id="2147484046" r:id="rId30"/>
    <p:sldLayoutId id="2147484047" r:id="rId31"/>
    <p:sldLayoutId id="2147484048" r:id="rId32"/>
    <p:sldLayoutId id="2147484049" r:id="rId33"/>
    <p:sldLayoutId id="2147484050" r:id="rId34"/>
    <p:sldLayoutId id="2147484051" r:id="rId35"/>
    <p:sldLayoutId id="2147484052" r:id="rId36"/>
    <p:sldLayoutId id="2147484053" r:id="rId37"/>
    <p:sldLayoutId id="2147484054" r:id="rId38"/>
    <p:sldLayoutId id="2147484055" r:id="rId39"/>
    <p:sldLayoutId id="2147484056" r:id="rId40"/>
    <p:sldLayoutId id="2147484057" r:id="rId41"/>
    <p:sldLayoutId id="2147484058" r:id="rId42"/>
    <p:sldLayoutId id="2147484059" r:id="rId43"/>
    <p:sldLayoutId id="2147484060" r:id="rId44"/>
    <p:sldLayoutId id="2147484061" r:id="rId45"/>
    <p:sldLayoutId id="2147484062" r:id="rId46"/>
    <p:sldLayoutId id="2147484063" r:id="rId47"/>
    <p:sldLayoutId id="2147484064" r:id="rId48"/>
    <p:sldLayoutId id="2147484065" r:id="rId49"/>
    <p:sldLayoutId id="2147484066" r:id="rId50"/>
    <p:sldLayoutId id="2147484067" r:id="rId51"/>
    <p:sldLayoutId id="2147484068" r:id="rId52"/>
    <p:sldLayoutId id="2147484069" r:id="rId53"/>
    <p:sldLayoutId id="2147484070" r:id="rId54"/>
    <p:sldLayoutId id="2147484071" r:id="rId55"/>
    <p:sldLayoutId id="2147484072" r:id="rId56"/>
    <p:sldLayoutId id="2147484073" r:id="rId57"/>
    <p:sldLayoutId id="2147484074" r:id="rId58"/>
    <p:sldLayoutId id="2147484075" r:id="rId59"/>
    <p:sldLayoutId id="2147484076" r:id="rId60"/>
    <p:sldLayoutId id="2147484077" r:id="rId61"/>
    <p:sldLayoutId id="2147484078" r:id="rId62"/>
    <p:sldLayoutId id="2147484079" r:id="rId63"/>
    <p:sldLayoutId id="2147484080" r:id="rId64"/>
    <p:sldLayoutId id="2147484081" r:id="rId65"/>
  </p:sldLayoutIdLst>
  <p:transition/>
  <p:txStyles>
    <p:titleStyle>
      <a:lvl1pPr algn="l" defTabSz="914378"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69"/>
        </a:buBlip>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7.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1.xml"/><Relationship Id="rId5" Type="http://schemas.openxmlformats.org/officeDocument/2006/relationships/image" Target="../media/image31.gif"/><Relationship Id="rId4" Type="http://schemas.openxmlformats.org/officeDocument/2006/relationships/image" Target="../media/image30.png"/></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5.xml"/><Relationship Id="rId1" Type="http://schemas.openxmlformats.org/officeDocument/2006/relationships/slideLayout" Target="../slideLayouts/slideLayout32.xml"/><Relationship Id="rId4" Type="http://schemas.openxmlformats.org/officeDocument/2006/relationships/image" Target="../media/image34.png"/></Relationships>
</file>

<file path=ppt/slides/_rels/slide1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93.xml"/><Relationship Id="rId5" Type="http://schemas.openxmlformats.org/officeDocument/2006/relationships/image" Target="../media/image19.png"/><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9.xml"/></Relationships>
</file>

<file path=ppt/slides/_rels/slide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01B127-CCCE-4CD6-AD3E-DE501340E9E7}"/>
              </a:ext>
            </a:extLst>
          </p:cNvPr>
          <p:cNvSpPr>
            <a:spLocks noGrp="1"/>
          </p:cNvSpPr>
          <p:nvPr>
            <p:ph type="title"/>
          </p:nvPr>
        </p:nvSpPr>
        <p:spPr/>
        <p:txBody>
          <a:bodyPr>
            <a:normAutofit/>
          </a:bodyPr>
          <a:lstStyle/>
          <a:p>
            <a:pPr>
              <a:defRPr b="0" i="0"/>
            </a:pPr>
            <a:r>
              <a:rPr lang="en-US" altLang="zh-CN" sz="2800" noProof="0" dirty="0">
                <a:latin typeface="+mj-lt"/>
              </a:rPr>
              <a:t>The Epitaxial Growth of </a:t>
            </a:r>
            <a:br>
              <a:rPr lang="en-US" altLang="zh-CN" sz="2800" noProof="0" dirty="0">
                <a:latin typeface="+mj-lt"/>
              </a:rPr>
            </a:br>
            <a:r>
              <a:rPr lang="en-US" altLang="zh-CN" sz="2800" noProof="0" dirty="0" err="1">
                <a:latin typeface="+mj-lt"/>
              </a:rPr>
              <a:t>SiC</a:t>
            </a:r>
            <a:r>
              <a:rPr lang="en-US" altLang="zh-CN" sz="2800" noProof="0" dirty="0">
                <a:latin typeface="+mj-lt"/>
              </a:rPr>
              <a:t> by the PVT Method</a:t>
            </a:r>
            <a:endParaRPr lang="en-US" sz="2800" noProof="0" dirty="0">
              <a:latin typeface="+mj-lt"/>
            </a:endParaRPr>
          </a:p>
        </p:txBody>
      </p:sp>
      <p:sp>
        <p:nvSpPr>
          <p:cNvPr id="13" name="Text Placeholder 12">
            <a:extLst>
              <a:ext uri="{FF2B5EF4-FFF2-40B4-BE49-F238E27FC236}">
                <a16:creationId xmlns:a16="http://schemas.microsoft.com/office/drawing/2014/main" id="{92E7D466-4D97-459F-AF50-E9EF32D44279}"/>
              </a:ext>
            </a:extLst>
          </p:cNvPr>
          <p:cNvSpPr>
            <a:spLocks noGrp="1"/>
          </p:cNvSpPr>
          <p:nvPr>
            <p:ph type="body" idx="1"/>
          </p:nvPr>
        </p:nvSpPr>
        <p:spPr/>
        <p:txBody>
          <a:bodyPr>
            <a:normAutofit lnSpcReduction="10000"/>
          </a:bodyPr>
          <a:lstStyle/>
          <a:p>
            <a:pPr>
              <a:defRPr b="0" i="0"/>
            </a:pPr>
            <a:r>
              <a:rPr lang="en-US" noProof="0" dirty="0"/>
              <a:t>COMSOL</a:t>
            </a:r>
          </a:p>
        </p:txBody>
      </p:sp>
      <p:sp>
        <p:nvSpPr>
          <p:cNvPr id="5" name="文本占位符 4">
            <a:extLst>
              <a:ext uri="{FF2B5EF4-FFF2-40B4-BE49-F238E27FC236}">
                <a16:creationId xmlns:a16="http://schemas.microsoft.com/office/drawing/2014/main" id="{8018252B-3B1F-4625-A6AA-681EFC633DD4}"/>
              </a:ext>
            </a:extLst>
          </p:cNvPr>
          <p:cNvSpPr>
            <a:spLocks noGrp="1"/>
          </p:cNvSpPr>
          <p:nvPr>
            <p:ph type="body" idx="10"/>
          </p:nvPr>
        </p:nvSpPr>
        <p:spPr/>
        <p:txBody>
          <a:bodyPr/>
          <a:lstStyle/>
          <a:p>
            <a:endParaRPr lang="en-US"/>
          </a:p>
        </p:txBody>
      </p:sp>
      <p:pic>
        <p:nvPicPr>
          <p:cNvPr id="7" name="内容占位符 3">
            <a:extLst>
              <a:ext uri="{FF2B5EF4-FFF2-40B4-BE49-F238E27FC236}">
                <a16:creationId xmlns:a16="http://schemas.microsoft.com/office/drawing/2014/main" id="{A8EB62EC-DF59-4750-B9A9-8260D1014202}"/>
              </a:ext>
            </a:extLst>
          </p:cNvPr>
          <p:cNvPicPr>
            <a:picLocks noChangeAspect="1"/>
          </p:cNvPicPr>
          <p:nvPr/>
        </p:nvPicPr>
        <p:blipFill>
          <a:blip r:embed="rId3"/>
          <a:stretch>
            <a:fillRect/>
          </a:stretch>
        </p:blipFill>
        <p:spPr>
          <a:xfrm>
            <a:off x="3810000" y="-781050"/>
            <a:ext cx="6553200" cy="6553200"/>
          </a:xfrm>
          <a:prstGeom prst="rect">
            <a:avLst/>
          </a:prstGeom>
        </p:spPr>
      </p:pic>
    </p:spTree>
    <p:extLst>
      <p:ext uri="{BB962C8B-B14F-4D97-AF65-F5344CB8AC3E}">
        <p14:creationId xmlns:p14="http://schemas.microsoft.com/office/powerpoint/2010/main" val="3124534089"/>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518DBCB-5654-4DB9-85EF-0BB08AA9EAA7}"/>
              </a:ext>
            </a:extLst>
          </p:cNvPr>
          <p:cNvSpPr>
            <a:spLocks noGrp="1"/>
          </p:cNvSpPr>
          <p:nvPr>
            <p:ph sz="half" idx="18"/>
          </p:nvPr>
        </p:nvSpPr>
        <p:spPr/>
        <p:txBody>
          <a:bodyPr>
            <a:normAutofit/>
          </a:bodyPr>
          <a:lstStyle/>
          <a:p>
            <a:pPr>
              <a:defRPr b="0" i="0"/>
            </a:pPr>
            <a:r>
              <a:rPr lang="en-US" altLang="en-US" sz="1100" noProof="0" dirty="0">
                <a:latin typeface="+mj-lt"/>
              </a:rPr>
              <a:t>Surface deposition using S</a:t>
            </a:r>
            <a:r>
              <a:rPr lang="en-US" altLang="en-US" sz="1100" i="1" noProof="0" dirty="0">
                <a:latin typeface="+mj-lt"/>
              </a:rPr>
              <a:t>urface Reaction </a:t>
            </a:r>
            <a:r>
              <a:rPr lang="en-US" altLang="en-US" sz="1100" noProof="0" dirty="0">
                <a:latin typeface="+mj-lt"/>
              </a:rPr>
              <a:t>with reaction rate defined, which is the product of the local concentration and the deposition coefficient.</a:t>
            </a:r>
            <a:endParaRPr lang="en-US" altLang="zh-CN" sz="1100" noProof="0" dirty="0">
              <a:latin typeface="+mj-lt"/>
            </a:endParaRPr>
          </a:p>
          <a:p>
            <a:pPr>
              <a:defRPr b="0" i="0"/>
            </a:pPr>
            <a:r>
              <a:rPr lang="en-US" altLang="en-US" sz="1100" noProof="0" dirty="0">
                <a:latin typeface="+mj-lt"/>
              </a:rPr>
              <a:t>Sublimation rate defined as a boundary flux.</a:t>
            </a:r>
          </a:p>
        </p:txBody>
      </p:sp>
      <p:sp>
        <p:nvSpPr>
          <p:cNvPr id="3" name="Content Placeholder 2">
            <a:extLst>
              <a:ext uri="{FF2B5EF4-FFF2-40B4-BE49-F238E27FC236}">
                <a16:creationId xmlns:a16="http://schemas.microsoft.com/office/drawing/2014/main" id="{DFC68D73-2FBD-4CF0-A678-60694C8AD204}"/>
              </a:ext>
            </a:extLst>
          </p:cNvPr>
          <p:cNvSpPr>
            <a:spLocks noGrp="1"/>
          </p:cNvSpPr>
          <p:nvPr>
            <p:ph sz="quarter" idx="17"/>
          </p:nvPr>
        </p:nvSpPr>
        <p:spPr/>
        <p:txBody>
          <a:bodyPr/>
          <a:lstStyle/>
          <a:p>
            <a:endParaRPr lang="en-US"/>
          </a:p>
        </p:txBody>
      </p:sp>
      <p:sp>
        <p:nvSpPr>
          <p:cNvPr id="4" name="Title 3">
            <a:extLst>
              <a:ext uri="{FF2B5EF4-FFF2-40B4-BE49-F238E27FC236}">
                <a16:creationId xmlns:a16="http://schemas.microsoft.com/office/drawing/2014/main" id="{D15D421E-A7FD-4C91-9B3E-BC80850F5599}"/>
              </a:ext>
            </a:extLst>
          </p:cNvPr>
          <p:cNvSpPr>
            <a:spLocks noGrp="1"/>
          </p:cNvSpPr>
          <p:nvPr>
            <p:ph type="title"/>
          </p:nvPr>
        </p:nvSpPr>
        <p:spPr/>
        <p:txBody>
          <a:bodyPr/>
          <a:lstStyle/>
          <a:p>
            <a:pPr>
              <a:defRPr b="0" i="0"/>
            </a:pPr>
            <a:r>
              <a:rPr lang="en-US" altLang="en-US" b="1" noProof="0" dirty="0"/>
              <a:t>Mass Transport of </a:t>
            </a:r>
            <a:r>
              <a:rPr lang="en-US" altLang="en-US" b="1" noProof="0" dirty="0" err="1"/>
              <a:t>SiC</a:t>
            </a:r>
            <a:endParaRPr lang="en-US" noProof="0" dirty="0"/>
          </a:p>
        </p:txBody>
      </p:sp>
      <p:pic>
        <p:nvPicPr>
          <p:cNvPr id="8" name="图片 7">
            <a:extLst>
              <a:ext uri="{FF2B5EF4-FFF2-40B4-BE49-F238E27FC236}">
                <a16:creationId xmlns:a16="http://schemas.microsoft.com/office/drawing/2014/main" id="{DC286F6A-F93D-469C-9F15-17195F3BADD6}"/>
              </a:ext>
            </a:extLst>
          </p:cNvPr>
          <p:cNvPicPr>
            <a:picLocks noChangeAspect="1"/>
          </p:cNvPicPr>
          <p:nvPr/>
        </p:nvPicPr>
        <p:blipFill rotWithShape="1">
          <a:blip r:embed="rId2"/>
          <a:srcRect r="29940"/>
          <a:stretch/>
        </p:blipFill>
        <p:spPr>
          <a:xfrm>
            <a:off x="3271058" y="436767"/>
            <a:ext cx="6406342" cy="4946441"/>
          </a:xfrm>
          <a:prstGeom prst="rect">
            <a:avLst/>
          </a:prstGeom>
          <a:ln>
            <a:solidFill>
              <a:schemeClr val="bg2"/>
            </a:solidFill>
          </a:ln>
        </p:spPr>
      </p:pic>
    </p:spTree>
    <p:extLst>
      <p:ext uri="{BB962C8B-B14F-4D97-AF65-F5344CB8AC3E}">
        <p14:creationId xmlns:p14="http://schemas.microsoft.com/office/powerpoint/2010/main" val="2386088972"/>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a:extLst>
              <a:ext uri="{FF2B5EF4-FFF2-40B4-BE49-F238E27FC236}">
                <a16:creationId xmlns:a16="http://schemas.microsoft.com/office/drawing/2014/main" id="{7E78F9A6-132C-47D8-961F-826F9BB1FBD3}"/>
              </a:ext>
            </a:extLst>
          </p:cNvPr>
          <p:cNvSpPr>
            <a:spLocks noGrp="1"/>
          </p:cNvSpPr>
          <p:nvPr>
            <p:ph type="body" idx="1"/>
          </p:nvPr>
        </p:nvSpPr>
        <p:spPr/>
        <p:txBody>
          <a:bodyPr>
            <a:normAutofit/>
          </a:bodyPr>
          <a:lstStyle/>
          <a:p>
            <a:r>
              <a:rPr lang="en-US" sz="1200" dirty="0"/>
              <a:t>T</a:t>
            </a:r>
            <a:r>
              <a:rPr lang="en-US" sz="1200" noProof="0" dirty="0"/>
              <a:t>he deposition coefficient as a function of temperature</a:t>
            </a:r>
          </a:p>
        </p:txBody>
      </p:sp>
      <p:sp>
        <p:nvSpPr>
          <p:cNvPr id="6" name="文本占位符 5">
            <a:extLst>
              <a:ext uri="{FF2B5EF4-FFF2-40B4-BE49-F238E27FC236}">
                <a16:creationId xmlns:a16="http://schemas.microsoft.com/office/drawing/2014/main" id="{936865EA-7F0A-429D-B872-DE10EE68BB95}"/>
              </a:ext>
            </a:extLst>
          </p:cNvPr>
          <p:cNvSpPr>
            <a:spLocks noGrp="1"/>
          </p:cNvSpPr>
          <p:nvPr>
            <p:ph type="body" sz="quarter" idx="3"/>
          </p:nvPr>
        </p:nvSpPr>
        <p:spPr/>
        <p:txBody>
          <a:bodyPr>
            <a:normAutofit/>
          </a:bodyPr>
          <a:lstStyle/>
          <a:p>
            <a:r>
              <a:rPr lang="en-US" sz="1200" dirty="0"/>
              <a:t>T</a:t>
            </a:r>
            <a:r>
              <a:rPr lang="en-US" sz="1200" noProof="0" dirty="0"/>
              <a:t>he sublimation flux as a function of temperature</a:t>
            </a:r>
          </a:p>
        </p:txBody>
      </p:sp>
      <p:sp>
        <p:nvSpPr>
          <p:cNvPr id="2" name="标题 1">
            <a:extLst>
              <a:ext uri="{FF2B5EF4-FFF2-40B4-BE49-F238E27FC236}">
                <a16:creationId xmlns:a16="http://schemas.microsoft.com/office/drawing/2014/main" id="{3D690C9E-D39E-4A00-A5D2-F4C8DC0A2DEA}"/>
              </a:ext>
            </a:extLst>
          </p:cNvPr>
          <p:cNvSpPr>
            <a:spLocks noGrp="1"/>
          </p:cNvSpPr>
          <p:nvPr>
            <p:ph type="title"/>
          </p:nvPr>
        </p:nvSpPr>
        <p:spPr/>
        <p:txBody>
          <a:bodyPr/>
          <a:lstStyle/>
          <a:p>
            <a:r>
              <a:rPr lang="en-US" dirty="0">
                <a:latin typeface="+mj-lt"/>
              </a:rPr>
              <a:t>The Deposition Coefficient and the Sublimation Flux</a:t>
            </a:r>
          </a:p>
        </p:txBody>
      </p:sp>
      <p:pic>
        <p:nvPicPr>
          <p:cNvPr id="10" name="内容占位符 20">
            <a:extLst>
              <a:ext uri="{FF2B5EF4-FFF2-40B4-BE49-F238E27FC236}">
                <a16:creationId xmlns:a16="http://schemas.microsoft.com/office/drawing/2014/main" id="{D0BC447C-BB30-4ABD-A771-837A46F8F824}"/>
              </a:ext>
            </a:extLst>
          </p:cNvPr>
          <p:cNvPicPr>
            <a:picLocks noGrp="1" noChangeAspect="1"/>
          </p:cNvPicPr>
          <p:nvPr>
            <p:ph sz="half" idx="2"/>
          </p:nvPr>
        </p:nvPicPr>
        <p:blipFill>
          <a:blip r:embed="rId2"/>
          <a:stretch>
            <a:fillRect/>
          </a:stretch>
        </p:blipFill>
        <p:spPr>
          <a:xfrm>
            <a:off x="605156" y="1962150"/>
            <a:ext cx="3749039" cy="3124200"/>
          </a:xfrm>
          <a:prstGeom prst="rect">
            <a:avLst/>
          </a:prstGeom>
        </p:spPr>
      </p:pic>
      <p:pic>
        <p:nvPicPr>
          <p:cNvPr id="12" name="内容占位符 23">
            <a:extLst>
              <a:ext uri="{FF2B5EF4-FFF2-40B4-BE49-F238E27FC236}">
                <a16:creationId xmlns:a16="http://schemas.microsoft.com/office/drawing/2014/main" id="{82696751-DB8D-4A00-97E7-5014A4557FF6}"/>
              </a:ext>
            </a:extLst>
          </p:cNvPr>
          <p:cNvPicPr>
            <a:picLocks noGrp="1" noChangeAspect="1"/>
          </p:cNvPicPr>
          <p:nvPr>
            <p:ph sz="quarter" idx="4"/>
          </p:nvPr>
        </p:nvPicPr>
        <p:blipFill>
          <a:blip r:embed="rId3"/>
          <a:stretch>
            <a:fillRect/>
          </a:stretch>
        </p:blipFill>
        <p:spPr>
          <a:xfrm>
            <a:off x="4866799" y="1962150"/>
            <a:ext cx="3749039" cy="3124200"/>
          </a:xfrm>
          <a:prstGeom prst="rect">
            <a:avLst/>
          </a:prstGeom>
        </p:spPr>
      </p:pic>
      <p:sp>
        <p:nvSpPr>
          <p:cNvPr id="3" name="Rectangle 2">
            <a:extLst>
              <a:ext uri="{FF2B5EF4-FFF2-40B4-BE49-F238E27FC236}">
                <a16:creationId xmlns:a16="http://schemas.microsoft.com/office/drawing/2014/main" id="{D71E54B4-4BB9-45CD-BC94-1F49D91F085C}"/>
              </a:ext>
            </a:extLst>
          </p:cNvPr>
          <p:cNvSpPr/>
          <p:nvPr/>
        </p:nvSpPr>
        <p:spPr>
          <a:xfrm>
            <a:off x="4038599" y="1962145"/>
            <a:ext cx="461763" cy="2286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8" name="Rectangle 7">
            <a:extLst>
              <a:ext uri="{FF2B5EF4-FFF2-40B4-BE49-F238E27FC236}">
                <a16:creationId xmlns:a16="http://schemas.microsoft.com/office/drawing/2014/main" id="{4E56B999-F8A5-40BD-88AD-3E7D684665E3}"/>
              </a:ext>
            </a:extLst>
          </p:cNvPr>
          <p:cNvSpPr/>
          <p:nvPr/>
        </p:nvSpPr>
        <p:spPr>
          <a:xfrm>
            <a:off x="8227656" y="1885943"/>
            <a:ext cx="461763" cy="2286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spTree>
    <p:extLst>
      <p:ext uri="{BB962C8B-B14F-4D97-AF65-F5344CB8AC3E}">
        <p14:creationId xmlns:p14="http://schemas.microsoft.com/office/powerpoint/2010/main" val="571642730"/>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518DBCB-5654-4DB9-85EF-0BB08AA9EAA7}"/>
              </a:ext>
            </a:extLst>
          </p:cNvPr>
          <p:cNvSpPr>
            <a:spLocks noGrp="1"/>
          </p:cNvSpPr>
          <p:nvPr>
            <p:ph sz="half" idx="18"/>
          </p:nvPr>
        </p:nvSpPr>
        <p:spPr/>
        <p:txBody>
          <a:bodyPr>
            <a:normAutofit/>
          </a:bodyPr>
          <a:lstStyle/>
          <a:p>
            <a:r>
              <a:rPr lang="en-US" altLang="zh-CN" sz="1100" i="1" noProof="0" dirty="0">
                <a:latin typeface="+mj-lt"/>
              </a:rPr>
              <a:t>Boundary ODE</a:t>
            </a:r>
          </a:p>
          <a:p>
            <a:r>
              <a:rPr lang="en-US" altLang="zh-CN" sz="1100" noProof="0" dirty="0">
                <a:latin typeface="+mj-lt"/>
              </a:rPr>
              <a:t>Source term: calculated from deposition flux, molecular mass  and crystal density</a:t>
            </a:r>
          </a:p>
          <a:p>
            <a:endParaRPr lang="en-US" altLang="zh-CN" sz="1100" noProof="0" dirty="0">
              <a:latin typeface="+mj-lt"/>
            </a:endParaRPr>
          </a:p>
        </p:txBody>
      </p:sp>
      <p:sp>
        <p:nvSpPr>
          <p:cNvPr id="3" name="Content Placeholder 2">
            <a:extLst>
              <a:ext uri="{FF2B5EF4-FFF2-40B4-BE49-F238E27FC236}">
                <a16:creationId xmlns:a16="http://schemas.microsoft.com/office/drawing/2014/main" id="{DFC68D73-2FBD-4CF0-A678-60694C8AD204}"/>
              </a:ext>
            </a:extLst>
          </p:cNvPr>
          <p:cNvSpPr>
            <a:spLocks noGrp="1"/>
          </p:cNvSpPr>
          <p:nvPr>
            <p:ph sz="quarter" idx="17"/>
          </p:nvPr>
        </p:nvSpPr>
        <p:spPr/>
        <p:txBody>
          <a:bodyPr/>
          <a:lstStyle/>
          <a:p>
            <a:endParaRPr lang="en-US" dirty="0"/>
          </a:p>
        </p:txBody>
      </p:sp>
      <p:sp>
        <p:nvSpPr>
          <p:cNvPr id="4" name="Title 3">
            <a:extLst>
              <a:ext uri="{FF2B5EF4-FFF2-40B4-BE49-F238E27FC236}">
                <a16:creationId xmlns:a16="http://schemas.microsoft.com/office/drawing/2014/main" id="{D15D421E-A7FD-4C91-9B3E-BC80850F5599}"/>
              </a:ext>
            </a:extLst>
          </p:cNvPr>
          <p:cNvSpPr>
            <a:spLocks noGrp="1"/>
          </p:cNvSpPr>
          <p:nvPr>
            <p:ph type="title"/>
          </p:nvPr>
        </p:nvSpPr>
        <p:spPr/>
        <p:txBody>
          <a:bodyPr/>
          <a:lstStyle/>
          <a:p>
            <a:r>
              <a:rPr lang="en-US" altLang="zh-CN" noProof="0" dirty="0"/>
              <a:t>Epitaxial Layer Thickness</a:t>
            </a:r>
            <a:endParaRPr lang="en-US" noProof="0" dirty="0"/>
          </a:p>
        </p:txBody>
      </p:sp>
      <p:pic>
        <p:nvPicPr>
          <p:cNvPr id="6" name="图片 5">
            <a:extLst>
              <a:ext uri="{FF2B5EF4-FFF2-40B4-BE49-F238E27FC236}">
                <a16:creationId xmlns:a16="http://schemas.microsoft.com/office/drawing/2014/main" id="{AD5AA731-934C-4698-9897-2C389B1E9BAF}"/>
              </a:ext>
            </a:extLst>
          </p:cNvPr>
          <p:cNvPicPr>
            <a:picLocks noChangeAspect="1"/>
          </p:cNvPicPr>
          <p:nvPr/>
        </p:nvPicPr>
        <p:blipFill rotWithShape="1">
          <a:blip r:embed="rId2"/>
          <a:srcRect r="29940"/>
          <a:stretch/>
        </p:blipFill>
        <p:spPr>
          <a:xfrm>
            <a:off x="3271058" y="436767"/>
            <a:ext cx="6406342" cy="4951211"/>
          </a:xfrm>
          <a:prstGeom prst="rect">
            <a:avLst/>
          </a:prstGeom>
          <a:ln>
            <a:solidFill>
              <a:schemeClr val="bg2"/>
            </a:solidFill>
          </a:ln>
        </p:spPr>
      </p:pic>
    </p:spTree>
    <p:extLst>
      <p:ext uri="{BB962C8B-B14F-4D97-AF65-F5344CB8AC3E}">
        <p14:creationId xmlns:p14="http://schemas.microsoft.com/office/powerpoint/2010/main" val="4091840779"/>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41B17FF-9924-4F1E-A9E8-AED1C864FD03}"/>
              </a:ext>
            </a:extLst>
          </p:cNvPr>
          <p:cNvSpPr>
            <a:spLocks noGrp="1"/>
          </p:cNvSpPr>
          <p:nvPr>
            <p:ph sz="half" idx="18"/>
          </p:nvPr>
        </p:nvSpPr>
        <p:spPr/>
        <p:txBody>
          <a:bodyPr>
            <a:normAutofit lnSpcReduction="10000"/>
          </a:bodyPr>
          <a:lstStyle/>
          <a:p>
            <a:pPr>
              <a:defRPr b="0" i="0"/>
            </a:pPr>
            <a:r>
              <a:rPr lang="en-US" altLang="en-US" sz="1100" noProof="0" dirty="0"/>
              <a:t>Study 1: Magnetic fields, frequency-stationary</a:t>
            </a:r>
            <a:endParaRPr lang="en-US" altLang="zh-CN" sz="1100" noProof="0" dirty="0"/>
          </a:p>
          <a:p>
            <a:pPr>
              <a:defRPr b="0" i="0"/>
            </a:pPr>
            <a:r>
              <a:rPr lang="en-US" altLang="en-US" sz="1100" noProof="0" dirty="0"/>
              <a:t>Study 2: Magnetic fields, heat transfer, flow field, radiation, frequency domain-transient</a:t>
            </a:r>
            <a:endParaRPr lang="en-US" altLang="zh-CN" sz="1100" noProof="0" dirty="0"/>
          </a:p>
          <a:p>
            <a:pPr>
              <a:defRPr b="0" i="0"/>
            </a:pPr>
            <a:r>
              <a:rPr lang="en-US" altLang="en-US" sz="1100" noProof="0" dirty="0"/>
              <a:t>Study 3: Magnetic field, heat transfer, flow field, radiation, mass transfer, BODE, frequency domain-transient</a:t>
            </a:r>
            <a:endParaRPr lang="en-US" altLang="zh-CN" sz="1100" noProof="0" dirty="0"/>
          </a:p>
          <a:p>
            <a:endParaRPr lang="en-US" altLang="zh-CN" sz="1100" noProof="0" dirty="0"/>
          </a:p>
          <a:p>
            <a:endParaRPr lang="en-US" sz="1100" noProof="0" dirty="0"/>
          </a:p>
        </p:txBody>
      </p:sp>
      <p:sp>
        <p:nvSpPr>
          <p:cNvPr id="3" name="Content Placeholder 2">
            <a:extLst>
              <a:ext uri="{FF2B5EF4-FFF2-40B4-BE49-F238E27FC236}">
                <a16:creationId xmlns:a16="http://schemas.microsoft.com/office/drawing/2014/main" id="{A8F3AE06-ADDB-4208-9281-F423421CFBBD}"/>
              </a:ext>
            </a:extLst>
          </p:cNvPr>
          <p:cNvSpPr>
            <a:spLocks noGrp="1"/>
          </p:cNvSpPr>
          <p:nvPr>
            <p:ph sz="quarter" idx="17"/>
          </p:nvPr>
        </p:nvSpPr>
        <p:spPr/>
        <p:txBody>
          <a:bodyPr/>
          <a:lstStyle/>
          <a:p>
            <a:endParaRPr lang="en-US"/>
          </a:p>
        </p:txBody>
      </p:sp>
      <p:sp>
        <p:nvSpPr>
          <p:cNvPr id="4" name="Title 3">
            <a:extLst>
              <a:ext uri="{FF2B5EF4-FFF2-40B4-BE49-F238E27FC236}">
                <a16:creationId xmlns:a16="http://schemas.microsoft.com/office/drawing/2014/main" id="{1513E483-C6E3-41A2-9BBC-06F04136D4DE}"/>
              </a:ext>
            </a:extLst>
          </p:cNvPr>
          <p:cNvSpPr>
            <a:spLocks noGrp="1"/>
          </p:cNvSpPr>
          <p:nvPr>
            <p:ph type="title"/>
          </p:nvPr>
        </p:nvSpPr>
        <p:spPr/>
        <p:txBody>
          <a:bodyPr/>
          <a:lstStyle/>
          <a:p>
            <a:pPr>
              <a:defRPr b="0" i="0"/>
            </a:pPr>
            <a:r>
              <a:rPr lang="en-US" altLang="en-US" b="1" noProof="0" dirty="0"/>
              <a:t>Study</a:t>
            </a:r>
            <a:endParaRPr lang="en-US" noProof="0" dirty="0"/>
          </a:p>
        </p:txBody>
      </p:sp>
      <p:pic>
        <p:nvPicPr>
          <p:cNvPr id="6" name="图片 5">
            <a:extLst>
              <a:ext uri="{FF2B5EF4-FFF2-40B4-BE49-F238E27FC236}">
                <a16:creationId xmlns:a16="http://schemas.microsoft.com/office/drawing/2014/main" id="{F8546848-1FC2-4951-AA79-35CA04F2D177}"/>
              </a:ext>
            </a:extLst>
          </p:cNvPr>
          <p:cNvPicPr>
            <a:picLocks noChangeAspect="1"/>
          </p:cNvPicPr>
          <p:nvPr/>
        </p:nvPicPr>
        <p:blipFill rotWithShape="1">
          <a:blip r:embed="rId2"/>
          <a:srcRect r="30773"/>
          <a:stretch/>
        </p:blipFill>
        <p:spPr>
          <a:xfrm>
            <a:off x="3271058" y="436767"/>
            <a:ext cx="6330142" cy="4949023"/>
          </a:xfrm>
          <a:prstGeom prst="rect">
            <a:avLst/>
          </a:prstGeom>
          <a:ln>
            <a:solidFill>
              <a:schemeClr val="bg2"/>
            </a:solidFill>
          </a:ln>
        </p:spPr>
      </p:pic>
    </p:spTree>
    <p:extLst>
      <p:ext uri="{BB962C8B-B14F-4D97-AF65-F5344CB8AC3E}">
        <p14:creationId xmlns:p14="http://schemas.microsoft.com/office/powerpoint/2010/main" val="792275178"/>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D8A73B4C-2438-454F-951D-0392B5A11C34}"/>
              </a:ext>
            </a:extLst>
          </p:cNvPr>
          <p:cNvSpPr>
            <a:spLocks noGrp="1"/>
          </p:cNvSpPr>
          <p:nvPr>
            <p:ph type="title"/>
          </p:nvPr>
        </p:nvSpPr>
        <p:spPr/>
        <p:txBody>
          <a:bodyPr/>
          <a:lstStyle/>
          <a:p>
            <a:pPr>
              <a:defRPr b="0" i="0"/>
            </a:pPr>
            <a:r>
              <a:rPr lang="en-US" altLang="en-US" b="1" noProof="0" dirty="0"/>
              <a:t>Magnetic Field Results</a:t>
            </a:r>
            <a:endParaRPr lang="en-US" noProof="0" dirty="0"/>
          </a:p>
        </p:txBody>
      </p:sp>
      <p:sp>
        <p:nvSpPr>
          <p:cNvPr id="4" name="内容占位符 3">
            <a:extLst>
              <a:ext uri="{FF2B5EF4-FFF2-40B4-BE49-F238E27FC236}">
                <a16:creationId xmlns:a16="http://schemas.microsoft.com/office/drawing/2014/main" id="{3A2064CA-08C8-4C63-B2B0-4EDD76ABA688}"/>
              </a:ext>
            </a:extLst>
          </p:cNvPr>
          <p:cNvSpPr>
            <a:spLocks noGrp="1"/>
          </p:cNvSpPr>
          <p:nvPr>
            <p:ph sz="half" idx="10"/>
          </p:nvPr>
        </p:nvSpPr>
        <p:spPr/>
        <p:txBody>
          <a:bodyPr>
            <a:normAutofit/>
          </a:bodyPr>
          <a:lstStyle/>
          <a:p>
            <a:pPr marL="176209" indent="-176209">
              <a:buFont typeface="Wingdings" pitchFamily="2" charset="2"/>
              <a:buChar char="§"/>
              <a:defRPr b="0" i="0"/>
            </a:pPr>
            <a:r>
              <a:rPr lang="en-US" altLang="zh-CN" sz="1200" noProof="0" dirty="0"/>
              <a:t>E</a:t>
            </a:r>
            <a:r>
              <a:rPr lang="en-US" altLang="en-US" sz="1200" noProof="0" dirty="0"/>
              <a:t>lectromagnetic losses</a:t>
            </a:r>
            <a:endParaRPr lang="en-US" altLang="zh-CN" sz="1200" noProof="0" dirty="0"/>
          </a:p>
          <a:p>
            <a:pPr marL="176209" indent="-176209">
              <a:buFont typeface="Wingdings" pitchFamily="2" charset="2"/>
              <a:buChar char="§"/>
              <a:defRPr b="0" i="0"/>
            </a:pPr>
            <a:r>
              <a:rPr lang="en-US" altLang="en-US" sz="1200" noProof="0" dirty="0"/>
              <a:t>Magnetic flux and density</a:t>
            </a:r>
            <a:endParaRPr lang="en-US" sz="1200" noProof="0" dirty="0"/>
          </a:p>
        </p:txBody>
      </p:sp>
      <p:pic>
        <p:nvPicPr>
          <p:cNvPr id="11" name="内容占位符 22">
            <a:extLst>
              <a:ext uri="{FF2B5EF4-FFF2-40B4-BE49-F238E27FC236}">
                <a16:creationId xmlns:a16="http://schemas.microsoft.com/office/drawing/2014/main" id="{A4601B31-DB19-4DC7-9BAF-0348FBCDD538}"/>
              </a:ext>
            </a:extLst>
          </p:cNvPr>
          <p:cNvPicPr>
            <a:picLocks noGrp="1" noChangeAspect="1"/>
          </p:cNvPicPr>
          <p:nvPr>
            <p:ph sz="quarter" idx="17"/>
          </p:nvPr>
        </p:nvPicPr>
        <p:blipFill>
          <a:blip r:embed="rId2"/>
          <a:stretch>
            <a:fillRect/>
          </a:stretch>
        </p:blipFill>
        <p:spPr>
          <a:xfrm>
            <a:off x="1956566" y="1828800"/>
            <a:ext cx="5230868" cy="3314700"/>
          </a:xfrm>
          <a:prstGeom prst="rect">
            <a:avLst/>
          </a:prstGeom>
        </p:spPr>
      </p:pic>
    </p:spTree>
    <p:extLst>
      <p:ext uri="{BB962C8B-B14F-4D97-AF65-F5344CB8AC3E}">
        <p14:creationId xmlns:p14="http://schemas.microsoft.com/office/powerpoint/2010/main" val="2505101407"/>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B10AC08F-D083-4573-B4F5-65C7CCF96AA7}"/>
              </a:ext>
            </a:extLst>
          </p:cNvPr>
          <p:cNvSpPr>
            <a:spLocks noGrp="1"/>
          </p:cNvSpPr>
          <p:nvPr>
            <p:ph type="title"/>
          </p:nvPr>
        </p:nvSpPr>
        <p:spPr/>
        <p:txBody>
          <a:bodyPr>
            <a:noAutofit/>
          </a:bodyPr>
          <a:lstStyle/>
          <a:p>
            <a:pPr>
              <a:defRPr b="0" i="0"/>
            </a:pPr>
            <a:r>
              <a:rPr lang="en-US" altLang="en-US" sz="2000" b="1" noProof="0" dirty="0"/>
              <a:t>Temperature Field </a:t>
            </a:r>
            <a:br>
              <a:rPr lang="en-US" altLang="en-US" sz="2000" b="1" noProof="0" dirty="0"/>
            </a:br>
            <a:r>
              <a:rPr lang="en-US" altLang="en-US" sz="2000" b="1" noProof="0" dirty="0"/>
              <a:t>in the Furnace</a:t>
            </a:r>
            <a:endParaRPr lang="en-US" sz="2000" noProof="0" dirty="0"/>
          </a:p>
        </p:txBody>
      </p:sp>
      <p:sp>
        <p:nvSpPr>
          <p:cNvPr id="11" name="Content Placeholder 8">
            <a:extLst>
              <a:ext uri="{FF2B5EF4-FFF2-40B4-BE49-F238E27FC236}">
                <a16:creationId xmlns:a16="http://schemas.microsoft.com/office/drawing/2014/main" id="{2CB7D500-775A-4EC7-92E5-AF90A551CA7C}"/>
              </a:ext>
            </a:extLst>
          </p:cNvPr>
          <p:cNvSpPr txBox="1"/>
          <p:nvPr/>
        </p:nvSpPr>
        <p:spPr>
          <a:xfrm>
            <a:off x="457201" y="1619250"/>
            <a:ext cx="2949575" cy="3162300"/>
          </a:xfrm>
          <a:prstGeom prst="rect">
            <a:avLst/>
          </a:prstGeom>
        </p:spPr>
        <p:txBody>
          <a:bodyPr vert="horz" lIns="0" tIns="45720" rIns="91440" bIns="45720" rtlCol="0">
            <a:normAutofit/>
          </a:bodyPr>
          <a:lstStyle>
            <a:lvl1pPr marL="176209" indent="-176209" algn="l" defTabSz="914378" rtl="0" eaLnBrk="1" latinLnBrk="0" hangingPunct="1">
              <a:lnSpc>
                <a:spcPct val="100000"/>
              </a:lnSpc>
              <a:spcBef>
                <a:spcPts val="1000"/>
              </a:spcBef>
              <a:buFont typeface="Wingdings" pitchFamily="2" charset="2"/>
              <a:buChar char="§"/>
              <a:defRPr sz="14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3"/>
              </a:buBlip>
              <a:defRPr sz="12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defRPr sz="11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2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2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b="0" i="0"/>
            </a:pPr>
            <a:r>
              <a:rPr lang="en-US" altLang="zh-CN" sz="1200" dirty="0"/>
              <a:t>The temperature reaches a steady state after 300 minutes.</a:t>
            </a:r>
          </a:p>
          <a:p>
            <a:pPr>
              <a:defRPr b="0" i="0"/>
            </a:pPr>
            <a:r>
              <a:rPr lang="en-US" altLang="zh-CN" sz="1200" dirty="0"/>
              <a:t>Sublimation and deposition of </a:t>
            </a:r>
            <a:r>
              <a:rPr lang="en-US" altLang="zh-CN" sz="1200" dirty="0" err="1"/>
              <a:t>SiC</a:t>
            </a:r>
            <a:endParaRPr lang="en-US" altLang="zh-CN" sz="1200" dirty="0"/>
          </a:p>
          <a:p>
            <a:pPr marL="361950" lvl="1" indent="-184150">
              <a:defRPr b="0" i="0"/>
            </a:pPr>
            <a:r>
              <a:rPr lang="en-US" altLang="en-US" sz="1000" dirty="0"/>
              <a:t>T=</a:t>
            </a:r>
            <a:r>
              <a:rPr lang="en-US" altLang="zh-CN" sz="1000" dirty="0"/>
              <a:t>2533K at the raw material powder surface</a:t>
            </a:r>
          </a:p>
          <a:p>
            <a:pPr marL="361950" lvl="1" indent="-184150">
              <a:defRPr b="0" i="0"/>
            </a:pPr>
            <a:r>
              <a:rPr lang="en-US" altLang="zh-CN" sz="1000" dirty="0"/>
              <a:t>T=2227[K] at the epitaxial growth surface</a:t>
            </a:r>
            <a:endParaRPr lang="en-US" altLang="en-US" sz="1000" dirty="0"/>
          </a:p>
        </p:txBody>
      </p:sp>
      <p:pic>
        <p:nvPicPr>
          <p:cNvPr id="16" name="内容占位符 15">
            <a:extLst>
              <a:ext uri="{FF2B5EF4-FFF2-40B4-BE49-F238E27FC236}">
                <a16:creationId xmlns:a16="http://schemas.microsoft.com/office/drawing/2014/main" id="{E8056845-2DA6-4007-958D-7FFA0C195B94}"/>
              </a:ext>
            </a:extLst>
          </p:cNvPr>
          <p:cNvPicPr>
            <a:picLocks noGrp="1" noChangeAspect="1"/>
          </p:cNvPicPr>
          <p:nvPr>
            <p:ph sz="half" idx="10"/>
          </p:nvPr>
        </p:nvPicPr>
        <p:blipFill>
          <a:blip r:embed="rId4"/>
          <a:stretch>
            <a:fillRect/>
          </a:stretch>
        </p:blipFill>
        <p:spPr>
          <a:xfrm>
            <a:off x="481870" y="3105150"/>
            <a:ext cx="2949575" cy="1789031"/>
          </a:xfrm>
          <a:prstGeom prst="rect">
            <a:avLst/>
          </a:prstGeom>
        </p:spPr>
      </p:pic>
      <p:pic>
        <p:nvPicPr>
          <p:cNvPr id="17" name="图片 16">
            <a:extLst>
              <a:ext uri="{FF2B5EF4-FFF2-40B4-BE49-F238E27FC236}">
                <a16:creationId xmlns:a16="http://schemas.microsoft.com/office/drawing/2014/main" id="{AA3BBD22-6118-43DD-8C08-A23FCB889330}"/>
              </a:ext>
            </a:extLst>
          </p:cNvPr>
          <p:cNvPicPr>
            <a:picLocks noChangeAspect="1"/>
          </p:cNvPicPr>
          <p:nvPr/>
        </p:nvPicPr>
        <p:blipFill>
          <a:blip r:embed="rId5"/>
          <a:stretch>
            <a:fillRect/>
          </a:stretch>
        </p:blipFill>
        <p:spPr>
          <a:xfrm>
            <a:off x="4419600" y="916661"/>
            <a:ext cx="4038600" cy="3310177"/>
          </a:xfrm>
          <a:prstGeom prst="rect">
            <a:avLst/>
          </a:prstGeom>
        </p:spPr>
      </p:pic>
    </p:spTree>
    <p:extLst>
      <p:ext uri="{BB962C8B-B14F-4D97-AF65-F5344CB8AC3E}">
        <p14:creationId xmlns:p14="http://schemas.microsoft.com/office/powerpoint/2010/main" val="504826641"/>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B10AC08F-D083-4573-B4F5-65C7CCF96AA7}"/>
              </a:ext>
            </a:extLst>
          </p:cNvPr>
          <p:cNvSpPr>
            <a:spLocks noGrp="1"/>
          </p:cNvSpPr>
          <p:nvPr>
            <p:ph type="title"/>
          </p:nvPr>
        </p:nvSpPr>
        <p:spPr>
          <a:xfrm>
            <a:off x="457201" y="819150"/>
            <a:ext cx="3047999" cy="800100"/>
          </a:xfrm>
        </p:spPr>
        <p:txBody>
          <a:bodyPr>
            <a:noAutofit/>
          </a:bodyPr>
          <a:lstStyle/>
          <a:p>
            <a:pPr>
              <a:defRPr b="0" i="0"/>
            </a:pPr>
            <a:r>
              <a:rPr lang="en-US" altLang="en-US" sz="2000" b="1" noProof="0" dirty="0"/>
              <a:t>Temperature Distribution on the Epitaxial Film</a:t>
            </a:r>
            <a:endParaRPr lang="en-US" sz="2000" noProof="0" dirty="0"/>
          </a:p>
        </p:txBody>
      </p:sp>
      <p:sp>
        <p:nvSpPr>
          <p:cNvPr id="9" name="Content Placeholder 8">
            <a:extLst>
              <a:ext uri="{FF2B5EF4-FFF2-40B4-BE49-F238E27FC236}">
                <a16:creationId xmlns:a16="http://schemas.microsoft.com/office/drawing/2014/main" id="{CAD760F0-D2DD-404D-8D6B-B4D2C926BF9F}"/>
              </a:ext>
            </a:extLst>
          </p:cNvPr>
          <p:cNvSpPr>
            <a:spLocks noGrp="1"/>
          </p:cNvSpPr>
          <p:nvPr>
            <p:ph sz="half" idx="10"/>
          </p:nvPr>
        </p:nvSpPr>
        <p:spPr/>
        <p:txBody>
          <a:bodyPr>
            <a:normAutofit/>
          </a:bodyPr>
          <a:lstStyle/>
          <a:p>
            <a:pPr>
              <a:defRPr b="0" i="0"/>
            </a:pPr>
            <a:r>
              <a:rPr lang="en-US" altLang="en-US" sz="1200" noProof="0" dirty="0"/>
              <a:t>Temperature gradually decreases from the edge to the center</a:t>
            </a:r>
            <a:endParaRPr lang="en-US" altLang="zh-CN" sz="1200" noProof="0" dirty="0"/>
          </a:p>
          <a:p>
            <a:pPr>
              <a:defRPr b="0" i="0"/>
            </a:pPr>
            <a:r>
              <a:rPr lang="en-US" altLang="en-US" sz="1200" noProof="0" dirty="0"/>
              <a:t>Maximum temperature difference: 51K</a:t>
            </a:r>
          </a:p>
          <a:p>
            <a:pPr>
              <a:defRPr b="0" i="0"/>
            </a:pPr>
            <a:r>
              <a:rPr lang="en-US" altLang="en-US" sz="1200" noProof="0" dirty="0"/>
              <a:t>Temperature directly affects deposition rate (see p11)</a:t>
            </a:r>
          </a:p>
        </p:txBody>
      </p:sp>
      <p:pic>
        <p:nvPicPr>
          <p:cNvPr id="7" name="图片 6">
            <a:extLst>
              <a:ext uri="{FF2B5EF4-FFF2-40B4-BE49-F238E27FC236}">
                <a16:creationId xmlns:a16="http://schemas.microsoft.com/office/drawing/2014/main" id="{BE069EC2-470E-446B-93A0-508734898F1D}"/>
              </a:ext>
            </a:extLst>
          </p:cNvPr>
          <p:cNvPicPr>
            <a:picLocks noChangeAspect="1"/>
          </p:cNvPicPr>
          <p:nvPr/>
        </p:nvPicPr>
        <p:blipFill>
          <a:blip r:embed="rId3"/>
          <a:stretch>
            <a:fillRect/>
          </a:stretch>
        </p:blipFill>
        <p:spPr>
          <a:xfrm>
            <a:off x="4419600" y="895350"/>
            <a:ext cx="4358553" cy="3657600"/>
          </a:xfrm>
          <a:prstGeom prst="rect">
            <a:avLst/>
          </a:prstGeom>
        </p:spPr>
      </p:pic>
    </p:spTree>
    <p:extLst>
      <p:ext uri="{BB962C8B-B14F-4D97-AF65-F5344CB8AC3E}">
        <p14:creationId xmlns:p14="http://schemas.microsoft.com/office/powerpoint/2010/main" val="3848589178"/>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内容占位符 26">
            <a:extLst>
              <a:ext uri="{FF2B5EF4-FFF2-40B4-BE49-F238E27FC236}">
                <a16:creationId xmlns:a16="http://schemas.microsoft.com/office/drawing/2014/main" id="{64800C2B-70D1-4033-B74D-06AFE859DAD2}"/>
              </a:ext>
            </a:extLst>
          </p:cNvPr>
          <p:cNvPicPr>
            <a:picLocks noGrp="1" noChangeAspect="1"/>
          </p:cNvPicPr>
          <p:nvPr>
            <p:ph sz="quarter" idx="30"/>
          </p:nvPr>
        </p:nvPicPr>
        <p:blipFill>
          <a:blip r:embed="rId3"/>
          <a:stretch>
            <a:fillRect/>
          </a:stretch>
        </p:blipFill>
        <p:spPr>
          <a:xfrm>
            <a:off x="4709162" y="1564147"/>
            <a:ext cx="3657600" cy="2226803"/>
          </a:xfrm>
          <a:prstGeom prst="rect">
            <a:avLst/>
          </a:prstGeom>
        </p:spPr>
      </p:pic>
      <p:pic>
        <p:nvPicPr>
          <p:cNvPr id="24" name="内容占位符 23">
            <a:extLst>
              <a:ext uri="{FF2B5EF4-FFF2-40B4-BE49-F238E27FC236}">
                <a16:creationId xmlns:a16="http://schemas.microsoft.com/office/drawing/2014/main" id="{6FDF1AAA-F93E-41F2-88AA-25652C9300FE}"/>
              </a:ext>
            </a:extLst>
          </p:cNvPr>
          <p:cNvPicPr>
            <a:picLocks noGrp="1" noChangeAspect="1"/>
          </p:cNvPicPr>
          <p:nvPr>
            <p:ph sz="quarter" idx="29"/>
          </p:nvPr>
        </p:nvPicPr>
        <p:blipFill>
          <a:blip r:embed="rId4"/>
          <a:stretch>
            <a:fillRect/>
          </a:stretch>
        </p:blipFill>
        <p:spPr>
          <a:xfrm>
            <a:off x="910226" y="1522709"/>
            <a:ext cx="3184839" cy="3868441"/>
          </a:xfrm>
          <a:prstGeom prst="rect">
            <a:avLst/>
          </a:prstGeom>
        </p:spPr>
      </p:pic>
      <p:sp>
        <p:nvSpPr>
          <p:cNvPr id="21" name="内容占位符 20">
            <a:extLst>
              <a:ext uri="{FF2B5EF4-FFF2-40B4-BE49-F238E27FC236}">
                <a16:creationId xmlns:a16="http://schemas.microsoft.com/office/drawing/2014/main" id="{01343271-7777-45BB-9857-44683E132A78}"/>
              </a:ext>
            </a:extLst>
          </p:cNvPr>
          <p:cNvSpPr>
            <a:spLocks noGrp="1"/>
          </p:cNvSpPr>
          <p:nvPr>
            <p:ph sz="quarter" idx="19"/>
          </p:nvPr>
        </p:nvSpPr>
        <p:spPr/>
        <p:txBody>
          <a:bodyPr/>
          <a:lstStyle/>
          <a:p>
            <a:r>
              <a:rPr lang="en-US" noProof="0" dirty="0"/>
              <a:t>Carrier Gas </a:t>
            </a:r>
            <a:r>
              <a:rPr lang="en-US" dirty="0"/>
              <a:t>Z</a:t>
            </a:r>
            <a:r>
              <a:rPr lang="en-US" noProof="0" dirty="0"/>
              <a:t>one</a:t>
            </a:r>
          </a:p>
        </p:txBody>
      </p:sp>
      <p:sp>
        <p:nvSpPr>
          <p:cNvPr id="22" name="内容占位符 21">
            <a:extLst>
              <a:ext uri="{FF2B5EF4-FFF2-40B4-BE49-F238E27FC236}">
                <a16:creationId xmlns:a16="http://schemas.microsoft.com/office/drawing/2014/main" id="{89810B38-5104-4DF9-BA68-8CA858E1661D}"/>
              </a:ext>
            </a:extLst>
          </p:cNvPr>
          <p:cNvSpPr>
            <a:spLocks noGrp="1"/>
          </p:cNvSpPr>
          <p:nvPr>
            <p:ph sz="quarter" idx="20"/>
          </p:nvPr>
        </p:nvSpPr>
        <p:spPr/>
        <p:txBody>
          <a:bodyPr>
            <a:noAutofit/>
          </a:bodyPr>
          <a:lstStyle/>
          <a:p>
            <a:pPr>
              <a:spcBef>
                <a:spcPts val="600"/>
              </a:spcBef>
            </a:pPr>
            <a:r>
              <a:rPr lang="en-US" altLang="zh-CN" sz="1100" noProof="0" dirty="0"/>
              <a:t>In the carrier gas zone,  dT/</a:t>
            </a:r>
            <a:r>
              <a:rPr lang="en-US" altLang="zh-CN" sz="1100" noProof="0" dirty="0" err="1"/>
              <a:t>dz</a:t>
            </a:r>
            <a:r>
              <a:rPr lang="en-US" altLang="zh-CN" sz="1100" noProof="0" dirty="0"/>
              <a:t>&lt;0, </a:t>
            </a:r>
            <a:r>
              <a:rPr lang="en-US" altLang="zh-CN" sz="1100" dirty="0"/>
              <a:t>hence</a:t>
            </a:r>
            <a:r>
              <a:rPr lang="en-US" altLang="zh-CN" sz="1100" noProof="0" dirty="0"/>
              <a:t> natural convection</a:t>
            </a:r>
          </a:p>
          <a:p>
            <a:pPr>
              <a:spcBef>
                <a:spcPts val="600"/>
              </a:spcBef>
            </a:pPr>
            <a:r>
              <a:rPr lang="en-US" altLang="en-US" sz="1100" noProof="0" dirty="0"/>
              <a:t>Temperature gradient at the epitaxial film surface: 5 [K/mm]</a:t>
            </a:r>
          </a:p>
          <a:p>
            <a:pPr>
              <a:spcBef>
                <a:spcPts val="600"/>
              </a:spcBef>
            </a:pPr>
            <a:endParaRPr lang="en-US" altLang="zh-CN" sz="1100" noProof="0" dirty="0"/>
          </a:p>
          <a:p>
            <a:pPr>
              <a:spcBef>
                <a:spcPts val="600"/>
              </a:spcBef>
            </a:pPr>
            <a:endParaRPr lang="en-US" sz="1100" noProof="0" dirty="0"/>
          </a:p>
        </p:txBody>
      </p:sp>
      <p:sp>
        <p:nvSpPr>
          <p:cNvPr id="25" name="内容占位符 24">
            <a:extLst>
              <a:ext uri="{FF2B5EF4-FFF2-40B4-BE49-F238E27FC236}">
                <a16:creationId xmlns:a16="http://schemas.microsoft.com/office/drawing/2014/main" id="{A131FF66-7DED-4F6A-A90F-6506E7DA3F2A}"/>
              </a:ext>
            </a:extLst>
          </p:cNvPr>
          <p:cNvSpPr>
            <a:spLocks noGrp="1"/>
          </p:cNvSpPr>
          <p:nvPr>
            <p:ph sz="quarter" idx="31"/>
          </p:nvPr>
        </p:nvSpPr>
        <p:spPr/>
        <p:txBody>
          <a:bodyPr/>
          <a:lstStyle/>
          <a:p>
            <a:r>
              <a:rPr lang="en-US" noProof="0" dirty="0"/>
              <a:t>Temperature Gradient</a:t>
            </a:r>
          </a:p>
        </p:txBody>
      </p:sp>
      <p:sp>
        <p:nvSpPr>
          <p:cNvPr id="26" name="内容占位符 25">
            <a:extLst>
              <a:ext uri="{FF2B5EF4-FFF2-40B4-BE49-F238E27FC236}">
                <a16:creationId xmlns:a16="http://schemas.microsoft.com/office/drawing/2014/main" id="{064BEBBD-BDE1-4D8C-9E53-E0A3A5E67377}"/>
              </a:ext>
            </a:extLst>
          </p:cNvPr>
          <p:cNvSpPr>
            <a:spLocks noGrp="1"/>
          </p:cNvSpPr>
          <p:nvPr>
            <p:ph sz="quarter" idx="32"/>
          </p:nvPr>
        </p:nvSpPr>
        <p:spPr/>
        <p:txBody>
          <a:bodyPr>
            <a:normAutofit/>
          </a:bodyPr>
          <a:lstStyle/>
          <a:p>
            <a:pPr>
              <a:spcBef>
                <a:spcPts val="600"/>
              </a:spcBef>
              <a:defRPr b="0" i="0"/>
            </a:pPr>
            <a:r>
              <a:rPr lang="en-US" altLang="en-US" sz="1100" noProof="0" dirty="0"/>
              <a:t>Close to the epitaxial growth surface, the temperature gradient is more stable.</a:t>
            </a:r>
            <a:endParaRPr lang="en-US" altLang="zh-CN" sz="1100" noProof="0" dirty="0"/>
          </a:p>
          <a:p>
            <a:pPr>
              <a:spcBef>
                <a:spcPts val="600"/>
              </a:spcBef>
            </a:pPr>
            <a:endParaRPr lang="en-US" sz="1100" noProof="0" dirty="0"/>
          </a:p>
        </p:txBody>
      </p:sp>
      <p:sp>
        <p:nvSpPr>
          <p:cNvPr id="20" name="标题 19">
            <a:extLst>
              <a:ext uri="{FF2B5EF4-FFF2-40B4-BE49-F238E27FC236}">
                <a16:creationId xmlns:a16="http://schemas.microsoft.com/office/drawing/2014/main" id="{9BBBF915-0E05-4D45-A503-2715BAC37CD9}"/>
              </a:ext>
            </a:extLst>
          </p:cNvPr>
          <p:cNvSpPr>
            <a:spLocks noGrp="1"/>
          </p:cNvSpPr>
          <p:nvPr>
            <p:ph type="title"/>
          </p:nvPr>
        </p:nvSpPr>
        <p:spPr/>
        <p:txBody>
          <a:bodyPr/>
          <a:lstStyle/>
          <a:p>
            <a:r>
              <a:rPr lang="en-US" altLang="en-US" noProof="0" dirty="0"/>
              <a:t>Temperature Gradient </a:t>
            </a:r>
            <a:r>
              <a:rPr lang="en-US" altLang="en-US" dirty="0"/>
              <a:t>A</a:t>
            </a:r>
            <a:r>
              <a:rPr lang="en-US" altLang="en-US" noProof="0" dirty="0"/>
              <a:t>long the Central Axis</a:t>
            </a:r>
            <a:endParaRPr lang="en-US" noProof="0" dirty="0"/>
          </a:p>
        </p:txBody>
      </p:sp>
      <p:sp>
        <p:nvSpPr>
          <p:cNvPr id="28" name="箭头: 上 27">
            <a:extLst>
              <a:ext uri="{FF2B5EF4-FFF2-40B4-BE49-F238E27FC236}">
                <a16:creationId xmlns:a16="http://schemas.microsoft.com/office/drawing/2014/main" id="{FC61F253-8C6D-4891-9ACB-5A81652E3AAB}"/>
              </a:ext>
            </a:extLst>
          </p:cNvPr>
          <p:cNvSpPr/>
          <p:nvPr/>
        </p:nvSpPr>
        <p:spPr>
          <a:xfrm>
            <a:off x="913348" y="2484268"/>
            <a:ext cx="190500" cy="736371"/>
          </a:xfrm>
          <a:prstGeom prs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文本框 28">
            <a:extLst>
              <a:ext uri="{FF2B5EF4-FFF2-40B4-BE49-F238E27FC236}">
                <a16:creationId xmlns:a16="http://schemas.microsoft.com/office/drawing/2014/main" id="{45353E8B-7497-4AEA-81D7-DBB65A605DA2}"/>
              </a:ext>
            </a:extLst>
          </p:cNvPr>
          <p:cNvSpPr txBox="1"/>
          <p:nvPr/>
        </p:nvSpPr>
        <p:spPr>
          <a:xfrm>
            <a:off x="276979" y="2459600"/>
            <a:ext cx="625465" cy="335615"/>
          </a:xfrm>
          <a:prstGeom prst="rect">
            <a:avLst/>
          </a:prstGeom>
          <a:noFill/>
        </p:spPr>
        <p:txBody>
          <a:bodyPr wrap="square" rtlCol="0">
            <a:spAutoFit/>
          </a:bodyPr>
          <a:lstStyle/>
          <a:p>
            <a:pPr>
              <a:defRPr b="0" i="0"/>
            </a:pPr>
            <a:r>
              <a:rPr lang="1033" altLang="zh-CN" sz="800" dirty="0"/>
              <a:t>Z=75[mm]</a:t>
            </a:r>
            <a:endParaRPr lang="en-US" sz="800" dirty="0"/>
          </a:p>
        </p:txBody>
      </p:sp>
      <p:sp>
        <p:nvSpPr>
          <p:cNvPr id="30" name="文本框 29">
            <a:extLst>
              <a:ext uri="{FF2B5EF4-FFF2-40B4-BE49-F238E27FC236}">
                <a16:creationId xmlns:a16="http://schemas.microsoft.com/office/drawing/2014/main" id="{031982E6-AD24-4117-B2A1-1F4689CBB3B5}"/>
              </a:ext>
            </a:extLst>
          </p:cNvPr>
          <p:cNvSpPr txBox="1"/>
          <p:nvPr/>
        </p:nvSpPr>
        <p:spPr>
          <a:xfrm>
            <a:off x="283776" y="3077362"/>
            <a:ext cx="625465" cy="335615"/>
          </a:xfrm>
          <a:prstGeom prst="rect">
            <a:avLst/>
          </a:prstGeom>
          <a:noFill/>
        </p:spPr>
        <p:txBody>
          <a:bodyPr wrap="square" rtlCol="0">
            <a:spAutoFit/>
          </a:bodyPr>
          <a:lstStyle/>
          <a:p>
            <a:pPr>
              <a:defRPr b="0" i="0"/>
            </a:pPr>
            <a:r>
              <a:rPr lang="1033" altLang="zh-CN" sz="800" dirty="0"/>
              <a:t>Z=50[mm]</a:t>
            </a:r>
            <a:endParaRPr lang="en-US" sz="800" dirty="0"/>
          </a:p>
        </p:txBody>
      </p:sp>
      <p:cxnSp>
        <p:nvCxnSpPr>
          <p:cNvPr id="31" name="直接连接符 30">
            <a:extLst>
              <a:ext uri="{FF2B5EF4-FFF2-40B4-BE49-F238E27FC236}">
                <a16:creationId xmlns:a16="http://schemas.microsoft.com/office/drawing/2014/main" id="{B8A7B222-4E21-4961-A33B-867478A9E15A}"/>
              </a:ext>
            </a:extLst>
          </p:cNvPr>
          <p:cNvCxnSpPr/>
          <p:nvPr/>
        </p:nvCxnSpPr>
        <p:spPr>
          <a:xfrm flipH="1">
            <a:off x="263056" y="3245170"/>
            <a:ext cx="868681"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32" name="直接连接符 31">
            <a:extLst>
              <a:ext uri="{FF2B5EF4-FFF2-40B4-BE49-F238E27FC236}">
                <a16:creationId xmlns:a16="http://schemas.microsoft.com/office/drawing/2014/main" id="{1C90A412-0CD7-459A-9D4C-99525CE16E5B}"/>
              </a:ext>
            </a:extLst>
          </p:cNvPr>
          <p:cNvCxnSpPr/>
          <p:nvPr/>
        </p:nvCxnSpPr>
        <p:spPr>
          <a:xfrm flipH="1">
            <a:off x="271127" y="2479893"/>
            <a:ext cx="868681"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48697599"/>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8A3E96-9368-4153-B1E5-C2436178F2CF}"/>
              </a:ext>
            </a:extLst>
          </p:cNvPr>
          <p:cNvSpPr>
            <a:spLocks noGrp="1"/>
          </p:cNvSpPr>
          <p:nvPr>
            <p:ph type="title"/>
          </p:nvPr>
        </p:nvSpPr>
        <p:spPr/>
        <p:txBody>
          <a:bodyPr/>
          <a:lstStyle/>
          <a:p>
            <a:pPr>
              <a:defRPr b="0" i="0"/>
            </a:pPr>
            <a:r>
              <a:rPr lang="en-US" altLang="en-US" b="1" noProof="0" dirty="0"/>
              <a:t>Carrier Gas </a:t>
            </a:r>
            <a:r>
              <a:rPr lang="en-US" altLang="en-US" dirty="0"/>
              <a:t>F</a:t>
            </a:r>
            <a:r>
              <a:rPr lang="en-US" altLang="en-US" b="1" noProof="0" dirty="0"/>
              <a:t>low</a:t>
            </a:r>
            <a:endParaRPr lang="en-US" noProof="0" dirty="0"/>
          </a:p>
        </p:txBody>
      </p:sp>
      <p:sp>
        <p:nvSpPr>
          <p:cNvPr id="3" name="Content Placeholder 2">
            <a:extLst>
              <a:ext uri="{FF2B5EF4-FFF2-40B4-BE49-F238E27FC236}">
                <a16:creationId xmlns:a16="http://schemas.microsoft.com/office/drawing/2014/main" id="{0E5B0E91-533B-4AFE-B1BB-3C44325ADD4F}"/>
              </a:ext>
            </a:extLst>
          </p:cNvPr>
          <p:cNvSpPr>
            <a:spLocks noGrp="1"/>
          </p:cNvSpPr>
          <p:nvPr>
            <p:ph sz="quarter" idx="11"/>
          </p:nvPr>
        </p:nvSpPr>
        <p:spPr/>
        <p:txBody>
          <a:bodyPr/>
          <a:lstStyle/>
          <a:p>
            <a:pPr>
              <a:defRPr b="0" i="0"/>
            </a:pPr>
            <a:r>
              <a:rPr lang="en-US" noProof="0" dirty="0"/>
              <a:t> </a:t>
            </a:r>
          </a:p>
        </p:txBody>
      </p:sp>
      <p:sp>
        <p:nvSpPr>
          <p:cNvPr id="4" name="Content Placeholder 3">
            <a:extLst>
              <a:ext uri="{FF2B5EF4-FFF2-40B4-BE49-F238E27FC236}">
                <a16:creationId xmlns:a16="http://schemas.microsoft.com/office/drawing/2014/main" id="{F92451B6-3A74-4A4E-B0C0-D267CEE02BFD}"/>
              </a:ext>
            </a:extLst>
          </p:cNvPr>
          <p:cNvSpPr>
            <a:spLocks noGrp="1"/>
          </p:cNvSpPr>
          <p:nvPr>
            <p:ph sz="half" idx="10"/>
          </p:nvPr>
        </p:nvSpPr>
        <p:spPr/>
        <p:txBody>
          <a:bodyPr>
            <a:normAutofit/>
          </a:bodyPr>
          <a:lstStyle/>
          <a:p>
            <a:pPr>
              <a:defRPr b="0" i="0"/>
            </a:pPr>
            <a:r>
              <a:rPr lang="en-US" altLang="en-US" sz="1200" noProof="0" dirty="0"/>
              <a:t>Natural convection</a:t>
            </a:r>
          </a:p>
          <a:p>
            <a:pPr marL="361950" lvl="1" indent="-184150">
              <a:defRPr b="0" i="0"/>
            </a:pPr>
            <a:r>
              <a:rPr lang="en-US" altLang="en-US" sz="1000" noProof="0" dirty="0"/>
              <a:t>The surface plot shows the temperature field</a:t>
            </a:r>
          </a:p>
          <a:p>
            <a:pPr marL="361950" lvl="1" indent="-184150">
              <a:defRPr b="0" i="0"/>
            </a:pPr>
            <a:r>
              <a:rPr lang="en-US" altLang="en-US" sz="1000" noProof="0" dirty="0"/>
              <a:t>The arrow plot shows the direction and magnitude of the flow velocity</a:t>
            </a:r>
            <a:endParaRPr lang="en-US" altLang="zh-CN" sz="1000" noProof="0" dirty="0"/>
          </a:p>
          <a:p>
            <a:pPr>
              <a:defRPr b="0" i="0"/>
            </a:pPr>
            <a:r>
              <a:rPr lang="en-US" altLang="en-US" sz="1200" noProof="0" dirty="0"/>
              <a:t>Counterclockwise flow field due to natural convection</a:t>
            </a:r>
            <a:endParaRPr lang="en-US" altLang="zh-CN" sz="1200" noProof="0" dirty="0"/>
          </a:p>
        </p:txBody>
      </p:sp>
      <p:pic>
        <p:nvPicPr>
          <p:cNvPr id="7" name="图片 6">
            <a:extLst>
              <a:ext uri="{FF2B5EF4-FFF2-40B4-BE49-F238E27FC236}">
                <a16:creationId xmlns:a16="http://schemas.microsoft.com/office/drawing/2014/main" id="{19E3CBEA-D085-4425-885B-A5B96B5CFFB2}"/>
              </a:ext>
            </a:extLst>
          </p:cNvPr>
          <p:cNvPicPr>
            <a:picLocks noChangeAspect="1"/>
          </p:cNvPicPr>
          <p:nvPr/>
        </p:nvPicPr>
        <p:blipFill>
          <a:blip r:embed="rId2"/>
          <a:stretch>
            <a:fillRect/>
          </a:stretch>
        </p:blipFill>
        <p:spPr>
          <a:xfrm>
            <a:off x="4017768" y="1047750"/>
            <a:ext cx="5105400" cy="2691281"/>
          </a:xfrm>
          <a:prstGeom prst="rect">
            <a:avLst/>
          </a:prstGeom>
        </p:spPr>
      </p:pic>
    </p:spTree>
    <p:extLst>
      <p:ext uri="{BB962C8B-B14F-4D97-AF65-F5344CB8AC3E}">
        <p14:creationId xmlns:p14="http://schemas.microsoft.com/office/powerpoint/2010/main" val="431175396"/>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7">
            <a:extLst>
              <a:ext uri="{FF2B5EF4-FFF2-40B4-BE49-F238E27FC236}">
                <a16:creationId xmlns:a16="http://schemas.microsoft.com/office/drawing/2014/main" id="{A6825CC4-1691-4145-A0A9-8E45960F5F9A}"/>
              </a:ext>
            </a:extLst>
          </p:cNvPr>
          <p:cNvSpPr>
            <a:spLocks noGrp="1"/>
          </p:cNvSpPr>
          <p:nvPr>
            <p:ph type="title"/>
          </p:nvPr>
        </p:nvSpPr>
        <p:spPr/>
        <p:txBody>
          <a:bodyPr/>
          <a:lstStyle/>
          <a:p>
            <a:pPr>
              <a:defRPr b="0" i="0"/>
            </a:pPr>
            <a:r>
              <a:rPr lang="en-US" altLang="en-US" b="1" noProof="0" dirty="0"/>
              <a:t>Mass Transfer</a:t>
            </a:r>
            <a:endParaRPr lang="en-US" noProof="0" dirty="0"/>
          </a:p>
        </p:txBody>
      </p:sp>
      <p:sp>
        <p:nvSpPr>
          <p:cNvPr id="9" name="内容占位符 8">
            <a:extLst>
              <a:ext uri="{FF2B5EF4-FFF2-40B4-BE49-F238E27FC236}">
                <a16:creationId xmlns:a16="http://schemas.microsoft.com/office/drawing/2014/main" id="{0C3CFE8E-AE90-4448-A43D-94FBA33656AD}"/>
              </a:ext>
            </a:extLst>
          </p:cNvPr>
          <p:cNvSpPr>
            <a:spLocks noGrp="1"/>
          </p:cNvSpPr>
          <p:nvPr>
            <p:ph sz="half" idx="10"/>
          </p:nvPr>
        </p:nvSpPr>
        <p:spPr/>
        <p:txBody>
          <a:bodyPr>
            <a:normAutofit lnSpcReduction="10000"/>
          </a:bodyPr>
          <a:lstStyle/>
          <a:p>
            <a:pPr marL="176209" indent="-176209">
              <a:buFont typeface="Wingdings" pitchFamily="2" charset="2"/>
              <a:buChar char="§"/>
              <a:defRPr b="0" i="0"/>
            </a:pPr>
            <a:r>
              <a:rPr lang="en-US" altLang="en-US" sz="1200" noProof="0" dirty="0"/>
              <a:t>The upper plot  represents the </a:t>
            </a:r>
            <a:r>
              <a:rPr lang="en-US" altLang="en-US" sz="1200" noProof="0" dirty="0" err="1"/>
              <a:t>SiC</a:t>
            </a:r>
            <a:r>
              <a:rPr lang="en-US" altLang="en-US" sz="1200" noProof="0" dirty="0"/>
              <a:t> concentration and mass flux in the carrier gas zone</a:t>
            </a:r>
            <a:endParaRPr lang="en-US" altLang="zh-CN" sz="1200" noProof="0" dirty="0"/>
          </a:p>
          <a:p>
            <a:pPr marL="176209" indent="-176209">
              <a:buFont typeface="Wingdings" pitchFamily="2" charset="2"/>
              <a:buChar char="§"/>
              <a:tabLst>
                <a:tab pos="361950" algn="l"/>
              </a:tabLst>
              <a:defRPr b="0" i="0"/>
            </a:pPr>
            <a:r>
              <a:rPr lang="en-US" altLang="en-US" sz="1200" noProof="0" dirty="0"/>
              <a:t>The lower plot shows the temperature results</a:t>
            </a:r>
            <a:endParaRPr lang="en-US" altLang="zh-CN" sz="1200" noProof="0" dirty="0"/>
          </a:p>
          <a:p>
            <a:endParaRPr lang="en-US" noProof="0" dirty="0"/>
          </a:p>
        </p:txBody>
      </p:sp>
      <p:pic>
        <p:nvPicPr>
          <p:cNvPr id="20" name="内容占位符 41">
            <a:extLst>
              <a:ext uri="{FF2B5EF4-FFF2-40B4-BE49-F238E27FC236}">
                <a16:creationId xmlns:a16="http://schemas.microsoft.com/office/drawing/2014/main" id="{CEA5C2F4-CCA4-47EE-8716-B3BF6942F5D5}"/>
              </a:ext>
            </a:extLst>
          </p:cNvPr>
          <p:cNvPicPr>
            <a:picLocks noGrp="1" noChangeAspect="1"/>
          </p:cNvPicPr>
          <p:nvPr>
            <p:ph sz="quarter" idx="17"/>
          </p:nvPr>
        </p:nvPicPr>
        <p:blipFill>
          <a:blip r:embed="rId2"/>
          <a:stretch>
            <a:fillRect/>
          </a:stretch>
        </p:blipFill>
        <p:spPr>
          <a:xfrm>
            <a:off x="3271838" y="521201"/>
            <a:ext cx="2743200" cy="2829511"/>
          </a:xfrm>
          <a:prstGeom prst="rect">
            <a:avLst/>
          </a:prstGeom>
        </p:spPr>
      </p:pic>
      <p:pic>
        <p:nvPicPr>
          <p:cNvPr id="21" name="内容占位符 40">
            <a:extLst>
              <a:ext uri="{FF2B5EF4-FFF2-40B4-BE49-F238E27FC236}">
                <a16:creationId xmlns:a16="http://schemas.microsoft.com/office/drawing/2014/main" id="{A707A293-15F8-4410-BAE7-99F5D04D79E8}"/>
              </a:ext>
            </a:extLst>
          </p:cNvPr>
          <p:cNvPicPr>
            <a:picLocks noGrp="1" noChangeAspect="1"/>
          </p:cNvPicPr>
          <p:nvPr>
            <p:ph sz="quarter" idx="23"/>
          </p:nvPr>
        </p:nvPicPr>
        <p:blipFill>
          <a:blip r:embed="rId3"/>
          <a:stretch>
            <a:fillRect/>
          </a:stretch>
        </p:blipFill>
        <p:spPr>
          <a:xfrm>
            <a:off x="6172200" y="521201"/>
            <a:ext cx="2743200" cy="2829511"/>
          </a:xfrm>
          <a:prstGeom prst="rect">
            <a:avLst/>
          </a:prstGeom>
        </p:spPr>
      </p:pic>
      <p:sp>
        <p:nvSpPr>
          <p:cNvPr id="2" name="Rectangle 1">
            <a:extLst>
              <a:ext uri="{FF2B5EF4-FFF2-40B4-BE49-F238E27FC236}">
                <a16:creationId xmlns:a16="http://schemas.microsoft.com/office/drawing/2014/main" id="{58D29D2D-9CE3-40AB-8172-6C991D00A72D}"/>
              </a:ext>
            </a:extLst>
          </p:cNvPr>
          <p:cNvSpPr/>
          <p:nvPr/>
        </p:nvSpPr>
        <p:spPr>
          <a:xfrm>
            <a:off x="3271811" y="309903"/>
            <a:ext cx="2742991" cy="3251874"/>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11" name="Rectangle 10">
            <a:extLst>
              <a:ext uri="{FF2B5EF4-FFF2-40B4-BE49-F238E27FC236}">
                <a16:creationId xmlns:a16="http://schemas.microsoft.com/office/drawing/2014/main" id="{EC1D29BA-0B42-44A8-89A4-FB5E8004FF01}"/>
              </a:ext>
            </a:extLst>
          </p:cNvPr>
          <p:cNvSpPr/>
          <p:nvPr/>
        </p:nvSpPr>
        <p:spPr>
          <a:xfrm>
            <a:off x="6172408" y="309903"/>
            <a:ext cx="2742991" cy="3251874"/>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3" name="内容占位符 2">
            <a:extLst>
              <a:ext uri="{FF2B5EF4-FFF2-40B4-BE49-F238E27FC236}">
                <a16:creationId xmlns:a16="http://schemas.microsoft.com/office/drawing/2014/main" id="{74493702-60C5-462A-B34B-12AF549C3E0D}"/>
              </a:ext>
            </a:extLst>
          </p:cNvPr>
          <p:cNvSpPr>
            <a:spLocks noGrp="1"/>
          </p:cNvSpPr>
          <p:nvPr>
            <p:ph sz="quarter" idx="19"/>
          </p:nvPr>
        </p:nvSpPr>
        <p:spPr/>
        <p:txBody>
          <a:bodyPr>
            <a:normAutofit fontScale="92500" lnSpcReduction="20000"/>
          </a:bodyPr>
          <a:lstStyle/>
          <a:p>
            <a:pPr>
              <a:defRPr b="0" i="0"/>
            </a:pPr>
            <a:r>
              <a:rPr lang="en-US" b="1" noProof="0" dirty="0"/>
              <a:t>100 min</a:t>
            </a:r>
            <a:endParaRPr lang="en-US" noProof="0" dirty="0"/>
          </a:p>
        </p:txBody>
      </p:sp>
      <p:sp>
        <p:nvSpPr>
          <p:cNvPr id="4" name="内容占位符 3">
            <a:extLst>
              <a:ext uri="{FF2B5EF4-FFF2-40B4-BE49-F238E27FC236}">
                <a16:creationId xmlns:a16="http://schemas.microsoft.com/office/drawing/2014/main" id="{C1C04468-A7E7-4124-85AE-9D04E0F72488}"/>
              </a:ext>
            </a:extLst>
          </p:cNvPr>
          <p:cNvSpPr>
            <a:spLocks noGrp="1"/>
          </p:cNvSpPr>
          <p:nvPr>
            <p:ph sz="half" idx="22"/>
          </p:nvPr>
        </p:nvSpPr>
        <p:spPr/>
        <p:txBody>
          <a:bodyPr>
            <a:normAutofit fontScale="92500"/>
          </a:bodyPr>
          <a:lstStyle/>
          <a:p>
            <a:pPr>
              <a:defRPr b="0" i="0"/>
            </a:pPr>
            <a:r>
              <a:rPr lang="en-US" altLang="en-US" noProof="0" dirty="0"/>
              <a:t>The temperature in the raw material powder has not reach the sublimation point yet,</a:t>
            </a:r>
            <a:r>
              <a:rPr lang="en-US" altLang="zh-CN" noProof="0" dirty="0"/>
              <a:t> the </a:t>
            </a:r>
            <a:r>
              <a:rPr lang="en-US" altLang="zh-CN" noProof="0" dirty="0" err="1"/>
              <a:t>SiC</a:t>
            </a:r>
            <a:r>
              <a:rPr lang="en-US" altLang="zh-CN" noProof="0" dirty="0"/>
              <a:t> concentration in gas zone is very small</a:t>
            </a:r>
            <a:endParaRPr lang="en-US" noProof="0" dirty="0"/>
          </a:p>
        </p:txBody>
      </p:sp>
      <p:sp>
        <p:nvSpPr>
          <p:cNvPr id="6" name="内容占位符 5">
            <a:extLst>
              <a:ext uri="{FF2B5EF4-FFF2-40B4-BE49-F238E27FC236}">
                <a16:creationId xmlns:a16="http://schemas.microsoft.com/office/drawing/2014/main" id="{55BD83BB-4E0A-4047-ACEA-7465F5A42529}"/>
              </a:ext>
            </a:extLst>
          </p:cNvPr>
          <p:cNvSpPr>
            <a:spLocks noGrp="1"/>
          </p:cNvSpPr>
          <p:nvPr>
            <p:ph sz="quarter" idx="24"/>
          </p:nvPr>
        </p:nvSpPr>
        <p:spPr/>
        <p:txBody>
          <a:bodyPr>
            <a:normAutofit fontScale="92500" lnSpcReduction="20000"/>
          </a:bodyPr>
          <a:lstStyle/>
          <a:p>
            <a:pPr>
              <a:defRPr b="0" i="0"/>
            </a:pPr>
            <a:r>
              <a:rPr lang="en-US" b="1" noProof="0" dirty="0"/>
              <a:t>200 min</a:t>
            </a:r>
            <a:endParaRPr lang="en-US" noProof="0" dirty="0"/>
          </a:p>
        </p:txBody>
      </p:sp>
      <p:sp>
        <p:nvSpPr>
          <p:cNvPr id="7" name="内容占位符 6">
            <a:extLst>
              <a:ext uri="{FF2B5EF4-FFF2-40B4-BE49-F238E27FC236}">
                <a16:creationId xmlns:a16="http://schemas.microsoft.com/office/drawing/2014/main" id="{20A26071-C2F8-4756-AF49-3E27468E942B}"/>
              </a:ext>
            </a:extLst>
          </p:cNvPr>
          <p:cNvSpPr>
            <a:spLocks noGrp="1"/>
          </p:cNvSpPr>
          <p:nvPr>
            <p:ph sz="half" idx="25"/>
          </p:nvPr>
        </p:nvSpPr>
        <p:spPr/>
        <p:txBody>
          <a:bodyPr>
            <a:normAutofit/>
          </a:bodyPr>
          <a:lstStyle/>
          <a:p>
            <a:pPr>
              <a:defRPr b="0" i="0"/>
            </a:pPr>
            <a:r>
              <a:rPr lang="en-US" altLang="en-US" noProof="0" dirty="0"/>
              <a:t>When the powder temperature rises to 2500 [K], sublimation begins. More </a:t>
            </a:r>
            <a:r>
              <a:rPr lang="en-US" altLang="en-US" noProof="0" dirty="0" err="1"/>
              <a:t>SiC</a:t>
            </a:r>
            <a:r>
              <a:rPr lang="en-US" altLang="en-US" noProof="0" dirty="0"/>
              <a:t> is released into the carrier gas zone.</a:t>
            </a:r>
            <a:endParaRPr lang="en-US" noProof="0" dirty="0"/>
          </a:p>
        </p:txBody>
      </p:sp>
    </p:spTree>
    <p:extLst>
      <p:ext uri="{BB962C8B-B14F-4D97-AF65-F5344CB8AC3E}">
        <p14:creationId xmlns:p14="http://schemas.microsoft.com/office/powerpoint/2010/main" val="3972049589"/>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noProof="0"/>
              <a:t>Epitaxial Furnace</a:t>
            </a:r>
            <a:br>
              <a:rPr lang="en-US" altLang="en-US" noProof="0"/>
            </a:br>
            <a:r>
              <a:rPr lang="en-US" altLang="en-US" noProof="0"/>
              <a:t>Model Definition</a:t>
            </a:r>
            <a:endParaRPr lang="en-US" noProof="0" dirty="0"/>
          </a:p>
        </p:txBody>
      </p:sp>
      <p:pic>
        <p:nvPicPr>
          <p:cNvPr id="8" name="内容占位符 7">
            <a:extLst>
              <a:ext uri="{FF2B5EF4-FFF2-40B4-BE49-F238E27FC236}">
                <a16:creationId xmlns:a16="http://schemas.microsoft.com/office/drawing/2014/main" id="{4FCAF011-1D49-46C6-898A-57CE0342AAA8}"/>
              </a:ext>
            </a:extLst>
          </p:cNvPr>
          <p:cNvPicPr>
            <a:picLocks noGrp="1" noChangeAspect="1"/>
          </p:cNvPicPr>
          <p:nvPr>
            <p:ph sz="quarter" idx="11"/>
          </p:nvPr>
        </p:nvPicPr>
        <p:blipFill rotWithShape="1">
          <a:blip r:embed="rId3"/>
          <a:srcRect l="13710" t="20968" r="18548" b="19355"/>
          <a:stretch/>
        </p:blipFill>
        <p:spPr>
          <a:xfrm>
            <a:off x="4102442" y="514350"/>
            <a:ext cx="4584357" cy="4038600"/>
          </a:xfrm>
        </p:spPr>
      </p:pic>
      <p:sp>
        <p:nvSpPr>
          <p:cNvPr id="3" name="Content Placeholder 2"/>
          <p:cNvSpPr>
            <a:spLocks noGrp="1"/>
          </p:cNvSpPr>
          <p:nvPr>
            <p:ph sz="half" idx="10"/>
          </p:nvPr>
        </p:nvSpPr>
        <p:spPr/>
        <p:txBody>
          <a:bodyPr>
            <a:normAutofit/>
          </a:bodyPr>
          <a:lstStyle/>
          <a:p>
            <a:r>
              <a:rPr lang="en-US" altLang="en-US" sz="1200" noProof="0" dirty="0"/>
              <a:t>Induction furnace</a:t>
            </a:r>
          </a:p>
          <a:p>
            <a:pPr lvl="1"/>
            <a:r>
              <a:rPr lang="en-US" altLang="en-US" sz="1100" noProof="0" dirty="0"/>
              <a:t>Coil current: 1150 A</a:t>
            </a:r>
          </a:p>
          <a:p>
            <a:pPr lvl="1"/>
            <a:r>
              <a:rPr lang="en-US" altLang="en-US" sz="1100" noProof="0" dirty="0"/>
              <a:t>Coil frequency: 16 kHz</a:t>
            </a:r>
          </a:p>
          <a:p>
            <a:r>
              <a:rPr lang="en-US" altLang="en-US" sz="1200" noProof="0" dirty="0"/>
              <a:t>Raw material powder heated to sublimation temperature</a:t>
            </a:r>
          </a:p>
          <a:p>
            <a:r>
              <a:rPr lang="en-US" altLang="en-US" sz="1200" noProof="0" dirty="0"/>
              <a:t>Gas phase </a:t>
            </a:r>
            <a:r>
              <a:rPr lang="en-US" altLang="en-US" sz="1200" noProof="0" dirty="0" err="1"/>
              <a:t>SiC</a:t>
            </a:r>
            <a:r>
              <a:rPr lang="en-US" altLang="en-US" sz="1200" noProof="0" dirty="0"/>
              <a:t> released and carried by </a:t>
            </a:r>
            <a:r>
              <a:rPr lang="en-US" altLang="zh-CN" sz="1200" noProof="0" dirty="0"/>
              <a:t>the</a:t>
            </a:r>
            <a:r>
              <a:rPr lang="en-US" altLang="en-US" sz="1200" noProof="0" dirty="0"/>
              <a:t> carrier gas</a:t>
            </a:r>
            <a:endParaRPr lang="en-US" altLang="zh-CN" sz="1200" noProof="0" dirty="0"/>
          </a:p>
          <a:p>
            <a:pPr lvl="1"/>
            <a:r>
              <a:rPr lang="en-US" altLang="en-US" sz="1100" noProof="0" dirty="0"/>
              <a:t>Carrier gas: H2 </a:t>
            </a:r>
            <a:endParaRPr lang="en-US" altLang="zh-CN" sz="1100" noProof="0" dirty="0"/>
          </a:p>
          <a:p>
            <a:pPr lvl="1"/>
            <a:r>
              <a:rPr lang="en-US" altLang="en-US" sz="1100" noProof="0" dirty="0"/>
              <a:t>Reference pressure: 5000[Pa]</a:t>
            </a:r>
          </a:p>
          <a:p>
            <a:r>
              <a:rPr lang="en-US" altLang="en-US" sz="1200" noProof="0" dirty="0" err="1"/>
              <a:t>SiC</a:t>
            </a:r>
            <a:r>
              <a:rPr lang="en-US" altLang="en-US" sz="1200" noProof="0" dirty="0"/>
              <a:t> deposited on the plate with seed crystals</a:t>
            </a:r>
          </a:p>
        </p:txBody>
      </p:sp>
      <p:sp>
        <p:nvSpPr>
          <p:cNvPr id="7" name="Text Placeholder 6">
            <a:extLst>
              <a:ext uri="{FF2B5EF4-FFF2-40B4-BE49-F238E27FC236}">
                <a16:creationId xmlns:a16="http://schemas.microsoft.com/office/drawing/2014/main" id="{620B8E06-D612-4DF2-B64C-51A71F3706FB}"/>
              </a:ext>
            </a:extLst>
          </p:cNvPr>
          <p:cNvSpPr>
            <a:spLocks noGrp="1"/>
          </p:cNvSpPr>
          <p:nvPr>
            <p:ph type="body" sz="quarter" idx="12"/>
          </p:nvPr>
        </p:nvSpPr>
        <p:spPr/>
        <p:txBody>
          <a:bodyPr/>
          <a:lstStyle/>
          <a:p>
            <a:r>
              <a:rPr lang="en-US" dirty="0"/>
              <a:t> </a:t>
            </a:r>
            <a:endParaRPr lang="en-SE" dirty="0"/>
          </a:p>
        </p:txBody>
      </p:sp>
    </p:spTree>
    <p:extLst>
      <p:ext uri="{BB962C8B-B14F-4D97-AF65-F5344CB8AC3E}">
        <p14:creationId xmlns:p14="http://schemas.microsoft.com/office/powerpoint/2010/main" val="1989276939"/>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8A3E96-9368-4153-B1E5-C2436178F2CF}"/>
              </a:ext>
            </a:extLst>
          </p:cNvPr>
          <p:cNvSpPr>
            <a:spLocks noGrp="1"/>
          </p:cNvSpPr>
          <p:nvPr>
            <p:ph type="title"/>
          </p:nvPr>
        </p:nvSpPr>
        <p:spPr/>
        <p:txBody>
          <a:bodyPr/>
          <a:lstStyle/>
          <a:p>
            <a:pPr>
              <a:defRPr b="0" i="0"/>
            </a:pPr>
            <a:r>
              <a:rPr lang="en-US" altLang="en-US" b="1" noProof="0" dirty="0"/>
              <a:t>Epitaxial Growth</a:t>
            </a:r>
            <a:endParaRPr lang="en-US" noProof="0" dirty="0"/>
          </a:p>
        </p:txBody>
      </p:sp>
      <p:sp>
        <p:nvSpPr>
          <p:cNvPr id="3" name="Content Placeholder 2">
            <a:extLst>
              <a:ext uri="{FF2B5EF4-FFF2-40B4-BE49-F238E27FC236}">
                <a16:creationId xmlns:a16="http://schemas.microsoft.com/office/drawing/2014/main" id="{0E5B0E91-533B-4AFE-B1BB-3C44325ADD4F}"/>
              </a:ext>
            </a:extLst>
          </p:cNvPr>
          <p:cNvSpPr>
            <a:spLocks noGrp="1"/>
          </p:cNvSpPr>
          <p:nvPr>
            <p:ph sz="quarter" idx="11"/>
          </p:nvPr>
        </p:nvSpPr>
        <p:spPr/>
        <p:txBody>
          <a:bodyPr/>
          <a:lstStyle/>
          <a:p>
            <a:pPr>
              <a:defRPr b="0" i="0"/>
            </a:pPr>
            <a:r>
              <a:rPr lang="en-US" noProof="0" dirty="0"/>
              <a:t> </a:t>
            </a:r>
          </a:p>
        </p:txBody>
      </p:sp>
      <p:sp>
        <p:nvSpPr>
          <p:cNvPr id="4" name="Content Placeholder 3">
            <a:extLst>
              <a:ext uri="{FF2B5EF4-FFF2-40B4-BE49-F238E27FC236}">
                <a16:creationId xmlns:a16="http://schemas.microsoft.com/office/drawing/2014/main" id="{F92451B6-3A74-4A4E-B0C0-D267CEE02BFD}"/>
              </a:ext>
            </a:extLst>
          </p:cNvPr>
          <p:cNvSpPr>
            <a:spLocks noGrp="1"/>
          </p:cNvSpPr>
          <p:nvPr>
            <p:ph sz="half" idx="10"/>
          </p:nvPr>
        </p:nvSpPr>
        <p:spPr>
          <a:xfrm>
            <a:off x="457201" y="1619250"/>
            <a:ext cx="2949575" cy="3390900"/>
          </a:xfrm>
        </p:spPr>
        <p:txBody>
          <a:bodyPr>
            <a:normAutofit/>
          </a:bodyPr>
          <a:lstStyle/>
          <a:p>
            <a:pPr>
              <a:defRPr b="0" i="0"/>
            </a:pPr>
            <a:r>
              <a:rPr lang="en-US" sz="1200" noProof="0" dirty="0"/>
              <a:t>Temperature distribution and growth rate distribution along the radial direction on the seed crystal surface at 600 minutes</a:t>
            </a:r>
            <a:endParaRPr lang="en-US" altLang="zh-CN" sz="1200" noProof="0" dirty="0"/>
          </a:p>
          <a:p>
            <a:pPr>
              <a:defRPr b="0" i="0"/>
            </a:pPr>
            <a:r>
              <a:rPr lang="en-US" altLang="en-US" sz="1200" noProof="0" dirty="0"/>
              <a:t>The average growth rate is about 64.7[um/h]</a:t>
            </a:r>
          </a:p>
          <a:p>
            <a:pPr>
              <a:defRPr b="0" i="0"/>
            </a:pPr>
            <a:r>
              <a:rPr lang="en-US" altLang="en-US" sz="1200" noProof="0" dirty="0"/>
              <a:t>The growth rate is larger at the center of the crystal due to the lower temperature, which makes it more suitable for deposition</a:t>
            </a:r>
            <a:endParaRPr lang="en-US" altLang="en-US" sz="1000" noProof="0" dirty="0"/>
          </a:p>
          <a:p>
            <a:endParaRPr lang="en-US" sz="1200" noProof="0" dirty="0"/>
          </a:p>
        </p:txBody>
      </p:sp>
      <p:pic>
        <p:nvPicPr>
          <p:cNvPr id="8" name="图片 7">
            <a:extLst>
              <a:ext uri="{FF2B5EF4-FFF2-40B4-BE49-F238E27FC236}">
                <a16:creationId xmlns:a16="http://schemas.microsoft.com/office/drawing/2014/main" id="{51C57308-85D9-4FCD-8321-355A50218BBC}"/>
              </a:ext>
            </a:extLst>
          </p:cNvPr>
          <p:cNvPicPr>
            <a:picLocks noChangeAspect="1"/>
          </p:cNvPicPr>
          <p:nvPr/>
        </p:nvPicPr>
        <p:blipFill>
          <a:blip r:embed="rId2"/>
          <a:stretch>
            <a:fillRect/>
          </a:stretch>
        </p:blipFill>
        <p:spPr>
          <a:xfrm>
            <a:off x="4236679" y="514350"/>
            <a:ext cx="4556842" cy="4114800"/>
          </a:xfrm>
          <a:prstGeom prst="rect">
            <a:avLst/>
          </a:prstGeom>
        </p:spPr>
      </p:pic>
    </p:spTree>
    <p:extLst>
      <p:ext uri="{BB962C8B-B14F-4D97-AF65-F5344CB8AC3E}">
        <p14:creationId xmlns:p14="http://schemas.microsoft.com/office/powerpoint/2010/main" val="2258098493"/>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8A3E96-9368-4153-B1E5-C2436178F2CF}"/>
              </a:ext>
            </a:extLst>
          </p:cNvPr>
          <p:cNvSpPr>
            <a:spLocks noGrp="1"/>
          </p:cNvSpPr>
          <p:nvPr>
            <p:ph type="title"/>
          </p:nvPr>
        </p:nvSpPr>
        <p:spPr/>
        <p:txBody>
          <a:bodyPr/>
          <a:lstStyle/>
          <a:p>
            <a:r>
              <a:rPr lang="en-US" altLang="zh-CN" noProof="0" dirty="0"/>
              <a:t>Epitaxial Layer Thickness</a:t>
            </a:r>
            <a:endParaRPr lang="en-US" noProof="0" dirty="0"/>
          </a:p>
        </p:txBody>
      </p:sp>
      <p:sp>
        <p:nvSpPr>
          <p:cNvPr id="3" name="Content Placeholder 2">
            <a:extLst>
              <a:ext uri="{FF2B5EF4-FFF2-40B4-BE49-F238E27FC236}">
                <a16:creationId xmlns:a16="http://schemas.microsoft.com/office/drawing/2014/main" id="{0E5B0E91-533B-4AFE-B1BB-3C44325ADD4F}"/>
              </a:ext>
            </a:extLst>
          </p:cNvPr>
          <p:cNvSpPr>
            <a:spLocks noGrp="1"/>
          </p:cNvSpPr>
          <p:nvPr>
            <p:ph sz="quarter" idx="11"/>
          </p:nvPr>
        </p:nvSpPr>
        <p:spPr/>
        <p:txBody>
          <a:bodyPr/>
          <a:lstStyle/>
          <a:p>
            <a:r>
              <a:rPr lang="en-US" noProof="0" dirty="0"/>
              <a:t> </a:t>
            </a:r>
          </a:p>
        </p:txBody>
      </p:sp>
      <p:sp>
        <p:nvSpPr>
          <p:cNvPr id="11" name="内容占位符 10">
            <a:extLst>
              <a:ext uri="{FF2B5EF4-FFF2-40B4-BE49-F238E27FC236}">
                <a16:creationId xmlns:a16="http://schemas.microsoft.com/office/drawing/2014/main" id="{DB9652F0-A9D2-45CA-8A96-4562864BD0A4}"/>
              </a:ext>
            </a:extLst>
          </p:cNvPr>
          <p:cNvSpPr>
            <a:spLocks noGrp="1"/>
          </p:cNvSpPr>
          <p:nvPr>
            <p:ph sz="half" idx="10"/>
          </p:nvPr>
        </p:nvSpPr>
        <p:spPr/>
        <p:txBody>
          <a:bodyPr>
            <a:normAutofit/>
          </a:bodyPr>
          <a:lstStyle/>
          <a:p>
            <a:r>
              <a:rPr lang="en-US" sz="1200" noProof="0" dirty="0"/>
              <a:t>Sublimation starts after 300 min and the thickness of the epitaxial layer starts to increase gradually;</a:t>
            </a:r>
          </a:p>
          <a:p>
            <a:r>
              <a:rPr lang="en-US" sz="1200" noProof="0" dirty="0"/>
              <a:t>The average thickness of the epitaxial layer after 600 min was 221um</a:t>
            </a:r>
          </a:p>
          <a:p>
            <a:r>
              <a:rPr lang="en-US" sz="1200" noProof="0" dirty="0"/>
              <a:t>Thicker Epitaxial layer at the center, which is the result of a faster deposition rate at the center</a:t>
            </a:r>
          </a:p>
        </p:txBody>
      </p:sp>
      <p:pic>
        <p:nvPicPr>
          <p:cNvPr id="7" name="图片 6">
            <a:extLst>
              <a:ext uri="{FF2B5EF4-FFF2-40B4-BE49-F238E27FC236}">
                <a16:creationId xmlns:a16="http://schemas.microsoft.com/office/drawing/2014/main" id="{BA74CFFF-E557-40FE-9F8F-22F1B34DDAF9}"/>
              </a:ext>
            </a:extLst>
          </p:cNvPr>
          <p:cNvPicPr>
            <a:picLocks noChangeAspect="1"/>
          </p:cNvPicPr>
          <p:nvPr/>
        </p:nvPicPr>
        <p:blipFill>
          <a:blip r:embed="rId2"/>
          <a:stretch>
            <a:fillRect/>
          </a:stretch>
        </p:blipFill>
        <p:spPr>
          <a:xfrm>
            <a:off x="4236679" y="514350"/>
            <a:ext cx="4556841" cy="4114800"/>
          </a:xfrm>
          <a:prstGeom prst="rect">
            <a:avLst/>
          </a:prstGeom>
        </p:spPr>
      </p:pic>
    </p:spTree>
    <p:extLst>
      <p:ext uri="{BB962C8B-B14F-4D97-AF65-F5344CB8AC3E}">
        <p14:creationId xmlns:p14="http://schemas.microsoft.com/office/powerpoint/2010/main" val="1052208649"/>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5EDA2B92-82B6-4DB3-83A5-7A0656E8DEF6}"/>
              </a:ext>
            </a:extLst>
          </p:cNvPr>
          <p:cNvSpPr>
            <a:spLocks noGrp="1"/>
          </p:cNvSpPr>
          <p:nvPr>
            <p:ph sz="quarter" idx="29"/>
          </p:nvPr>
        </p:nvSpPr>
        <p:spPr/>
        <p:txBody>
          <a:bodyPr/>
          <a:lstStyle/>
          <a:p>
            <a:r>
              <a:rPr lang="en-US" noProof="0"/>
              <a:t> </a:t>
            </a:r>
            <a:endParaRPr lang="en-US" noProof="0" dirty="0"/>
          </a:p>
        </p:txBody>
      </p:sp>
      <p:sp>
        <p:nvSpPr>
          <p:cNvPr id="7" name="Content Placeholder 6">
            <a:extLst>
              <a:ext uri="{FF2B5EF4-FFF2-40B4-BE49-F238E27FC236}">
                <a16:creationId xmlns:a16="http://schemas.microsoft.com/office/drawing/2014/main" id="{6936D9FA-FA0A-4309-9EC8-985C83C34012}"/>
              </a:ext>
            </a:extLst>
          </p:cNvPr>
          <p:cNvSpPr>
            <a:spLocks noGrp="1"/>
          </p:cNvSpPr>
          <p:nvPr>
            <p:ph sz="quarter" idx="19"/>
          </p:nvPr>
        </p:nvSpPr>
        <p:spPr/>
        <p:txBody>
          <a:bodyPr/>
          <a:lstStyle/>
          <a:p>
            <a:r>
              <a:rPr lang="en-US" altLang="zh-CN" sz="1800" noProof="0" dirty="0"/>
              <a:t>Epitaxial Growth of </a:t>
            </a:r>
            <a:r>
              <a:rPr lang="en-US" altLang="zh-CN" sz="1800" noProof="0" dirty="0" err="1"/>
              <a:t>SiC</a:t>
            </a:r>
            <a:r>
              <a:rPr lang="en-US" altLang="zh-CN" sz="1800" noProof="0" dirty="0"/>
              <a:t> by PVT Method</a:t>
            </a:r>
            <a:endParaRPr lang="en-US" sz="1800" noProof="0" dirty="0"/>
          </a:p>
        </p:txBody>
      </p:sp>
      <p:sp>
        <p:nvSpPr>
          <p:cNvPr id="8" name="Content Placeholder 7">
            <a:extLst>
              <a:ext uri="{FF2B5EF4-FFF2-40B4-BE49-F238E27FC236}">
                <a16:creationId xmlns:a16="http://schemas.microsoft.com/office/drawing/2014/main" id="{B4E74F2C-2792-4650-8137-B8858E6CBB8F}"/>
              </a:ext>
            </a:extLst>
          </p:cNvPr>
          <p:cNvSpPr>
            <a:spLocks noGrp="1"/>
          </p:cNvSpPr>
          <p:nvPr>
            <p:ph sz="quarter" idx="20"/>
          </p:nvPr>
        </p:nvSpPr>
        <p:spPr/>
        <p:txBody>
          <a:bodyPr>
            <a:normAutofit fontScale="85000" lnSpcReduction="10000"/>
          </a:bodyPr>
          <a:lstStyle/>
          <a:p>
            <a:pPr>
              <a:lnSpc>
                <a:spcPct val="120000"/>
              </a:lnSpc>
            </a:pPr>
            <a:r>
              <a:rPr lang="en-US" altLang="en-US" noProof="0" dirty="0"/>
              <a:t>The fluid flow, heat transfer and mass transfer in the epitaxial growth of </a:t>
            </a:r>
            <a:r>
              <a:rPr lang="en-US" altLang="en-US" noProof="0" dirty="0" err="1"/>
              <a:t>SiC</a:t>
            </a:r>
            <a:r>
              <a:rPr lang="en-US" altLang="en-US" noProof="0" dirty="0"/>
              <a:t> by PVT method is investigated. Results can be used to optimize the design of the system.</a:t>
            </a:r>
            <a:endParaRPr lang="en-US" noProof="0" dirty="0"/>
          </a:p>
        </p:txBody>
      </p:sp>
      <p:sp>
        <p:nvSpPr>
          <p:cNvPr id="6" name="Text Placeholder 5">
            <a:extLst>
              <a:ext uri="{FF2B5EF4-FFF2-40B4-BE49-F238E27FC236}">
                <a16:creationId xmlns:a16="http://schemas.microsoft.com/office/drawing/2014/main" id="{93777178-DC32-4297-A14A-C47C9E8D3DCD}"/>
              </a:ext>
            </a:extLst>
          </p:cNvPr>
          <p:cNvSpPr>
            <a:spLocks noGrp="1"/>
          </p:cNvSpPr>
          <p:nvPr>
            <p:ph type="body" sz="quarter" idx="12"/>
          </p:nvPr>
        </p:nvSpPr>
        <p:spPr/>
        <p:txBody>
          <a:bodyPr/>
          <a:lstStyle/>
          <a:p>
            <a:r>
              <a:rPr lang="en-US" noProof="0"/>
              <a:t> </a:t>
            </a:r>
            <a:endParaRPr lang="en-US" noProof="0" dirty="0"/>
          </a:p>
        </p:txBody>
      </p:sp>
      <p:sp>
        <p:nvSpPr>
          <p:cNvPr id="10" name="Content Placeholder 9">
            <a:extLst>
              <a:ext uri="{FF2B5EF4-FFF2-40B4-BE49-F238E27FC236}">
                <a16:creationId xmlns:a16="http://schemas.microsoft.com/office/drawing/2014/main" id="{DB3167D6-916D-4F52-8B62-E2720A477AD1}"/>
              </a:ext>
            </a:extLst>
          </p:cNvPr>
          <p:cNvSpPr>
            <a:spLocks noGrp="1"/>
          </p:cNvSpPr>
          <p:nvPr>
            <p:ph sz="quarter" idx="30"/>
          </p:nvPr>
        </p:nvSpPr>
        <p:spPr/>
        <p:txBody>
          <a:bodyPr/>
          <a:lstStyle/>
          <a:p>
            <a:r>
              <a:rPr lang="en-US" noProof="0"/>
              <a:t>CONCLUING REMARKS</a:t>
            </a:r>
            <a:endParaRPr lang="en-US" noProof="0" dirty="0"/>
          </a:p>
        </p:txBody>
      </p:sp>
      <p:pic>
        <p:nvPicPr>
          <p:cNvPr id="12" name="内容占位符 3">
            <a:extLst>
              <a:ext uri="{FF2B5EF4-FFF2-40B4-BE49-F238E27FC236}">
                <a16:creationId xmlns:a16="http://schemas.microsoft.com/office/drawing/2014/main" id="{108B53E2-145A-4327-9C54-EC199401379B}"/>
              </a:ext>
            </a:extLst>
          </p:cNvPr>
          <p:cNvPicPr>
            <a:picLocks noChangeAspect="1"/>
          </p:cNvPicPr>
          <p:nvPr/>
        </p:nvPicPr>
        <p:blipFill rotWithShape="1">
          <a:blip r:embed="rId2"/>
          <a:srcRect t="18283" r="13585" b="16779"/>
          <a:stretch/>
        </p:blipFill>
        <p:spPr>
          <a:xfrm>
            <a:off x="3323167" y="1055689"/>
            <a:ext cx="5439833" cy="4087811"/>
          </a:xfrm>
          <a:prstGeom prst="rect">
            <a:avLst/>
          </a:prstGeom>
        </p:spPr>
      </p:pic>
    </p:spTree>
    <p:extLst>
      <p:ext uri="{BB962C8B-B14F-4D97-AF65-F5344CB8AC3E}">
        <p14:creationId xmlns:p14="http://schemas.microsoft.com/office/powerpoint/2010/main" val="591148712"/>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7C8E9B5-CE26-44B1-A8BB-81EF5657E897}"/>
              </a:ext>
            </a:extLst>
          </p:cNvPr>
          <p:cNvSpPr>
            <a:spLocks noGrp="1"/>
          </p:cNvSpPr>
          <p:nvPr>
            <p:ph type="title"/>
          </p:nvPr>
        </p:nvSpPr>
        <p:spPr/>
        <p:txBody>
          <a:bodyPr/>
          <a:lstStyle/>
          <a:p>
            <a:r>
              <a:rPr lang="en-US" altLang="zh-CN" noProof="0" dirty="0"/>
              <a:t>Possible Extensions of the Model</a:t>
            </a:r>
            <a:endParaRPr lang="en-US" noProof="0" dirty="0"/>
          </a:p>
        </p:txBody>
      </p:sp>
      <p:sp>
        <p:nvSpPr>
          <p:cNvPr id="4" name="Content Placeholder 3">
            <a:extLst>
              <a:ext uri="{FF2B5EF4-FFF2-40B4-BE49-F238E27FC236}">
                <a16:creationId xmlns:a16="http://schemas.microsoft.com/office/drawing/2014/main" id="{E4368BC7-96F7-4CFE-A50F-BF93DA5DC2FB}"/>
              </a:ext>
            </a:extLst>
          </p:cNvPr>
          <p:cNvSpPr>
            <a:spLocks noGrp="1"/>
          </p:cNvSpPr>
          <p:nvPr>
            <p:ph sz="quarter" idx="11"/>
          </p:nvPr>
        </p:nvSpPr>
        <p:spPr/>
        <p:txBody>
          <a:bodyPr/>
          <a:lstStyle/>
          <a:p>
            <a:r>
              <a:rPr lang="en-US" dirty="0"/>
              <a:t> </a:t>
            </a:r>
            <a:endParaRPr lang="en-SE" dirty="0"/>
          </a:p>
        </p:txBody>
      </p:sp>
      <p:sp>
        <p:nvSpPr>
          <p:cNvPr id="3" name="内容占位符 2">
            <a:extLst>
              <a:ext uri="{FF2B5EF4-FFF2-40B4-BE49-F238E27FC236}">
                <a16:creationId xmlns:a16="http://schemas.microsoft.com/office/drawing/2014/main" id="{0143D2B7-ADB5-4454-B19B-55FD879DEEB5}"/>
              </a:ext>
            </a:extLst>
          </p:cNvPr>
          <p:cNvSpPr>
            <a:spLocks noGrp="1"/>
          </p:cNvSpPr>
          <p:nvPr>
            <p:ph sz="half" idx="10"/>
          </p:nvPr>
        </p:nvSpPr>
        <p:spPr/>
        <p:txBody>
          <a:bodyPr/>
          <a:lstStyle/>
          <a:p>
            <a:r>
              <a:rPr lang="en-US" altLang="zh-CN" dirty="0"/>
              <a:t>Deposition flux defined by sublimation and deposition kinetics</a:t>
            </a:r>
          </a:p>
          <a:p>
            <a:pPr lvl="1"/>
            <a:r>
              <a:rPr lang="en-US" altLang="zh-CN" dirty="0"/>
              <a:t>Saturated vapor pressure</a:t>
            </a:r>
          </a:p>
          <a:p>
            <a:pPr lvl="1"/>
            <a:r>
              <a:rPr lang="en-US" altLang="zh-CN" dirty="0"/>
              <a:t>Hertz-Knudsen equation</a:t>
            </a:r>
          </a:p>
          <a:p>
            <a:r>
              <a:rPr lang="en-US" dirty="0"/>
              <a:t> Introducing Stefan flow</a:t>
            </a:r>
          </a:p>
          <a:p>
            <a:r>
              <a:rPr lang="en-US" dirty="0"/>
              <a:t>Including </a:t>
            </a:r>
            <a:r>
              <a:rPr lang="en-US" i="1" dirty="0"/>
              <a:t>Deformed Geometry</a:t>
            </a:r>
            <a:r>
              <a:rPr lang="en-US" dirty="0"/>
              <a:t> for large crystal growing</a:t>
            </a:r>
          </a:p>
          <a:p>
            <a:r>
              <a:rPr lang="en-US" altLang="zh-CN" dirty="0"/>
              <a:t>Constant temperature maintained by PID control</a:t>
            </a:r>
            <a:endParaRPr lang="en-US" dirty="0"/>
          </a:p>
        </p:txBody>
      </p:sp>
      <p:sp>
        <p:nvSpPr>
          <p:cNvPr id="5" name="Text Placeholder 4">
            <a:extLst>
              <a:ext uri="{FF2B5EF4-FFF2-40B4-BE49-F238E27FC236}">
                <a16:creationId xmlns:a16="http://schemas.microsoft.com/office/drawing/2014/main" id="{67AF297F-BE11-4CA1-9AAA-C560F5BCCD20}"/>
              </a:ext>
            </a:extLst>
          </p:cNvPr>
          <p:cNvSpPr>
            <a:spLocks noGrp="1"/>
          </p:cNvSpPr>
          <p:nvPr>
            <p:ph type="body" sz="quarter" idx="12"/>
          </p:nvPr>
        </p:nvSpPr>
        <p:spPr/>
        <p:txBody>
          <a:bodyPr/>
          <a:lstStyle/>
          <a:p>
            <a:r>
              <a:rPr lang="en-US" dirty="0"/>
              <a:t> </a:t>
            </a:r>
            <a:endParaRPr lang="en-SE" dirty="0"/>
          </a:p>
        </p:txBody>
      </p:sp>
      <p:pic>
        <p:nvPicPr>
          <p:cNvPr id="6" name="内容占位符 3">
            <a:extLst>
              <a:ext uri="{FF2B5EF4-FFF2-40B4-BE49-F238E27FC236}">
                <a16:creationId xmlns:a16="http://schemas.microsoft.com/office/drawing/2014/main" id="{E3BDA973-46F7-45CB-829B-5095B96FD1EC}"/>
              </a:ext>
            </a:extLst>
          </p:cNvPr>
          <p:cNvPicPr>
            <a:picLocks noChangeAspect="1"/>
          </p:cNvPicPr>
          <p:nvPr/>
        </p:nvPicPr>
        <p:blipFill rotWithShape="1">
          <a:blip r:embed="rId3"/>
          <a:srcRect l="4651" t="14244" r="50000" b="7268"/>
          <a:stretch/>
        </p:blipFill>
        <p:spPr>
          <a:xfrm>
            <a:off x="6172200" y="0"/>
            <a:ext cx="2971800" cy="5143500"/>
          </a:xfrm>
          <a:prstGeom prst="rect">
            <a:avLst/>
          </a:prstGeom>
        </p:spPr>
      </p:pic>
    </p:spTree>
    <p:extLst>
      <p:ext uri="{BB962C8B-B14F-4D97-AF65-F5344CB8AC3E}">
        <p14:creationId xmlns:p14="http://schemas.microsoft.com/office/powerpoint/2010/main" val="2601598638"/>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B1BAD0A-7C0B-4B27-BA54-D9CF6A62D055}"/>
              </a:ext>
            </a:extLst>
          </p:cNvPr>
          <p:cNvSpPr>
            <a:spLocks noGrp="1"/>
          </p:cNvSpPr>
          <p:nvPr>
            <p:ph type="title"/>
          </p:nvPr>
        </p:nvSpPr>
        <p:spPr/>
        <p:txBody>
          <a:bodyPr/>
          <a:lstStyle/>
          <a:p>
            <a:br>
              <a:rPr lang="en-US" altLang="en-US" noProof="0"/>
            </a:br>
            <a:r>
              <a:rPr lang="en-US" altLang="en-US" noProof="0"/>
              <a:t>Model Definition</a:t>
            </a:r>
            <a:endParaRPr lang="en-US" noProof="0" dirty="0"/>
          </a:p>
        </p:txBody>
      </p:sp>
      <p:pic>
        <p:nvPicPr>
          <p:cNvPr id="46" name="内容占位符 3">
            <a:extLst>
              <a:ext uri="{FF2B5EF4-FFF2-40B4-BE49-F238E27FC236}">
                <a16:creationId xmlns:a16="http://schemas.microsoft.com/office/drawing/2014/main" id="{BDA7BD06-DA78-4B5E-89F3-2C6453BA3B58}"/>
              </a:ext>
            </a:extLst>
          </p:cNvPr>
          <p:cNvPicPr>
            <a:picLocks noGrp="1" noChangeAspect="1"/>
          </p:cNvPicPr>
          <p:nvPr>
            <p:ph sz="quarter" idx="11"/>
          </p:nvPr>
        </p:nvPicPr>
        <p:blipFill>
          <a:blip r:embed="rId2"/>
          <a:stretch>
            <a:fillRect/>
          </a:stretch>
        </p:blipFill>
        <p:spPr>
          <a:xfrm>
            <a:off x="4386267" y="147639"/>
            <a:ext cx="4724400" cy="4724400"/>
          </a:xfrm>
        </p:spPr>
      </p:pic>
      <p:sp>
        <p:nvSpPr>
          <p:cNvPr id="4" name="内容占位符 3">
            <a:extLst>
              <a:ext uri="{FF2B5EF4-FFF2-40B4-BE49-F238E27FC236}">
                <a16:creationId xmlns:a16="http://schemas.microsoft.com/office/drawing/2014/main" id="{758D14DD-762C-496E-80E8-994112AB4CE6}"/>
              </a:ext>
            </a:extLst>
          </p:cNvPr>
          <p:cNvSpPr>
            <a:spLocks noGrp="1"/>
          </p:cNvSpPr>
          <p:nvPr>
            <p:ph sz="half" idx="10"/>
          </p:nvPr>
        </p:nvSpPr>
        <p:spPr/>
        <p:txBody>
          <a:bodyPr>
            <a:normAutofit lnSpcReduction="10000"/>
          </a:bodyPr>
          <a:lstStyle/>
          <a:p>
            <a:r>
              <a:rPr lang="en-US" altLang="en-US" noProof="0"/>
              <a:t>Two-dimensional axisymmetric</a:t>
            </a:r>
            <a:endParaRPr lang="en-US" altLang="zh-CN" noProof="0"/>
          </a:p>
          <a:p>
            <a:r>
              <a:rPr lang="en-US" altLang="en-US" noProof="0"/>
              <a:t>Epitaxial film grows at the plate with seed crystals</a:t>
            </a:r>
          </a:p>
          <a:p>
            <a:r>
              <a:rPr lang="en-US" altLang="en-US" noProof="0"/>
              <a:t>The raw material powder is treated as a solid region</a:t>
            </a:r>
            <a:endParaRPr lang="en-US" altLang="zh-CN" noProof="0"/>
          </a:p>
          <a:p>
            <a:r>
              <a:rPr lang="en-US" altLang="en-US" noProof="0"/>
              <a:t>Water-cooling at the upper and lower surfaces</a:t>
            </a:r>
          </a:p>
          <a:p>
            <a:r>
              <a:rPr lang="en-US" altLang="en-US" noProof="0"/>
              <a:t>Graphite felt insulation layer outside the graphite crucible</a:t>
            </a:r>
            <a:endParaRPr lang="en-US" altLang="zh-CN" noProof="0"/>
          </a:p>
          <a:p>
            <a:r>
              <a:rPr lang="en-US" altLang="en-US" noProof="0"/>
              <a:t>Latent heat from phase change is neglected</a:t>
            </a:r>
            <a:endParaRPr lang="en-US" altLang="zh-CN" noProof="0"/>
          </a:p>
          <a:p>
            <a:r>
              <a:rPr lang="en-US" altLang="en-US" noProof="0"/>
              <a:t>Stefan flow is neglected</a:t>
            </a:r>
            <a:endParaRPr lang="en-US" altLang="zh-CN" noProof="0" dirty="0"/>
          </a:p>
        </p:txBody>
      </p:sp>
      <p:sp>
        <p:nvSpPr>
          <p:cNvPr id="11" name="Text Placeholder 10">
            <a:extLst>
              <a:ext uri="{FF2B5EF4-FFF2-40B4-BE49-F238E27FC236}">
                <a16:creationId xmlns:a16="http://schemas.microsoft.com/office/drawing/2014/main" id="{19201F47-A5F7-44A5-943A-13F8970B6F8B}"/>
              </a:ext>
            </a:extLst>
          </p:cNvPr>
          <p:cNvSpPr>
            <a:spLocks noGrp="1"/>
          </p:cNvSpPr>
          <p:nvPr>
            <p:ph type="body" sz="quarter" idx="12"/>
          </p:nvPr>
        </p:nvSpPr>
        <p:spPr/>
        <p:txBody>
          <a:bodyPr/>
          <a:lstStyle/>
          <a:p>
            <a:r>
              <a:rPr lang="en-US" dirty="0"/>
              <a:t> </a:t>
            </a:r>
            <a:endParaRPr lang="en-SE" dirty="0"/>
          </a:p>
        </p:txBody>
      </p:sp>
      <p:sp>
        <p:nvSpPr>
          <p:cNvPr id="47" name="文本框 46">
            <a:extLst>
              <a:ext uri="{FF2B5EF4-FFF2-40B4-BE49-F238E27FC236}">
                <a16:creationId xmlns:a16="http://schemas.microsoft.com/office/drawing/2014/main" id="{1C27AE65-77B0-4016-94EC-0B6726FFCEC0}"/>
              </a:ext>
            </a:extLst>
          </p:cNvPr>
          <p:cNvSpPr txBox="1"/>
          <p:nvPr/>
        </p:nvSpPr>
        <p:spPr>
          <a:xfrm>
            <a:off x="4185892" y="1764785"/>
            <a:ext cx="979170" cy="230832"/>
          </a:xfrm>
          <a:prstGeom prst="rect">
            <a:avLst/>
          </a:prstGeom>
          <a:noFill/>
        </p:spPr>
        <p:txBody>
          <a:bodyPr wrap="square" rtlCol="0">
            <a:spAutoFit/>
          </a:bodyPr>
          <a:lstStyle/>
          <a:p>
            <a:pPr algn="r">
              <a:defRPr b="0" i="0"/>
            </a:pPr>
            <a:r>
              <a:rPr lang="en-US" altLang="en-US" sz="900" dirty="0"/>
              <a:t>G</a:t>
            </a:r>
            <a:r>
              <a:rPr lang="1033" altLang="en-US" sz="900" dirty="0"/>
              <a:t>raphite felt</a:t>
            </a:r>
            <a:endParaRPr lang="en-US" sz="900" dirty="0"/>
          </a:p>
        </p:txBody>
      </p:sp>
      <p:cxnSp>
        <p:nvCxnSpPr>
          <p:cNvPr id="48" name="直接连接符 47">
            <a:extLst>
              <a:ext uri="{FF2B5EF4-FFF2-40B4-BE49-F238E27FC236}">
                <a16:creationId xmlns:a16="http://schemas.microsoft.com/office/drawing/2014/main" id="{A9F77DF8-BFB2-4D43-9F1F-64EA05EB9006}"/>
              </a:ext>
            </a:extLst>
          </p:cNvPr>
          <p:cNvCxnSpPr/>
          <p:nvPr/>
        </p:nvCxnSpPr>
        <p:spPr>
          <a:xfrm>
            <a:off x="5165061" y="1869190"/>
            <a:ext cx="741680" cy="0"/>
          </a:xfrm>
          <a:prstGeom prst="line">
            <a:avLst/>
          </a:prstGeom>
        </p:spPr>
        <p:style>
          <a:lnRef idx="1">
            <a:schemeClr val="accent1"/>
          </a:lnRef>
          <a:fillRef idx="0">
            <a:schemeClr val="accent1"/>
          </a:fillRef>
          <a:effectRef idx="0">
            <a:schemeClr val="accent1"/>
          </a:effectRef>
          <a:fontRef idx="minor">
            <a:schemeClr val="tx1"/>
          </a:fontRef>
        </p:style>
      </p:cxnSp>
      <p:sp>
        <p:nvSpPr>
          <p:cNvPr id="49" name="文本框 48">
            <a:extLst>
              <a:ext uri="{FF2B5EF4-FFF2-40B4-BE49-F238E27FC236}">
                <a16:creationId xmlns:a16="http://schemas.microsoft.com/office/drawing/2014/main" id="{F595397A-96C7-466B-B85C-31357D5C09BD}"/>
              </a:ext>
            </a:extLst>
          </p:cNvPr>
          <p:cNvSpPr txBox="1"/>
          <p:nvPr/>
        </p:nvSpPr>
        <p:spPr>
          <a:xfrm>
            <a:off x="4262092" y="2153824"/>
            <a:ext cx="902970" cy="230832"/>
          </a:xfrm>
          <a:prstGeom prst="rect">
            <a:avLst/>
          </a:prstGeom>
          <a:noFill/>
        </p:spPr>
        <p:txBody>
          <a:bodyPr wrap="square" rtlCol="0">
            <a:spAutoFit/>
          </a:bodyPr>
          <a:lstStyle/>
          <a:p>
            <a:pPr algn="r">
              <a:defRPr b="0" i="0"/>
            </a:pPr>
            <a:r>
              <a:rPr lang="en-US" altLang="en-US" sz="900" dirty="0"/>
              <a:t>S</a:t>
            </a:r>
            <a:r>
              <a:rPr lang="1033" altLang="en-US" sz="900" dirty="0"/>
              <a:t>eed crystal</a:t>
            </a:r>
            <a:endParaRPr lang="en-US" sz="900" dirty="0"/>
          </a:p>
        </p:txBody>
      </p:sp>
      <p:cxnSp>
        <p:nvCxnSpPr>
          <p:cNvPr id="50" name="直接连接符 49">
            <a:extLst>
              <a:ext uri="{FF2B5EF4-FFF2-40B4-BE49-F238E27FC236}">
                <a16:creationId xmlns:a16="http://schemas.microsoft.com/office/drawing/2014/main" id="{B7F1BCF0-0C95-47BF-BDD9-E7B302B223E0}"/>
              </a:ext>
            </a:extLst>
          </p:cNvPr>
          <p:cNvCxnSpPr/>
          <p:nvPr/>
        </p:nvCxnSpPr>
        <p:spPr>
          <a:xfrm>
            <a:off x="5239991" y="2269240"/>
            <a:ext cx="433070" cy="0"/>
          </a:xfrm>
          <a:prstGeom prst="line">
            <a:avLst/>
          </a:prstGeom>
        </p:spPr>
        <p:style>
          <a:lnRef idx="1">
            <a:schemeClr val="accent1"/>
          </a:lnRef>
          <a:fillRef idx="0">
            <a:schemeClr val="accent1"/>
          </a:fillRef>
          <a:effectRef idx="0">
            <a:schemeClr val="accent1"/>
          </a:effectRef>
          <a:fontRef idx="minor">
            <a:schemeClr val="tx1"/>
          </a:fontRef>
        </p:style>
      </p:cxnSp>
      <p:sp>
        <p:nvSpPr>
          <p:cNvPr id="51" name="文本框 50">
            <a:extLst>
              <a:ext uri="{FF2B5EF4-FFF2-40B4-BE49-F238E27FC236}">
                <a16:creationId xmlns:a16="http://schemas.microsoft.com/office/drawing/2014/main" id="{67661279-8DB2-4C11-B4A3-E59C55045E90}"/>
              </a:ext>
            </a:extLst>
          </p:cNvPr>
          <p:cNvSpPr txBox="1"/>
          <p:nvPr/>
        </p:nvSpPr>
        <p:spPr>
          <a:xfrm>
            <a:off x="3820766" y="2653185"/>
            <a:ext cx="1344295" cy="230832"/>
          </a:xfrm>
          <a:prstGeom prst="rect">
            <a:avLst/>
          </a:prstGeom>
          <a:noFill/>
        </p:spPr>
        <p:txBody>
          <a:bodyPr wrap="square" rtlCol="0">
            <a:spAutoFit/>
          </a:bodyPr>
          <a:lstStyle/>
          <a:p>
            <a:pPr algn="r">
              <a:defRPr b="0" i="0"/>
            </a:pPr>
            <a:r>
              <a:rPr lang="en-US" altLang="en-US" sz="900" dirty="0"/>
              <a:t>R</a:t>
            </a:r>
            <a:r>
              <a:rPr lang="1033" altLang="en-US" sz="900" dirty="0"/>
              <a:t>aw material powder</a:t>
            </a:r>
            <a:endParaRPr lang="en-US" sz="900" dirty="0"/>
          </a:p>
        </p:txBody>
      </p:sp>
      <p:cxnSp>
        <p:nvCxnSpPr>
          <p:cNvPr id="75" name="直接连接符 74">
            <a:extLst>
              <a:ext uri="{FF2B5EF4-FFF2-40B4-BE49-F238E27FC236}">
                <a16:creationId xmlns:a16="http://schemas.microsoft.com/office/drawing/2014/main" id="{A3AFBD99-49CB-4A19-924F-AF104FC35189}"/>
              </a:ext>
            </a:extLst>
          </p:cNvPr>
          <p:cNvCxnSpPr/>
          <p:nvPr/>
        </p:nvCxnSpPr>
        <p:spPr>
          <a:xfrm>
            <a:off x="5239991" y="2764540"/>
            <a:ext cx="452120" cy="0"/>
          </a:xfrm>
          <a:prstGeom prst="line">
            <a:avLst/>
          </a:prstGeom>
        </p:spPr>
        <p:style>
          <a:lnRef idx="1">
            <a:schemeClr val="accent1"/>
          </a:lnRef>
          <a:fillRef idx="0">
            <a:schemeClr val="accent1"/>
          </a:fillRef>
          <a:effectRef idx="0">
            <a:schemeClr val="accent1"/>
          </a:effectRef>
          <a:fontRef idx="minor">
            <a:schemeClr val="tx1"/>
          </a:fontRef>
        </p:style>
      </p:cxnSp>
      <p:sp>
        <p:nvSpPr>
          <p:cNvPr id="76" name="文本框 75">
            <a:extLst>
              <a:ext uri="{FF2B5EF4-FFF2-40B4-BE49-F238E27FC236}">
                <a16:creationId xmlns:a16="http://schemas.microsoft.com/office/drawing/2014/main" id="{32654FFB-F9FB-4006-A82B-AC0A0B30E22F}"/>
              </a:ext>
            </a:extLst>
          </p:cNvPr>
          <p:cNvSpPr txBox="1"/>
          <p:nvPr/>
        </p:nvSpPr>
        <p:spPr>
          <a:xfrm>
            <a:off x="4502729" y="2926808"/>
            <a:ext cx="662332" cy="228829"/>
          </a:xfrm>
          <a:prstGeom prst="rect">
            <a:avLst/>
          </a:prstGeom>
          <a:noFill/>
        </p:spPr>
        <p:txBody>
          <a:bodyPr wrap="square" rtlCol="0">
            <a:spAutoFit/>
          </a:bodyPr>
          <a:lstStyle/>
          <a:p>
            <a:pPr algn="r">
              <a:defRPr b="0" i="0"/>
            </a:pPr>
            <a:r>
              <a:rPr lang="en-US" altLang="en-US" sz="900" dirty="0"/>
              <a:t>C</a:t>
            </a:r>
            <a:r>
              <a:rPr lang="1033" altLang="en-US" sz="900" dirty="0"/>
              <a:t>rucible</a:t>
            </a:r>
            <a:endParaRPr lang="en-US" sz="900" dirty="0"/>
          </a:p>
        </p:txBody>
      </p:sp>
      <p:cxnSp>
        <p:nvCxnSpPr>
          <p:cNvPr id="77" name="直接连接符 76">
            <a:extLst>
              <a:ext uri="{FF2B5EF4-FFF2-40B4-BE49-F238E27FC236}">
                <a16:creationId xmlns:a16="http://schemas.microsoft.com/office/drawing/2014/main" id="{21BFEA6D-D1E1-42E5-98B9-BF878EEDE0A9}"/>
              </a:ext>
            </a:extLst>
          </p:cNvPr>
          <p:cNvCxnSpPr/>
          <p:nvPr/>
        </p:nvCxnSpPr>
        <p:spPr>
          <a:xfrm>
            <a:off x="5230466" y="3042224"/>
            <a:ext cx="452120" cy="0"/>
          </a:xfrm>
          <a:prstGeom prst="line">
            <a:avLst/>
          </a:prstGeom>
        </p:spPr>
        <p:style>
          <a:lnRef idx="1">
            <a:schemeClr val="accent1"/>
          </a:lnRef>
          <a:fillRef idx="0">
            <a:schemeClr val="accent1"/>
          </a:fillRef>
          <a:effectRef idx="0">
            <a:schemeClr val="accent1"/>
          </a:effectRef>
          <a:fontRef idx="minor">
            <a:schemeClr val="tx1"/>
          </a:fontRef>
        </p:style>
      </p:cxnSp>
      <p:sp>
        <p:nvSpPr>
          <p:cNvPr id="78" name="文本框 77">
            <a:extLst>
              <a:ext uri="{FF2B5EF4-FFF2-40B4-BE49-F238E27FC236}">
                <a16:creationId xmlns:a16="http://schemas.microsoft.com/office/drawing/2014/main" id="{7091C65F-3E6B-4416-92CF-C6ACFF69C148}"/>
              </a:ext>
            </a:extLst>
          </p:cNvPr>
          <p:cNvSpPr txBox="1"/>
          <p:nvPr/>
        </p:nvSpPr>
        <p:spPr>
          <a:xfrm>
            <a:off x="8355301" y="2283723"/>
            <a:ext cx="662331" cy="366126"/>
          </a:xfrm>
          <a:prstGeom prst="rect">
            <a:avLst/>
          </a:prstGeom>
          <a:noFill/>
        </p:spPr>
        <p:txBody>
          <a:bodyPr wrap="square" rtlCol="0">
            <a:spAutoFit/>
          </a:bodyPr>
          <a:lstStyle/>
          <a:p>
            <a:pPr algn="r">
              <a:defRPr b="0" i="0"/>
            </a:pPr>
            <a:r>
              <a:rPr lang="en-US" altLang="en-US" sz="900" dirty="0"/>
              <a:t>I</a:t>
            </a:r>
            <a:r>
              <a:rPr lang="1033" altLang="en-US" sz="900" dirty="0"/>
              <a:t>nduction coil</a:t>
            </a:r>
            <a:endParaRPr lang="en-US" sz="900" dirty="0"/>
          </a:p>
        </p:txBody>
      </p:sp>
      <p:cxnSp>
        <p:nvCxnSpPr>
          <p:cNvPr id="79" name="直接连接符 78">
            <a:extLst>
              <a:ext uri="{FF2B5EF4-FFF2-40B4-BE49-F238E27FC236}">
                <a16:creationId xmlns:a16="http://schemas.microsoft.com/office/drawing/2014/main" id="{9307F72D-EB19-4B2C-B5FC-376431D3EA46}"/>
              </a:ext>
            </a:extLst>
          </p:cNvPr>
          <p:cNvCxnSpPr/>
          <p:nvPr/>
        </p:nvCxnSpPr>
        <p:spPr>
          <a:xfrm>
            <a:off x="6955761" y="2466786"/>
            <a:ext cx="1399540" cy="0"/>
          </a:xfrm>
          <a:prstGeom prst="line">
            <a:avLst/>
          </a:prstGeom>
        </p:spPr>
        <p:style>
          <a:lnRef idx="1">
            <a:schemeClr val="accent1"/>
          </a:lnRef>
          <a:fillRef idx="0">
            <a:schemeClr val="accent1"/>
          </a:fillRef>
          <a:effectRef idx="0">
            <a:schemeClr val="accent1"/>
          </a:effectRef>
          <a:fontRef idx="minor">
            <a:schemeClr val="tx1"/>
          </a:fontRef>
        </p:style>
      </p:cxnSp>
      <p:sp>
        <p:nvSpPr>
          <p:cNvPr id="80" name="文本框 79">
            <a:extLst>
              <a:ext uri="{FF2B5EF4-FFF2-40B4-BE49-F238E27FC236}">
                <a16:creationId xmlns:a16="http://schemas.microsoft.com/office/drawing/2014/main" id="{D6118828-4817-46AD-8F9D-DB45D87F920C}"/>
              </a:ext>
            </a:extLst>
          </p:cNvPr>
          <p:cNvSpPr txBox="1"/>
          <p:nvPr/>
        </p:nvSpPr>
        <p:spPr>
          <a:xfrm>
            <a:off x="8355301" y="1553704"/>
            <a:ext cx="430961" cy="228829"/>
          </a:xfrm>
          <a:prstGeom prst="rect">
            <a:avLst/>
          </a:prstGeom>
          <a:noFill/>
        </p:spPr>
        <p:txBody>
          <a:bodyPr wrap="square" rtlCol="0">
            <a:spAutoFit/>
          </a:bodyPr>
          <a:lstStyle/>
          <a:p>
            <a:pPr algn="r">
              <a:defRPr b="0" i="0"/>
            </a:pPr>
            <a:r>
              <a:rPr lang="1033" altLang="en-US" sz="900" dirty="0"/>
              <a:t>Air </a:t>
            </a:r>
            <a:endParaRPr lang="en-US" sz="900" dirty="0"/>
          </a:p>
        </p:txBody>
      </p:sp>
      <p:cxnSp>
        <p:nvCxnSpPr>
          <p:cNvPr id="81" name="直接连接符 80">
            <a:extLst>
              <a:ext uri="{FF2B5EF4-FFF2-40B4-BE49-F238E27FC236}">
                <a16:creationId xmlns:a16="http://schemas.microsoft.com/office/drawing/2014/main" id="{F029AA1E-BE8C-405F-9B78-B2BD54861DC0}"/>
              </a:ext>
            </a:extLst>
          </p:cNvPr>
          <p:cNvCxnSpPr/>
          <p:nvPr/>
        </p:nvCxnSpPr>
        <p:spPr>
          <a:xfrm>
            <a:off x="8071241" y="1668119"/>
            <a:ext cx="41021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直接连接符 81">
            <a:extLst>
              <a:ext uri="{FF2B5EF4-FFF2-40B4-BE49-F238E27FC236}">
                <a16:creationId xmlns:a16="http://schemas.microsoft.com/office/drawing/2014/main" id="{A9E561DD-76D5-4833-A6DA-16FB1F120E76}"/>
              </a:ext>
            </a:extLst>
          </p:cNvPr>
          <p:cNvCxnSpPr/>
          <p:nvPr/>
        </p:nvCxnSpPr>
        <p:spPr>
          <a:xfrm flipH="1" flipV="1">
            <a:off x="5643150" y="3147570"/>
            <a:ext cx="0" cy="155318"/>
          </a:xfrm>
          <a:prstGeom prst="line">
            <a:avLst/>
          </a:prstGeom>
        </p:spPr>
        <p:style>
          <a:lnRef idx="1">
            <a:schemeClr val="accent1"/>
          </a:lnRef>
          <a:fillRef idx="0">
            <a:schemeClr val="accent1"/>
          </a:fillRef>
          <a:effectRef idx="0">
            <a:schemeClr val="accent1"/>
          </a:effectRef>
          <a:fontRef idx="minor">
            <a:schemeClr val="tx1"/>
          </a:fontRef>
        </p:style>
      </p:cxnSp>
      <p:cxnSp>
        <p:nvCxnSpPr>
          <p:cNvPr id="83" name="直接连接符 82">
            <a:extLst>
              <a:ext uri="{FF2B5EF4-FFF2-40B4-BE49-F238E27FC236}">
                <a16:creationId xmlns:a16="http://schemas.microsoft.com/office/drawing/2014/main" id="{D6DFB513-FC94-415D-8D7B-D69D4485A818}"/>
              </a:ext>
            </a:extLst>
          </p:cNvPr>
          <p:cNvCxnSpPr/>
          <p:nvPr/>
        </p:nvCxnSpPr>
        <p:spPr>
          <a:xfrm flipV="1">
            <a:off x="5271741" y="3302317"/>
            <a:ext cx="373790" cy="571"/>
          </a:xfrm>
          <a:prstGeom prst="line">
            <a:avLst/>
          </a:prstGeom>
        </p:spPr>
        <p:style>
          <a:lnRef idx="1">
            <a:schemeClr val="accent1"/>
          </a:lnRef>
          <a:fillRef idx="0">
            <a:schemeClr val="accent1"/>
          </a:fillRef>
          <a:effectRef idx="0">
            <a:schemeClr val="accent1"/>
          </a:effectRef>
          <a:fontRef idx="minor">
            <a:schemeClr val="tx1"/>
          </a:fontRef>
        </p:style>
      </p:cxnSp>
      <p:sp>
        <p:nvSpPr>
          <p:cNvPr id="84" name="文本框 83">
            <a:extLst>
              <a:ext uri="{FF2B5EF4-FFF2-40B4-BE49-F238E27FC236}">
                <a16:creationId xmlns:a16="http://schemas.microsoft.com/office/drawing/2014/main" id="{008EC0FE-9CCC-46C9-BDAB-1970C9E9B47C}"/>
              </a:ext>
            </a:extLst>
          </p:cNvPr>
          <p:cNvSpPr txBox="1"/>
          <p:nvPr/>
        </p:nvSpPr>
        <p:spPr>
          <a:xfrm>
            <a:off x="3749713" y="3206463"/>
            <a:ext cx="1445828" cy="230832"/>
          </a:xfrm>
          <a:prstGeom prst="rect">
            <a:avLst/>
          </a:prstGeom>
          <a:noFill/>
        </p:spPr>
        <p:txBody>
          <a:bodyPr wrap="square" rtlCol="0">
            <a:spAutoFit/>
          </a:bodyPr>
          <a:lstStyle/>
          <a:p>
            <a:pPr algn="r">
              <a:defRPr b="0" i="0"/>
            </a:pPr>
            <a:r>
              <a:rPr lang="en-US" altLang="en-US" sz="900" dirty="0"/>
              <a:t>W</a:t>
            </a:r>
            <a:r>
              <a:rPr lang="1033" altLang="en-US" sz="900" dirty="0"/>
              <a:t>ater cooling surface</a:t>
            </a:r>
            <a:endParaRPr lang="en-US" sz="900" dirty="0"/>
          </a:p>
        </p:txBody>
      </p:sp>
      <p:cxnSp>
        <p:nvCxnSpPr>
          <p:cNvPr id="85" name="直接连接符 84">
            <a:extLst>
              <a:ext uri="{FF2B5EF4-FFF2-40B4-BE49-F238E27FC236}">
                <a16:creationId xmlns:a16="http://schemas.microsoft.com/office/drawing/2014/main" id="{DB01D258-8979-4B79-B3C0-84EE9F7BF5A8}"/>
              </a:ext>
            </a:extLst>
          </p:cNvPr>
          <p:cNvCxnSpPr/>
          <p:nvPr/>
        </p:nvCxnSpPr>
        <p:spPr>
          <a:xfrm flipH="1" flipV="1">
            <a:off x="5673061" y="1524798"/>
            <a:ext cx="0" cy="544132"/>
          </a:xfrm>
          <a:prstGeom prst="line">
            <a:avLst/>
          </a:prstGeom>
        </p:spPr>
        <p:style>
          <a:lnRef idx="1">
            <a:schemeClr val="accent1"/>
          </a:lnRef>
          <a:fillRef idx="0">
            <a:schemeClr val="accent1"/>
          </a:fillRef>
          <a:effectRef idx="0">
            <a:schemeClr val="accent1"/>
          </a:effectRef>
          <a:fontRef idx="minor">
            <a:schemeClr val="tx1"/>
          </a:fontRef>
        </p:style>
      </p:cxnSp>
      <p:cxnSp>
        <p:nvCxnSpPr>
          <p:cNvPr id="86" name="直接连接符 85">
            <a:extLst>
              <a:ext uri="{FF2B5EF4-FFF2-40B4-BE49-F238E27FC236}">
                <a16:creationId xmlns:a16="http://schemas.microsoft.com/office/drawing/2014/main" id="{D5E561BA-2352-42DB-A9D9-0B6262E00A47}"/>
              </a:ext>
            </a:extLst>
          </p:cNvPr>
          <p:cNvCxnSpPr/>
          <p:nvPr/>
        </p:nvCxnSpPr>
        <p:spPr>
          <a:xfrm flipH="1">
            <a:off x="5165061" y="1524798"/>
            <a:ext cx="508000" cy="0"/>
          </a:xfrm>
          <a:prstGeom prst="line">
            <a:avLst/>
          </a:prstGeom>
        </p:spPr>
        <p:style>
          <a:lnRef idx="1">
            <a:schemeClr val="accent1"/>
          </a:lnRef>
          <a:fillRef idx="0">
            <a:schemeClr val="accent1"/>
          </a:fillRef>
          <a:effectRef idx="0">
            <a:schemeClr val="accent1"/>
          </a:effectRef>
          <a:fontRef idx="minor">
            <a:schemeClr val="tx1"/>
          </a:fontRef>
        </p:style>
      </p:cxnSp>
      <p:sp>
        <p:nvSpPr>
          <p:cNvPr id="87" name="文本框 86">
            <a:extLst>
              <a:ext uri="{FF2B5EF4-FFF2-40B4-BE49-F238E27FC236}">
                <a16:creationId xmlns:a16="http://schemas.microsoft.com/office/drawing/2014/main" id="{E9A1F3FF-3A3B-4E2B-A341-D5B7FBB297FF}"/>
              </a:ext>
            </a:extLst>
          </p:cNvPr>
          <p:cNvSpPr txBox="1"/>
          <p:nvPr/>
        </p:nvSpPr>
        <p:spPr>
          <a:xfrm>
            <a:off x="4185891" y="1397142"/>
            <a:ext cx="979170" cy="369332"/>
          </a:xfrm>
          <a:prstGeom prst="rect">
            <a:avLst/>
          </a:prstGeom>
          <a:noFill/>
        </p:spPr>
        <p:txBody>
          <a:bodyPr wrap="square" rtlCol="0">
            <a:spAutoFit/>
          </a:bodyPr>
          <a:lstStyle/>
          <a:p>
            <a:pPr algn="r">
              <a:defRPr b="0" i="0"/>
            </a:pPr>
            <a:r>
              <a:rPr lang="en-US" altLang="en-US" sz="900" dirty="0"/>
              <a:t>W</a:t>
            </a:r>
            <a:r>
              <a:rPr lang="1033" altLang="en-US" sz="900" dirty="0"/>
              <a:t>ater cooling surface</a:t>
            </a:r>
            <a:endParaRPr lang="en-US" sz="900" dirty="0"/>
          </a:p>
        </p:txBody>
      </p:sp>
      <p:sp>
        <p:nvSpPr>
          <p:cNvPr id="88" name="文本框 87">
            <a:extLst>
              <a:ext uri="{FF2B5EF4-FFF2-40B4-BE49-F238E27FC236}">
                <a16:creationId xmlns:a16="http://schemas.microsoft.com/office/drawing/2014/main" id="{70E68C67-978A-40E5-8D81-0ADCB9FA0BEB}"/>
              </a:ext>
            </a:extLst>
          </p:cNvPr>
          <p:cNvSpPr txBox="1"/>
          <p:nvPr/>
        </p:nvSpPr>
        <p:spPr>
          <a:xfrm>
            <a:off x="4185892" y="2351370"/>
            <a:ext cx="979170" cy="230832"/>
          </a:xfrm>
          <a:prstGeom prst="rect">
            <a:avLst/>
          </a:prstGeom>
          <a:noFill/>
        </p:spPr>
        <p:txBody>
          <a:bodyPr wrap="square" rtlCol="0">
            <a:spAutoFit/>
          </a:bodyPr>
          <a:lstStyle/>
          <a:p>
            <a:pPr algn="r">
              <a:defRPr b="0" i="0"/>
            </a:pPr>
            <a:r>
              <a:rPr lang="en-US" altLang="en-US" sz="900" dirty="0"/>
              <a:t>C</a:t>
            </a:r>
            <a:r>
              <a:rPr lang="1033" altLang="en-US" sz="900" dirty="0"/>
              <a:t>arrier gas</a:t>
            </a:r>
            <a:endParaRPr lang="en-US" sz="900" dirty="0"/>
          </a:p>
        </p:txBody>
      </p:sp>
      <p:cxnSp>
        <p:nvCxnSpPr>
          <p:cNvPr id="89" name="直接连接符 88">
            <a:extLst>
              <a:ext uri="{FF2B5EF4-FFF2-40B4-BE49-F238E27FC236}">
                <a16:creationId xmlns:a16="http://schemas.microsoft.com/office/drawing/2014/main" id="{BAD96F87-09D0-448C-98F7-57A795DF45CF}"/>
              </a:ext>
            </a:extLst>
          </p:cNvPr>
          <p:cNvCxnSpPr/>
          <p:nvPr/>
        </p:nvCxnSpPr>
        <p:spPr>
          <a:xfrm>
            <a:off x="5239991" y="2466786"/>
            <a:ext cx="43307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36132112"/>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87086AA-0BD7-4824-A9D0-6E73651B8B55}"/>
              </a:ext>
            </a:extLst>
          </p:cNvPr>
          <p:cNvSpPr>
            <a:spLocks noGrp="1"/>
          </p:cNvSpPr>
          <p:nvPr>
            <p:ph type="title"/>
          </p:nvPr>
        </p:nvSpPr>
        <p:spPr/>
        <p:txBody>
          <a:bodyPr/>
          <a:lstStyle/>
          <a:p>
            <a:br>
              <a:rPr lang="en-US" altLang="en-US" noProof="0"/>
            </a:br>
            <a:r>
              <a:rPr lang="en-US" altLang="en-US" noProof="0"/>
              <a:t>Material Properties</a:t>
            </a:r>
            <a:endParaRPr lang="en-US" noProof="0" dirty="0"/>
          </a:p>
        </p:txBody>
      </p:sp>
      <p:graphicFrame>
        <p:nvGraphicFramePr>
          <p:cNvPr id="27" name="内容占位符 26">
            <a:extLst>
              <a:ext uri="{FF2B5EF4-FFF2-40B4-BE49-F238E27FC236}">
                <a16:creationId xmlns:a16="http://schemas.microsoft.com/office/drawing/2014/main" id="{4456E1D7-D422-4527-AF6C-4B933ADF3973}"/>
              </a:ext>
            </a:extLst>
          </p:cNvPr>
          <p:cNvGraphicFramePr>
            <a:graphicFrameLocks noGrp="1"/>
          </p:cNvGraphicFramePr>
          <p:nvPr>
            <p:ph sz="quarter" idx="11"/>
            <p:extLst>
              <p:ext uri="{D42A27DB-BD31-4B8C-83A1-F6EECF244321}">
                <p14:modId xmlns:p14="http://schemas.microsoft.com/office/powerpoint/2010/main" val="2791440633"/>
              </p:ext>
            </p:extLst>
          </p:nvPr>
        </p:nvGraphicFramePr>
        <p:xfrm>
          <a:off x="4114800" y="1276350"/>
          <a:ext cx="4690535" cy="1778000"/>
        </p:xfrm>
        <a:graphic>
          <a:graphicData uri="http://schemas.openxmlformats.org/drawingml/2006/table">
            <a:tbl>
              <a:tblPr firstRow="1" bandRow="1">
                <a:tableStyleId>{0E3FDE45-AF77-4B5C-9715-49D594BDF05E}</a:tableStyleId>
              </a:tblPr>
              <a:tblGrid>
                <a:gridCol w="685800">
                  <a:extLst>
                    <a:ext uri="{9D8B030D-6E8A-4147-A177-3AD203B41FA5}">
                      <a16:colId xmlns:a16="http://schemas.microsoft.com/office/drawing/2014/main" val="1139687439"/>
                    </a:ext>
                  </a:extLst>
                </a:gridCol>
                <a:gridCol w="838200">
                  <a:extLst>
                    <a:ext uri="{9D8B030D-6E8A-4147-A177-3AD203B41FA5}">
                      <a16:colId xmlns:a16="http://schemas.microsoft.com/office/drawing/2014/main" val="2362139545"/>
                    </a:ext>
                  </a:extLst>
                </a:gridCol>
                <a:gridCol w="609600">
                  <a:extLst>
                    <a:ext uri="{9D8B030D-6E8A-4147-A177-3AD203B41FA5}">
                      <a16:colId xmlns:a16="http://schemas.microsoft.com/office/drawing/2014/main" val="1707322493"/>
                    </a:ext>
                  </a:extLst>
                </a:gridCol>
                <a:gridCol w="838200">
                  <a:extLst>
                    <a:ext uri="{9D8B030D-6E8A-4147-A177-3AD203B41FA5}">
                      <a16:colId xmlns:a16="http://schemas.microsoft.com/office/drawing/2014/main" val="1463714477"/>
                    </a:ext>
                  </a:extLst>
                </a:gridCol>
                <a:gridCol w="838200">
                  <a:extLst>
                    <a:ext uri="{9D8B030D-6E8A-4147-A177-3AD203B41FA5}">
                      <a16:colId xmlns:a16="http://schemas.microsoft.com/office/drawing/2014/main" val="1186746668"/>
                    </a:ext>
                  </a:extLst>
                </a:gridCol>
                <a:gridCol w="880535">
                  <a:extLst>
                    <a:ext uri="{9D8B030D-6E8A-4147-A177-3AD203B41FA5}">
                      <a16:colId xmlns:a16="http://schemas.microsoft.com/office/drawing/2014/main" val="3539646924"/>
                    </a:ext>
                  </a:extLst>
                </a:gridCol>
              </a:tblGrid>
              <a:tr h="370840">
                <a:tc>
                  <a:txBody>
                    <a:bodyPr/>
                    <a:lstStyle/>
                    <a:p>
                      <a:pPr algn="ctr">
                        <a:defRPr b="0" i="0"/>
                      </a:pPr>
                      <a:r>
                        <a:rPr lang="1033" altLang="en-US" sz="900"/>
                        <a:t>Material </a:t>
                      </a:r>
                      <a:endParaRPr lang="en-US" sz="900">
                        <a:latin typeface="+mn-ea"/>
                        <a:ea typeface="+mn-ea"/>
                      </a:endParaRPr>
                    </a:p>
                  </a:txBody>
                  <a:tcPr marL="70790" marR="70790" anchor="ctr"/>
                </a:tc>
                <a:tc>
                  <a:txBody>
                    <a:bodyPr/>
                    <a:lstStyle/>
                    <a:p>
                      <a:pPr algn="ctr">
                        <a:defRPr b="0" i="0"/>
                      </a:pPr>
                      <a:r>
                        <a:rPr lang="1033" altLang="en-US" sz="900"/>
                        <a:t>Thermal capacitance</a:t>
                      </a:r>
                      <a:endParaRPr lang="en-US" altLang="zh-CN" sz="900"/>
                    </a:p>
                    <a:p>
                      <a:pPr algn="ctr">
                        <a:defRPr b="0" i="0"/>
                      </a:pPr>
                      <a:r>
                        <a:rPr lang="1033" altLang="zh-CN" sz="900"/>
                        <a:t>[J/(kg*K)]</a:t>
                      </a:r>
                      <a:endParaRPr lang="en-US" sz="900">
                        <a:latin typeface="+mn-ea"/>
                        <a:ea typeface="+mn-ea"/>
                      </a:endParaRPr>
                    </a:p>
                  </a:txBody>
                  <a:tcPr marL="70790" marR="70790" anchor="ctr"/>
                </a:tc>
                <a:tc>
                  <a:txBody>
                    <a:bodyPr/>
                    <a:lstStyle/>
                    <a:p>
                      <a:pPr algn="ctr">
                        <a:defRPr b="0" i="0"/>
                      </a:pPr>
                      <a:r>
                        <a:rPr lang="1033" altLang="en-US" sz="900"/>
                        <a:t>Density </a:t>
                      </a:r>
                      <a:endParaRPr lang="en-US" altLang="zh-CN" sz="900"/>
                    </a:p>
                    <a:p>
                      <a:pPr algn="ctr">
                        <a:defRPr b="0" i="0"/>
                      </a:pPr>
                      <a:r>
                        <a:rPr lang="1033" altLang="zh-CN" sz="900"/>
                        <a:t>[kg/m^3]</a:t>
                      </a:r>
                      <a:endParaRPr lang="en-US" sz="900">
                        <a:latin typeface="+mn-ea"/>
                        <a:ea typeface="+mn-ea"/>
                      </a:endParaRPr>
                    </a:p>
                  </a:txBody>
                  <a:tcPr marL="70790" marR="70790" anchor="ctr"/>
                </a:tc>
                <a:tc>
                  <a:txBody>
                    <a:bodyPr/>
                    <a:lstStyle/>
                    <a:p>
                      <a:pPr algn="ctr">
                        <a:defRPr b="0" i="0"/>
                      </a:pPr>
                      <a:r>
                        <a:rPr lang="1033" altLang="en-US" sz="900"/>
                        <a:t>Thermal conductivity </a:t>
                      </a:r>
                      <a:endParaRPr lang="en-US" altLang="zh-CN" sz="900"/>
                    </a:p>
                    <a:p>
                      <a:pPr algn="ctr">
                        <a:defRPr b="0" i="0"/>
                      </a:pPr>
                      <a:r>
                        <a:rPr lang="1033" altLang="zh-CN" sz="900"/>
                        <a:t>[W/(m*K)]</a:t>
                      </a:r>
                      <a:endParaRPr lang="en-US" sz="900">
                        <a:latin typeface="+mn-ea"/>
                        <a:ea typeface="+mn-ea"/>
                      </a:endParaRPr>
                    </a:p>
                  </a:txBody>
                  <a:tcPr marL="70790" marR="70790" anchor="ctr"/>
                </a:tc>
                <a:tc>
                  <a:txBody>
                    <a:bodyPr/>
                    <a:lstStyle/>
                    <a:p>
                      <a:pPr algn="ctr">
                        <a:defRPr b="0" i="0"/>
                      </a:pPr>
                      <a:r>
                        <a:rPr lang="1033" altLang="en-US" sz="900"/>
                        <a:t>Electrical conductivity </a:t>
                      </a:r>
                      <a:endParaRPr lang="en-US" altLang="zh-CN" sz="900"/>
                    </a:p>
                    <a:p>
                      <a:pPr algn="ctr">
                        <a:defRPr b="0" i="0"/>
                      </a:pPr>
                      <a:r>
                        <a:rPr lang="1033" altLang="zh-CN" sz="900"/>
                        <a:t>[S/m]</a:t>
                      </a:r>
                      <a:endParaRPr lang="en-US" sz="900">
                        <a:latin typeface="+mn-ea"/>
                        <a:ea typeface="+mn-ea"/>
                      </a:endParaRPr>
                    </a:p>
                  </a:txBody>
                  <a:tcPr marL="70790" marR="70790" anchor="ctr"/>
                </a:tc>
                <a:tc>
                  <a:txBody>
                    <a:bodyPr/>
                    <a:lstStyle/>
                    <a:p>
                      <a:pPr algn="ctr">
                        <a:defRPr b="0" i="0"/>
                      </a:pPr>
                      <a:r>
                        <a:rPr lang="1033" altLang="en-US" sz="900" dirty="0"/>
                        <a:t>Relative permeability </a:t>
                      </a:r>
                      <a:endParaRPr lang="en-US" sz="900" dirty="0"/>
                    </a:p>
                    <a:p>
                      <a:pPr algn="ctr">
                        <a:defRPr b="0" i="0"/>
                      </a:pPr>
                      <a:r>
                        <a:rPr lang="1033" altLang="en-US" sz="900" dirty="0"/>
                        <a:t>Relative permittivity </a:t>
                      </a:r>
                      <a:endParaRPr lang="en-US" sz="900" dirty="0">
                        <a:latin typeface="+mn-ea"/>
                        <a:ea typeface="+mn-ea"/>
                      </a:endParaRPr>
                    </a:p>
                  </a:txBody>
                  <a:tcPr marL="70790" marR="70790" anchor="ctr"/>
                </a:tc>
                <a:extLst>
                  <a:ext uri="{0D108BD9-81ED-4DB2-BD59-A6C34878D82A}">
                    <a16:rowId xmlns:a16="http://schemas.microsoft.com/office/drawing/2014/main" val="2352668562"/>
                  </a:ext>
                </a:extLst>
              </a:tr>
              <a:tr h="370840">
                <a:tc>
                  <a:txBody>
                    <a:bodyPr/>
                    <a:lstStyle/>
                    <a:p>
                      <a:pPr algn="ctr">
                        <a:defRPr b="0" i="0"/>
                      </a:pPr>
                      <a:r>
                        <a:rPr lang="1033" altLang="zh-CN" sz="1000"/>
                        <a:t>SiC</a:t>
                      </a:r>
                      <a:endParaRPr lang="en-US" sz="1000">
                        <a:latin typeface="+mn-ea"/>
                        <a:ea typeface="+mn-ea"/>
                      </a:endParaRPr>
                    </a:p>
                  </a:txBody>
                  <a:tcPr marL="70790" marR="70790" anchor="ctr"/>
                </a:tc>
                <a:tc>
                  <a:txBody>
                    <a:bodyPr/>
                    <a:lstStyle/>
                    <a:p>
                      <a:pPr algn="ctr">
                        <a:defRPr b="0" i="0"/>
                      </a:pPr>
                      <a:r>
                        <a:rPr lang="1033" sz="1000"/>
                        <a:t>1200</a:t>
                      </a:r>
                      <a:endParaRPr lang="1033" sz="1000">
                        <a:latin typeface="+mn-ea"/>
                        <a:ea typeface="+mn-ea"/>
                      </a:endParaRPr>
                    </a:p>
                  </a:txBody>
                  <a:tcPr marL="70790" marR="70790" anchor="ctr"/>
                </a:tc>
                <a:tc>
                  <a:txBody>
                    <a:bodyPr/>
                    <a:lstStyle/>
                    <a:p>
                      <a:pPr algn="ctr">
                        <a:defRPr b="0" i="0"/>
                      </a:pPr>
                      <a:r>
                        <a:rPr lang="1033" sz="1000"/>
                        <a:t>3200</a:t>
                      </a:r>
                      <a:endParaRPr lang="1033" sz="1000">
                        <a:latin typeface="+mn-ea"/>
                        <a:ea typeface="+mn-ea"/>
                      </a:endParaRPr>
                    </a:p>
                  </a:txBody>
                  <a:tcPr marL="70790" marR="70790" anchor="ctr"/>
                </a:tc>
                <a:tc>
                  <a:txBody>
                    <a:bodyPr/>
                    <a:lstStyle/>
                    <a:p>
                      <a:pPr algn="ctr">
                        <a:defRPr b="0" i="0"/>
                      </a:pPr>
                      <a:r>
                        <a:rPr lang="1033" sz="1000"/>
                        <a:t>450</a:t>
                      </a:r>
                      <a:endParaRPr lang="1033" sz="1000">
                        <a:latin typeface="+mn-ea"/>
                        <a:ea typeface="+mn-ea"/>
                      </a:endParaRPr>
                    </a:p>
                  </a:txBody>
                  <a:tcPr marL="70790" marR="70790" anchor="ctr"/>
                </a:tc>
                <a:tc>
                  <a:txBody>
                    <a:bodyPr/>
                    <a:lstStyle/>
                    <a:p>
                      <a:pPr algn="ctr">
                        <a:defRPr b="0" i="0"/>
                      </a:pPr>
                      <a:r>
                        <a:rPr lang="1033" sz="1000"/>
                        <a:t>1000</a:t>
                      </a:r>
                      <a:endParaRPr lang="1033" sz="1000">
                        <a:latin typeface="+mn-ea"/>
                        <a:ea typeface="+mn-ea"/>
                      </a:endParaRPr>
                    </a:p>
                  </a:txBody>
                  <a:tcPr marL="70790" marR="70790" anchor="ctr"/>
                </a:tc>
                <a:tc>
                  <a:txBody>
                    <a:bodyPr/>
                    <a:lstStyle/>
                    <a:p>
                      <a:pPr algn="ctr">
                        <a:defRPr b="0" i="0"/>
                      </a:pPr>
                      <a:r>
                        <a:rPr lang="1033" sz="1000"/>
                        <a:t>1</a:t>
                      </a:r>
                      <a:endParaRPr lang="1033" sz="1000">
                        <a:latin typeface="+mn-ea"/>
                        <a:ea typeface="+mn-ea"/>
                      </a:endParaRPr>
                    </a:p>
                  </a:txBody>
                  <a:tcPr marL="70790" marR="70790" anchor="ctr"/>
                </a:tc>
                <a:extLst>
                  <a:ext uri="{0D108BD9-81ED-4DB2-BD59-A6C34878D82A}">
                    <a16:rowId xmlns:a16="http://schemas.microsoft.com/office/drawing/2014/main" val="2196989653"/>
                  </a:ext>
                </a:extLst>
              </a:tr>
              <a:tr h="370840">
                <a:tc>
                  <a:txBody>
                    <a:bodyPr/>
                    <a:lstStyle/>
                    <a:p>
                      <a:pPr algn="ctr">
                        <a:defRPr b="0" i="0"/>
                      </a:pPr>
                      <a:r>
                        <a:rPr lang="en-US" altLang="en-US" sz="1000" dirty="0"/>
                        <a:t>G</a:t>
                      </a:r>
                      <a:r>
                        <a:rPr lang="1033" altLang="en-US" sz="1000" dirty="0"/>
                        <a:t>raphite</a:t>
                      </a:r>
                      <a:endParaRPr lang="en-US" altLang="zh-CN" sz="1000" dirty="0">
                        <a:latin typeface="+mn-ea"/>
                        <a:ea typeface="+mn-ea"/>
                      </a:endParaRPr>
                    </a:p>
                  </a:txBody>
                  <a:tcPr marL="70790" marR="70790" anchor="ctr"/>
                </a:tc>
                <a:tc>
                  <a:txBody>
                    <a:bodyPr/>
                    <a:lstStyle/>
                    <a:p>
                      <a:pPr algn="ctr">
                        <a:defRPr b="0" i="0"/>
                      </a:pPr>
                      <a:r>
                        <a:rPr lang="1033" sz="1000"/>
                        <a:t>710</a:t>
                      </a:r>
                      <a:endParaRPr lang="1033" sz="1000">
                        <a:latin typeface="+mn-ea"/>
                        <a:ea typeface="+mn-ea"/>
                      </a:endParaRPr>
                    </a:p>
                  </a:txBody>
                  <a:tcPr marL="70790" marR="70790" anchor="ctr"/>
                </a:tc>
                <a:tc>
                  <a:txBody>
                    <a:bodyPr/>
                    <a:lstStyle/>
                    <a:p>
                      <a:pPr algn="ctr">
                        <a:defRPr b="0" i="0"/>
                      </a:pPr>
                      <a:r>
                        <a:rPr lang="1033" sz="1000"/>
                        <a:t>1950</a:t>
                      </a:r>
                      <a:endParaRPr lang="1033" sz="1000">
                        <a:latin typeface="+mn-ea"/>
                        <a:ea typeface="+mn-ea"/>
                      </a:endParaRPr>
                    </a:p>
                  </a:txBody>
                  <a:tcPr marL="70790" marR="70790" anchor="ctr"/>
                </a:tc>
                <a:tc>
                  <a:txBody>
                    <a:bodyPr/>
                    <a:lstStyle/>
                    <a:p>
                      <a:pPr algn="ctr">
                        <a:defRPr b="0" i="0"/>
                      </a:pPr>
                      <a:r>
                        <a:rPr lang="1033" sz="1000"/>
                        <a:t>150</a:t>
                      </a:r>
                      <a:endParaRPr lang="1033" sz="1000">
                        <a:latin typeface="+mn-ea"/>
                        <a:ea typeface="+mn-ea"/>
                      </a:endParaRPr>
                    </a:p>
                  </a:txBody>
                  <a:tcPr marL="70790" marR="70790" anchor="ctr"/>
                </a:tc>
                <a:tc>
                  <a:txBody>
                    <a:bodyPr/>
                    <a:lstStyle/>
                    <a:p>
                      <a:pPr algn="ctr">
                        <a:defRPr b="0" i="0"/>
                      </a:pPr>
                      <a:r>
                        <a:rPr lang="1033" sz="1000"/>
                        <a:t>3000</a:t>
                      </a:r>
                      <a:endParaRPr lang="1033" sz="1000">
                        <a:latin typeface="+mn-ea"/>
                        <a:ea typeface="+mn-ea"/>
                      </a:endParaRPr>
                    </a:p>
                  </a:txBody>
                  <a:tcPr marL="70790" marR="70790" anchor="ctr"/>
                </a:tc>
                <a:tc>
                  <a:txBody>
                    <a:bodyPr/>
                    <a:lstStyle/>
                    <a:p>
                      <a:pPr algn="ctr">
                        <a:defRPr b="0" i="0"/>
                      </a:pPr>
                      <a:r>
                        <a:rPr lang="1033" sz="1000"/>
                        <a:t>1</a:t>
                      </a:r>
                      <a:endParaRPr lang="1033" sz="1000">
                        <a:latin typeface="+mn-ea"/>
                        <a:ea typeface="+mn-ea"/>
                      </a:endParaRPr>
                    </a:p>
                  </a:txBody>
                  <a:tcPr marL="70790" marR="70790" anchor="ctr"/>
                </a:tc>
                <a:extLst>
                  <a:ext uri="{0D108BD9-81ED-4DB2-BD59-A6C34878D82A}">
                    <a16:rowId xmlns:a16="http://schemas.microsoft.com/office/drawing/2014/main" val="2921771971"/>
                  </a:ext>
                </a:extLst>
              </a:tr>
              <a:tr h="370840">
                <a:tc>
                  <a:txBody>
                    <a:bodyPr/>
                    <a:lstStyle/>
                    <a:p>
                      <a:pPr marL="0" marR="0" lvl="0" indent="0" algn="ctr" defTabSz="914378" rtl="0" eaLnBrk="1" fontAlgn="auto" latinLnBrk="0" hangingPunct="1">
                        <a:lnSpc>
                          <a:spcPct val="100000"/>
                        </a:lnSpc>
                        <a:spcBef>
                          <a:spcPct val="0"/>
                        </a:spcBef>
                        <a:spcAft>
                          <a:spcPct val="0"/>
                        </a:spcAft>
                        <a:buClrTx/>
                        <a:buSzTx/>
                        <a:buFontTx/>
                        <a:buNone/>
                        <a:defRPr b="0" i="0"/>
                      </a:pPr>
                      <a:r>
                        <a:rPr lang="en-US" altLang="en-US" sz="1000" dirty="0"/>
                        <a:t>G</a:t>
                      </a:r>
                      <a:r>
                        <a:rPr lang="1033" altLang="en-US" sz="1000" dirty="0"/>
                        <a:t>raphite felt</a:t>
                      </a:r>
                      <a:endParaRPr lang="en-US" sz="1000" dirty="0">
                        <a:latin typeface="+mn-ea"/>
                        <a:ea typeface="+mn-ea"/>
                      </a:endParaRPr>
                    </a:p>
                  </a:txBody>
                  <a:tcPr marL="70790" marR="70790" anchor="ctr"/>
                </a:tc>
                <a:tc>
                  <a:txBody>
                    <a:bodyPr/>
                    <a:lstStyle/>
                    <a:p>
                      <a:pPr algn="ctr">
                        <a:defRPr b="0" i="0"/>
                      </a:pPr>
                      <a:r>
                        <a:rPr lang="1033" sz="1000"/>
                        <a:t>200</a:t>
                      </a:r>
                      <a:endParaRPr lang="1033" sz="1000">
                        <a:latin typeface="+mn-ea"/>
                        <a:ea typeface="+mn-ea"/>
                      </a:endParaRPr>
                    </a:p>
                  </a:txBody>
                  <a:tcPr marL="70790" marR="70790" anchor="ctr"/>
                </a:tc>
                <a:tc>
                  <a:txBody>
                    <a:bodyPr/>
                    <a:lstStyle/>
                    <a:p>
                      <a:pPr algn="ctr">
                        <a:defRPr b="0" i="0"/>
                      </a:pPr>
                      <a:r>
                        <a:rPr lang="1033" sz="1000"/>
                        <a:t>120</a:t>
                      </a:r>
                      <a:endParaRPr lang="1033" sz="1000">
                        <a:latin typeface="+mn-ea"/>
                        <a:ea typeface="+mn-ea"/>
                      </a:endParaRPr>
                    </a:p>
                  </a:txBody>
                  <a:tcPr marL="70790" marR="70790" anchor="ctr"/>
                </a:tc>
                <a:tc>
                  <a:txBody>
                    <a:bodyPr/>
                    <a:lstStyle/>
                    <a:p>
                      <a:pPr algn="ctr">
                        <a:defRPr b="0" i="0"/>
                      </a:pPr>
                      <a:r>
                        <a:rPr lang="1033" sz="1000"/>
                        <a:t>0.3</a:t>
                      </a:r>
                      <a:endParaRPr lang="1033" sz="1000">
                        <a:latin typeface="+mn-ea"/>
                        <a:ea typeface="+mn-ea"/>
                      </a:endParaRPr>
                    </a:p>
                  </a:txBody>
                  <a:tcPr marL="70790" marR="70790" anchor="ctr"/>
                </a:tc>
                <a:tc>
                  <a:txBody>
                    <a:bodyPr/>
                    <a:lstStyle/>
                    <a:p>
                      <a:pPr algn="ctr">
                        <a:defRPr b="0" i="0"/>
                      </a:pPr>
                      <a:r>
                        <a:rPr lang="1033" sz="1000"/>
                        <a:t>100</a:t>
                      </a:r>
                      <a:endParaRPr lang="1033" sz="1000">
                        <a:latin typeface="+mn-ea"/>
                        <a:ea typeface="+mn-ea"/>
                      </a:endParaRPr>
                    </a:p>
                  </a:txBody>
                  <a:tcPr marL="70790" marR="70790" anchor="ctr"/>
                </a:tc>
                <a:tc>
                  <a:txBody>
                    <a:bodyPr/>
                    <a:lstStyle/>
                    <a:p>
                      <a:pPr algn="ctr">
                        <a:defRPr b="0" i="0"/>
                      </a:pPr>
                      <a:r>
                        <a:rPr lang="1033" sz="1000" dirty="0"/>
                        <a:t>1</a:t>
                      </a:r>
                      <a:endParaRPr lang="1033" sz="1000" dirty="0">
                        <a:latin typeface="+mn-ea"/>
                        <a:ea typeface="+mn-ea"/>
                      </a:endParaRPr>
                    </a:p>
                  </a:txBody>
                  <a:tcPr marL="70790" marR="70790" anchor="ctr"/>
                </a:tc>
                <a:extLst>
                  <a:ext uri="{0D108BD9-81ED-4DB2-BD59-A6C34878D82A}">
                    <a16:rowId xmlns:a16="http://schemas.microsoft.com/office/drawing/2014/main" val="728582746"/>
                  </a:ext>
                </a:extLst>
              </a:tr>
            </a:tbl>
          </a:graphicData>
        </a:graphic>
      </p:graphicFrame>
      <p:sp>
        <p:nvSpPr>
          <p:cNvPr id="29" name="内容占位符 28">
            <a:extLst>
              <a:ext uri="{FF2B5EF4-FFF2-40B4-BE49-F238E27FC236}">
                <a16:creationId xmlns:a16="http://schemas.microsoft.com/office/drawing/2014/main" id="{E6E379BF-A74F-4E4A-B220-E8A9ED833AEF}"/>
              </a:ext>
            </a:extLst>
          </p:cNvPr>
          <p:cNvSpPr>
            <a:spLocks noGrp="1"/>
          </p:cNvSpPr>
          <p:nvPr>
            <p:ph sz="half" idx="10"/>
          </p:nvPr>
        </p:nvSpPr>
        <p:spPr/>
        <p:txBody>
          <a:bodyPr/>
          <a:lstStyle/>
          <a:p>
            <a:r>
              <a:rPr lang="en-US" altLang="en-US" noProof="0"/>
              <a:t>Material properties used in the model are shown in the table</a:t>
            </a:r>
            <a:endParaRPr lang="en-US" altLang="zh-CN" noProof="0"/>
          </a:p>
          <a:p>
            <a:r>
              <a:rPr lang="en-US" altLang="en-US" noProof="0"/>
              <a:t>Properties of hydrogen, air and copper are imported from the Material Library</a:t>
            </a:r>
            <a:endParaRPr lang="en-US" altLang="zh-CN" noProof="0"/>
          </a:p>
          <a:p>
            <a:endParaRPr lang="en-US" altLang="zh-CN" noProof="0"/>
          </a:p>
          <a:p>
            <a:endParaRPr lang="en-US" noProof="0" dirty="0"/>
          </a:p>
        </p:txBody>
      </p:sp>
      <p:sp>
        <p:nvSpPr>
          <p:cNvPr id="26" name="文本占位符 25">
            <a:extLst>
              <a:ext uri="{FF2B5EF4-FFF2-40B4-BE49-F238E27FC236}">
                <a16:creationId xmlns:a16="http://schemas.microsoft.com/office/drawing/2014/main" id="{3DCE542C-39F6-4B2F-A4A0-F4AD62B638AE}"/>
              </a:ext>
            </a:extLst>
          </p:cNvPr>
          <p:cNvSpPr>
            <a:spLocks noGrp="1"/>
          </p:cNvSpPr>
          <p:nvPr>
            <p:ph type="body" sz="quarter" idx="12"/>
          </p:nvPr>
        </p:nvSpPr>
        <p:spPr/>
        <p:txBody>
          <a:bodyPr/>
          <a:lstStyle/>
          <a:p>
            <a:r>
              <a:rPr lang="en-US" noProof="0"/>
              <a:t> </a:t>
            </a:r>
            <a:endParaRPr lang="en-US" noProof="0" dirty="0"/>
          </a:p>
        </p:txBody>
      </p:sp>
    </p:spTree>
    <p:extLst>
      <p:ext uri="{BB962C8B-B14F-4D97-AF65-F5344CB8AC3E}">
        <p14:creationId xmlns:p14="http://schemas.microsoft.com/office/powerpoint/2010/main" val="1984974000"/>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a:extLst>
              <a:ext uri="{FF2B5EF4-FFF2-40B4-BE49-F238E27FC236}">
                <a16:creationId xmlns:a16="http://schemas.microsoft.com/office/drawing/2014/main" id="{E6C6E961-D9E9-4BD2-8FDB-D8E5267C863A}"/>
              </a:ext>
            </a:extLst>
          </p:cNvPr>
          <p:cNvSpPr>
            <a:spLocks noGrp="1"/>
          </p:cNvSpPr>
          <p:nvPr>
            <p:ph sz="quarter" idx="19"/>
          </p:nvPr>
        </p:nvSpPr>
        <p:spPr/>
        <p:txBody>
          <a:bodyPr>
            <a:normAutofit fontScale="92500" lnSpcReduction="20000"/>
          </a:bodyPr>
          <a:lstStyle/>
          <a:p>
            <a:pPr>
              <a:defRPr b="0" i="0"/>
            </a:pPr>
            <a:r>
              <a:rPr lang="en-US" altLang="en-US" b="1" noProof="0" dirty="0"/>
              <a:t>Magnetic Fields</a:t>
            </a:r>
            <a:endParaRPr lang="en-US" noProof="0" dirty="0"/>
          </a:p>
        </p:txBody>
      </p:sp>
      <p:sp>
        <p:nvSpPr>
          <p:cNvPr id="7" name="内容占位符 6">
            <a:extLst>
              <a:ext uri="{FF2B5EF4-FFF2-40B4-BE49-F238E27FC236}">
                <a16:creationId xmlns:a16="http://schemas.microsoft.com/office/drawing/2014/main" id="{73AFD64C-A9CA-4E67-B6FE-967EBFDBA092}"/>
              </a:ext>
            </a:extLst>
          </p:cNvPr>
          <p:cNvSpPr>
            <a:spLocks noGrp="1"/>
          </p:cNvSpPr>
          <p:nvPr>
            <p:ph sz="quarter" idx="20"/>
          </p:nvPr>
        </p:nvSpPr>
        <p:spPr>
          <a:xfrm>
            <a:off x="457200" y="3828065"/>
            <a:ext cx="1920240" cy="1188613"/>
          </a:xfrm>
        </p:spPr>
        <p:txBody>
          <a:bodyPr>
            <a:normAutofit/>
          </a:bodyPr>
          <a:lstStyle/>
          <a:p>
            <a:pPr marL="171450" indent="-171450">
              <a:spcBef>
                <a:spcPts val="600"/>
              </a:spcBef>
              <a:buFont typeface="Wingdings" panose="05000000000000000000" pitchFamily="2" charset="2"/>
              <a:buChar char="§"/>
              <a:defRPr b="0" i="0"/>
            </a:pPr>
            <a:r>
              <a:rPr lang="en-US" altLang="en-US" sz="1000" i="1" noProof="0" dirty="0"/>
              <a:t>Magnetic Fields</a:t>
            </a:r>
            <a:r>
              <a:rPr lang="en-US" altLang="en-US" sz="1000" noProof="0" dirty="0"/>
              <a:t> interface</a:t>
            </a:r>
            <a:endParaRPr lang="en-US" altLang="zh-CN" sz="1000" noProof="0" dirty="0"/>
          </a:p>
          <a:p>
            <a:pPr marL="171450" indent="-171450">
              <a:spcBef>
                <a:spcPts val="600"/>
              </a:spcBef>
              <a:buFont typeface="Wingdings" panose="05000000000000000000" pitchFamily="2" charset="2"/>
              <a:buChar char="§"/>
              <a:defRPr b="0" i="0"/>
            </a:pPr>
            <a:r>
              <a:rPr lang="en-US" altLang="en-US" sz="1000" i="1" noProof="0" dirty="0"/>
              <a:t>Electromagnetic Heating</a:t>
            </a:r>
            <a:r>
              <a:rPr lang="en-US" altLang="en-US" sz="1000" noProof="0" dirty="0"/>
              <a:t> </a:t>
            </a:r>
            <a:r>
              <a:rPr lang="en-US" altLang="en-US" sz="1000" noProof="0" dirty="0" err="1"/>
              <a:t>multiphysics</a:t>
            </a:r>
            <a:r>
              <a:rPr lang="en-US" altLang="en-US" sz="1000" noProof="0" dirty="0"/>
              <a:t> coupling</a:t>
            </a:r>
            <a:endParaRPr lang="en-US" altLang="zh-CN" sz="1000" noProof="0" dirty="0"/>
          </a:p>
          <a:p>
            <a:pPr marL="171450" indent="-171450">
              <a:spcBef>
                <a:spcPts val="600"/>
              </a:spcBef>
              <a:buFont typeface="Wingdings" panose="05000000000000000000" pitchFamily="2" charset="2"/>
              <a:buChar char="§"/>
              <a:defRPr b="0" i="0"/>
            </a:pPr>
            <a:r>
              <a:rPr lang="en-US" altLang="en-US" sz="1000" noProof="0" dirty="0"/>
              <a:t>Study: </a:t>
            </a:r>
            <a:r>
              <a:rPr lang="en-US" altLang="en-US" sz="1000" i="1" noProof="0" dirty="0"/>
              <a:t>Frequency Domain</a:t>
            </a:r>
            <a:endParaRPr lang="en-US" sz="1000" i="1" noProof="0" dirty="0"/>
          </a:p>
        </p:txBody>
      </p:sp>
      <p:sp>
        <p:nvSpPr>
          <p:cNvPr id="8" name="内容占位符 7">
            <a:extLst>
              <a:ext uri="{FF2B5EF4-FFF2-40B4-BE49-F238E27FC236}">
                <a16:creationId xmlns:a16="http://schemas.microsoft.com/office/drawing/2014/main" id="{079C0D8E-811C-4586-B641-8F743A796956}"/>
              </a:ext>
            </a:extLst>
          </p:cNvPr>
          <p:cNvSpPr>
            <a:spLocks noGrp="1"/>
          </p:cNvSpPr>
          <p:nvPr>
            <p:ph sz="quarter" idx="21"/>
          </p:nvPr>
        </p:nvSpPr>
        <p:spPr>
          <a:xfrm>
            <a:off x="3262929" y="3458493"/>
            <a:ext cx="2523116" cy="356515"/>
          </a:xfrm>
        </p:spPr>
        <p:txBody>
          <a:bodyPr>
            <a:normAutofit fontScale="92500" lnSpcReduction="20000"/>
          </a:bodyPr>
          <a:lstStyle/>
          <a:p>
            <a:pPr>
              <a:defRPr b="0" i="0"/>
            </a:pPr>
            <a:r>
              <a:rPr lang="en-US" altLang="en-US" b="1" noProof="0" dirty="0"/>
              <a:t>Flow &amp; Heat transfer</a:t>
            </a:r>
            <a:endParaRPr lang="en-US" noProof="0" dirty="0"/>
          </a:p>
        </p:txBody>
      </p:sp>
      <p:sp>
        <p:nvSpPr>
          <p:cNvPr id="9" name="内容占位符 8">
            <a:extLst>
              <a:ext uri="{FF2B5EF4-FFF2-40B4-BE49-F238E27FC236}">
                <a16:creationId xmlns:a16="http://schemas.microsoft.com/office/drawing/2014/main" id="{37368E11-FADF-4B5F-AAE9-1EA1D4003CA3}"/>
              </a:ext>
            </a:extLst>
          </p:cNvPr>
          <p:cNvSpPr>
            <a:spLocks noGrp="1"/>
          </p:cNvSpPr>
          <p:nvPr>
            <p:ph sz="quarter" idx="22"/>
          </p:nvPr>
        </p:nvSpPr>
        <p:spPr>
          <a:xfrm>
            <a:off x="3262929" y="3821536"/>
            <a:ext cx="2523116" cy="1188613"/>
          </a:xfrm>
        </p:spPr>
        <p:txBody>
          <a:bodyPr>
            <a:noAutofit/>
          </a:bodyPr>
          <a:lstStyle/>
          <a:p>
            <a:pPr marL="171450" indent="-171450">
              <a:spcBef>
                <a:spcPts val="600"/>
              </a:spcBef>
              <a:buFont typeface="Wingdings" panose="05000000000000000000" pitchFamily="2" charset="2"/>
              <a:buChar char="§"/>
              <a:defRPr b="0" i="0"/>
            </a:pPr>
            <a:r>
              <a:rPr lang="en-US" altLang="en-US" sz="1000" i="1" noProof="0" dirty="0"/>
              <a:t>Heat Transfer in Solids and Fluids</a:t>
            </a:r>
            <a:endParaRPr lang="en-US" altLang="zh-CN" sz="1000" i="1" noProof="0" dirty="0"/>
          </a:p>
          <a:p>
            <a:pPr marL="171450" indent="-171450">
              <a:spcBef>
                <a:spcPts val="600"/>
              </a:spcBef>
              <a:buFont typeface="Wingdings" panose="05000000000000000000" pitchFamily="2" charset="2"/>
              <a:buChar char="§"/>
              <a:defRPr b="0" i="0"/>
            </a:pPr>
            <a:r>
              <a:rPr lang="en-US" altLang="en-US" sz="1000" noProof="0" dirty="0"/>
              <a:t>Laminar flow  for natural convection of carrier gas</a:t>
            </a:r>
            <a:endParaRPr lang="en-US" altLang="zh-CN" sz="1000" noProof="0" dirty="0"/>
          </a:p>
          <a:p>
            <a:pPr marL="171450" indent="-171450">
              <a:spcBef>
                <a:spcPts val="600"/>
              </a:spcBef>
              <a:buFont typeface="Wingdings" panose="05000000000000000000" pitchFamily="2" charset="2"/>
              <a:buChar char="§"/>
              <a:defRPr b="0" i="0"/>
            </a:pPr>
            <a:r>
              <a:rPr lang="en-US" altLang="en-US" sz="1000" noProof="0" dirty="0"/>
              <a:t>Surface to surface radiation</a:t>
            </a:r>
            <a:endParaRPr lang="en-US" altLang="zh-CN" sz="1000" noProof="0" dirty="0"/>
          </a:p>
        </p:txBody>
      </p:sp>
      <p:sp>
        <p:nvSpPr>
          <p:cNvPr id="10" name="内容占位符 9">
            <a:extLst>
              <a:ext uri="{FF2B5EF4-FFF2-40B4-BE49-F238E27FC236}">
                <a16:creationId xmlns:a16="http://schemas.microsoft.com/office/drawing/2014/main" id="{DFAE1A38-B443-48F1-83D0-A73FE978F1A4}"/>
              </a:ext>
            </a:extLst>
          </p:cNvPr>
          <p:cNvSpPr>
            <a:spLocks noGrp="1"/>
          </p:cNvSpPr>
          <p:nvPr>
            <p:ph sz="quarter" idx="23"/>
          </p:nvPr>
        </p:nvSpPr>
        <p:spPr>
          <a:xfrm>
            <a:off x="6507480" y="3465022"/>
            <a:ext cx="1920240" cy="356515"/>
          </a:xfrm>
        </p:spPr>
        <p:txBody>
          <a:bodyPr>
            <a:normAutofit fontScale="92500" lnSpcReduction="20000"/>
          </a:bodyPr>
          <a:lstStyle/>
          <a:p>
            <a:pPr>
              <a:defRPr b="0" i="0"/>
            </a:pPr>
            <a:r>
              <a:rPr lang="en-US" altLang="en-US" b="1" noProof="0" dirty="0"/>
              <a:t>Mass </a:t>
            </a:r>
            <a:r>
              <a:rPr lang="en-US" altLang="zh-CN" b="1" noProof="0" dirty="0"/>
              <a:t>T</a:t>
            </a:r>
            <a:r>
              <a:rPr lang="en-US" altLang="en-US" b="1" noProof="0" dirty="0"/>
              <a:t>ransfer </a:t>
            </a:r>
            <a:endParaRPr lang="en-US" noProof="0" dirty="0"/>
          </a:p>
        </p:txBody>
      </p:sp>
      <p:sp>
        <p:nvSpPr>
          <p:cNvPr id="11" name="内容占位符 10">
            <a:extLst>
              <a:ext uri="{FF2B5EF4-FFF2-40B4-BE49-F238E27FC236}">
                <a16:creationId xmlns:a16="http://schemas.microsoft.com/office/drawing/2014/main" id="{B09C40B0-624D-444A-BDD3-BF2BAFA61E80}"/>
              </a:ext>
            </a:extLst>
          </p:cNvPr>
          <p:cNvSpPr>
            <a:spLocks noGrp="1"/>
          </p:cNvSpPr>
          <p:nvPr>
            <p:ph sz="quarter" idx="24"/>
          </p:nvPr>
        </p:nvSpPr>
        <p:spPr>
          <a:xfrm>
            <a:off x="6507480" y="3828065"/>
            <a:ext cx="1920240" cy="1188613"/>
          </a:xfrm>
        </p:spPr>
        <p:txBody>
          <a:bodyPr>
            <a:noAutofit/>
          </a:bodyPr>
          <a:lstStyle/>
          <a:p>
            <a:pPr marL="171450" indent="-171450">
              <a:spcBef>
                <a:spcPts val="600"/>
              </a:spcBef>
              <a:buFont typeface="Wingdings" panose="05000000000000000000" pitchFamily="2" charset="2"/>
              <a:buChar char="§"/>
              <a:defRPr b="0" i="0"/>
            </a:pPr>
            <a:r>
              <a:rPr lang="en-US" altLang="en-US" sz="1000" i="1" noProof="0" dirty="0"/>
              <a:t>Transport of Diluted Species</a:t>
            </a:r>
            <a:endParaRPr lang="en-US" altLang="zh-CN" sz="1000" i="1" noProof="0" dirty="0"/>
          </a:p>
          <a:p>
            <a:pPr marL="171450" indent="-171450">
              <a:spcBef>
                <a:spcPts val="600"/>
              </a:spcBef>
              <a:buFont typeface="Wingdings" panose="05000000000000000000" pitchFamily="2" charset="2"/>
              <a:buChar char="§"/>
              <a:defRPr b="0" i="0"/>
            </a:pPr>
            <a:r>
              <a:rPr lang="en-US" altLang="en-US" sz="1000" noProof="0" dirty="0"/>
              <a:t>Surface reaction with deposition rate defined</a:t>
            </a:r>
            <a:endParaRPr lang="en-US" altLang="zh-CN" sz="1000" noProof="0" dirty="0"/>
          </a:p>
          <a:p>
            <a:pPr marL="171450" indent="-171450">
              <a:spcBef>
                <a:spcPts val="600"/>
              </a:spcBef>
              <a:buFont typeface="Wingdings" panose="05000000000000000000" pitchFamily="2" charset="2"/>
              <a:buChar char="§"/>
              <a:defRPr b="0" i="0"/>
            </a:pPr>
            <a:r>
              <a:rPr lang="en-US" altLang="en-US" sz="1000" noProof="0" dirty="0"/>
              <a:t>Sublimation flux defined on the solid-gas interface</a:t>
            </a:r>
            <a:endParaRPr lang="en-US" altLang="zh-CN" sz="1000" noProof="0" dirty="0"/>
          </a:p>
        </p:txBody>
      </p:sp>
      <p:sp>
        <p:nvSpPr>
          <p:cNvPr id="4" name="标题 3">
            <a:extLst>
              <a:ext uri="{FF2B5EF4-FFF2-40B4-BE49-F238E27FC236}">
                <a16:creationId xmlns:a16="http://schemas.microsoft.com/office/drawing/2014/main" id="{62442D3D-93D0-40BE-A0D5-1FCF0995DF00}"/>
              </a:ext>
            </a:extLst>
          </p:cNvPr>
          <p:cNvSpPr>
            <a:spLocks noGrp="1"/>
          </p:cNvSpPr>
          <p:nvPr>
            <p:ph type="title"/>
          </p:nvPr>
        </p:nvSpPr>
        <p:spPr/>
        <p:txBody>
          <a:bodyPr/>
          <a:lstStyle/>
          <a:p>
            <a:pPr>
              <a:defRPr b="0" i="0"/>
            </a:pPr>
            <a:r>
              <a:rPr lang="en-US" b="1" noProof="0" dirty="0"/>
              <a:t>Implementation in COMSOL Multiphysics</a:t>
            </a:r>
            <a:r>
              <a:rPr lang="en-US" b="1" baseline="30000" noProof="0" dirty="0"/>
              <a:t>® </a:t>
            </a:r>
          </a:p>
        </p:txBody>
      </p:sp>
      <p:pic>
        <p:nvPicPr>
          <p:cNvPr id="16" name="图片 15">
            <a:extLst>
              <a:ext uri="{FF2B5EF4-FFF2-40B4-BE49-F238E27FC236}">
                <a16:creationId xmlns:a16="http://schemas.microsoft.com/office/drawing/2014/main" id="{C429334E-279E-491E-B3E4-D0E6AE0B9AE0}"/>
              </a:ext>
            </a:extLst>
          </p:cNvPr>
          <p:cNvPicPr>
            <a:picLocks noChangeAspect="1"/>
          </p:cNvPicPr>
          <p:nvPr/>
        </p:nvPicPr>
        <p:blipFill>
          <a:blip r:embed="rId2"/>
          <a:stretch>
            <a:fillRect/>
          </a:stretch>
        </p:blipFill>
        <p:spPr>
          <a:xfrm>
            <a:off x="3549127" y="-548640"/>
            <a:ext cx="4114800" cy="4114800"/>
          </a:xfrm>
          <a:prstGeom prst="rect">
            <a:avLst/>
          </a:prstGeom>
        </p:spPr>
      </p:pic>
      <p:pic>
        <p:nvPicPr>
          <p:cNvPr id="20" name="内容占位符 19">
            <a:extLst>
              <a:ext uri="{FF2B5EF4-FFF2-40B4-BE49-F238E27FC236}">
                <a16:creationId xmlns:a16="http://schemas.microsoft.com/office/drawing/2014/main" id="{F3A35BC6-ACED-4FCD-840D-137120D6BE9D}"/>
              </a:ext>
            </a:extLst>
          </p:cNvPr>
          <p:cNvPicPr>
            <a:picLocks noGrp="1" noChangeAspect="1"/>
          </p:cNvPicPr>
          <p:nvPr>
            <p:ph sz="quarter" idx="17"/>
          </p:nvPr>
        </p:nvPicPr>
        <p:blipFill>
          <a:blip r:embed="rId3"/>
          <a:stretch>
            <a:fillRect/>
          </a:stretch>
        </p:blipFill>
        <p:spPr>
          <a:xfrm>
            <a:off x="-762000" y="-552450"/>
            <a:ext cx="4114800" cy="4114800"/>
          </a:xfrm>
          <a:prstGeom prst="rect">
            <a:avLst/>
          </a:prstGeom>
        </p:spPr>
      </p:pic>
      <p:pic>
        <p:nvPicPr>
          <p:cNvPr id="22" name="图片 21">
            <a:extLst>
              <a:ext uri="{FF2B5EF4-FFF2-40B4-BE49-F238E27FC236}">
                <a16:creationId xmlns:a16="http://schemas.microsoft.com/office/drawing/2014/main" id="{7B2D0888-C391-4BFA-BE37-CFEF837936DD}"/>
              </a:ext>
            </a:extLst>
          </p:cNvPr>
          <p:cNvPicPr>
            <a:picLocks noChangeAspect="1"/>
          </p:cNvPicPr>
          <p:nvPr/>
        </p:nvPicPr>
        <p:blipFill>
          <a:blip r:embed="rId4"/>
          <a:stretch>
            <a:fillRect/>
          </a:stretch>
        </p:blipFill>
        <p:spPr>
          <a:xfrm>
            <a:off x="1402080" y="-552450"/>
            <a:ext cx="4114800" cy="4114800"/>
          </a:xfrm>
          <a:prstGeom prst="rect">
            <a:avLst/>
          </a:prstGeom>
        </p:spPr>
      </p:pic>
      <p:pic>
        <p:nvPicPr>
          <p:cNvPr id="23" name="图片 22">
            <a:extLst>
              <a:ext uri="{FF2B5EF4-FFF2-40B4-BE49-F238E27FC236}">
                <a16:creationId xmlns:a16="http://schemas.microsoft.com/office/drawing/2014/main" id="{862C7FE8-833F-47BC-BDCA-1CE083B393D2}"/>
              </a:ext>
            </a:extLst>
          </p:cNvPr>
          <p:cNvPicPr>
            <a:picLocks noChangeAspect="1"/>
          </p:cNvPicPr>
          <p:nvPr/>
        </p:nvPicPr>
        <p:blipFill>
          <a:blip r:embed="rId5"/>
          <a:stretch>
            <a:fillRect/>
          </a:stretch>
        </p:blipFill>
        <p:spPr>
          <a:xfrm>
            <a:off x="5819887" y="-548640"/>
            <a:ext cx="4114800" cy="4114800"/>
          </a:xfrm>
          <a:prstGeom prst="rect">
            <a:avLst/>
          </a:prstGeom>
        </p:spPr>
      </p:pic>
    </p:spTree>
    <p:extLst>
      <p:ext uri="{BB962C8B-B14F-4D97-AF65-F5344CB8AC3E}">
        <p14:creationId xmlns:p14="http://schemas.microsoft.com/office/powerpoint/2010/main" val="75483332"/>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518DBCB-5654-4DB9-85EF-0BB08AA9EAA7}"/>
              </a:ext>
            </a:extLst>
          </p:cNvPr>
          <p:cNvSpPr>
            <a:spLocks noGrp="1"/>
          </p:cNvSpPr>
          <p:nvPr>
            <p:ph sz="half" idx="18"/>
          </p:nvPr>
        </p:nvSpPr>
        <p:spPr/>
        <p:txBody>
          <a:bodyPr>
            <a:normAutofit/>
          </a:bodyPr>
          <a:lstStyle/>
          <a:p>
            <a:pPr>
              <a:defRPr b="0" i="0"/>
            </a:pPr>
            <a:r>
              <a:rPr lang="en-US" altLang="en-US" sz="1100" noProof="0" dirty="0"/>
              <a:t>Coil current specified</a:t>
            </a:r>
            <a:endParaRPr lang="en-US" altLang="zh-CN" sz="1100" noProof="0" dirty="0"/>
          </a:p>
          <a:p>
            <a:pPr>
              <a:defRPr b="0" i="0"/>
            </a:pPr>
            <a:r>
              <a:rPr lang="en-US" altLang="en-US" sz="1100" i="1" noProof="0" dirty="0"/>
              <a:t>Electromagnetic Heating</a:t>
            </a:r>
            <a:r>
              <a:rPr lang="en-US" altLang="en-US" sz="1100" noProof="0" dirty="0"/>
              <a:t> </a:t>
            </a:r>
            <a:r>
              <a:rPr lang="en-US" altLang="en-US" sz="1100" noProof="0" dirty="0" err="1"/>
              <a:t>multiphysics</a:t>
            </a:r>
            <a:r>
              <a:rPr lang="en-US" altLang="en-US" sz="1100" noProof="0" dirty="0"/>
              <a:t> coupling</a:t>
            </a:r>
            <a:endParaRPr lang="en-US" sz="1100" noProof="0" dirty="0"/>
          </a:p>
        </p:txBody>
      </p:sp>
      <p:sp>
        <p:nvSpPr>
          <p:cNvPr id="3" name="Content Placeholder 2">
            <a:extLst>
              <a:ext uri="{FF2B5EF4-FFF2-40B4-BE49-F238E27FC236}">
                <a16:creationId xmlns:a16="http://schemas.microsoft.com/office/drawing/2014/main" id="{DFC68D73-2FBD-4CF0-A678-60694C8AD204}"/>
              </a:ext>
            </a:extLst>
          </p:cNvPr>
          <p:cNvSpPr>
            <a:spLocks noGrp="1"/>
          </p:cNvSpPr>
          <p:nvPr>
            <p:ph sz="quarter" idx="17"/>
          </p:nvPr>
        </p:nvSpPr>
        <p:spPr/>
        <p:txBody>
          <a:bodyPr/>
          <a:lstStyle/>
          <a:p>
            <a:endParaRPr lang="en-US"/>
          </a:p>
        </p:txBody>
      </p:sp>
      <p:sp>
        <p:nvSpPr>
          <p:cNvPr id="4" name="Title 3">
            <a:extLst>
              <a:ext uri="{FF2B5EF4-FFF2-40B4-BE49-F238E27FC236}">
                <a16:creationId xmlns:a16="http://schemas.microsoft.com/office/drawing/2014/main" id="{D15D421E-A7FD-4C91-9B3E-BC80850F5599}"/>
              </a:ext>
            </a:extLst>
          </p:cNvPr>
          <p:cNvSpPr>
            <a:spLocks noGrp="1"/>
          </p:cNvSpPr>
          <p:nvPr>
            <p:ph type="title"/>
          </p:nvPr>
        </p:nvSpPr>
        <p:spPr/>
        <p:txBody>
          <a:bodyPr/>
          <a:lstStyle/>
          <a:p>
            <a:pPr>
              <a:defRPr b="0" i="0"/>
            </a:pPr>
            <a:r>
              <a:rPr lang="en-US" altLang="en-US" b="1" noProof="0" dirty="0"/>
              <a:t>Magnetic Fields</a:t>
            </a:r>
            <a:endParaRPr lang="en-US" noProof="0" dirty="0"/>
          </a:p>
        </p:txBody>
      </p:sp>
      <p:pic>
        <p:nvPicPr>
          <p:cNvPr id="9" name="图片 8">
            <a:extLst>
              <a:ext uri="{FF2B5EF4-FFF2-40B4-BE49-F238E27FC236}">
                <a16:creationId xmlns:a16="http://schemas.microsoft.com/office/drawing/2014/main" id="{C97FD445-0084-49F1-8A8A-55F4C64FC71B}"/>
              </a:ext>
            </a:extLst>
          </p:cNvPr>
          <p:cNvPicPr>
            <a:picLocks noChangeAspect="1"/>
          </p:cNvPicPr>
          <p:nvPr/>
        </p:nvPicPr>
        <p:blipFill rotWithShape="1">
          <a:blip r:embed="rId2"/>
          <a:srcRect r="28272"/>
          <a:stretch/>
        </p:blipFill>
        <p:spPr>
          <a:xfrm>
            <a:off x="3271058" y="436767"/>
            <a:ext cx="6558742" cy="4951211"/>
          </a:xfrm>
          <a:prstGeom prst="rect">
            <a:avLst/>
          </a:prstGeom>
          <a:ln>
            <a:solidFill>
              <a:schemeClr val="bg2"/>
            </a:solidFill>
          </a:ln>
        </p:spPr>
      </p:pic>
    </p:spTree>
    <p:extLst>
      <p:ext uri="{BB962C8B-B14F-4D97-AF65-F5344CB8AC3E}">
        <p14:creationId xmlns:p14="http://schemas.microsoft.com/office/powerpoint/2010/main" val="3952963238"/>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518DBCB-5654-4DB9-85EF-0BB08AA9EAA7}"/>
              </a:ext>
            </a:extLst>
          </p:cNvPr>
          <p:cNvSpPr>
            <a:spLocks noGrp="1"/>
          </p:cNvSpPr>
          <p:nvPr>
            <p:ph sz="half" idx="18"/>
          </p:nvPr>
        </p:nvSpPr>
        <p:spPr/>
        <p:txBody>
          <a:bodyPr>
            <a:normAutofit/>
          </a:bodyPr>
          <a:lstStyle/>
          <a:p>
            <a:pPr>
              <a:defRPr b="0" i="0"/>
            </a:pPr>
            <a:r>
              <a:rPr lang="en-US" altLang="en-US" sz="1100" noProof="0" dirty="0"/>
              <a:t>Heat transfer in the furnace is investigated</a:t>
            </a:r>
            <a:endParaRPr lang="en-US" altLang="zh-CN" sz="1100" noProof="0" dirty="0"/>
          </a:p>
          <a:p>
            <a:pPr>
              <a:defRPr b="0" i="0"/>
            </a:pPr>
            <a:r>
              <a:rPr lang="en-US" altLang="en-US" sz="1100" noProof="0" dirty="0"/>
              <a:t>Convective heat flux specified at:</a:t>
            </a:r>
          </a:p>
          <a:p>
            <a:pPr lvl="1">
              <a:defRPr b="0" i="0"/>
            </a:pPr>
            <a:r>
              <a:rPr lang="en-US" altLang="zh-CN" sz="900" dirty="0"/>
              <a:t>T</a:t>
            </a:r>
            <a:r>
              <a:rPr lang="en-US" altLang="zh-CN" sz="900" noProof="0" dirty="0"/>
              <a:t>he outer surface of the furnace</a:t>
            </a:r>
          </a:p>
          <a:p>
            <a:pPr lvl="1">
              <a:defRPr b="0" i="0"/>
            </a:pPr>
            <a:r>
              <a:rPr lang="en-US" altLang="zh-CN" sz="900" noProof="0" dirty="0"/>
              <a:t>The water cooling surfaces </a:t>
            </a:r>
          </a:p>
          <a:p>
            <a:endParaRPr lang="en-US" altLang="zh-CN" sz="1100" noProof="0" dirty="0"/>
          </a:p>
        </p:txBody>
      </p:sp>
      <p:sp>
        <p:nvSpPr>
          <p:cNvPr id="3" name="Content Placeholder 2">
            <a:extLst>
              <a:ext uri="{FF2B5EF4-FFF2-40B4-BE49-F238E27FC236}">
                <a16:creationId xmlns:a16="http://schemas.microsoft.com/office/drawing/2014/main" id="{DFC68D73-2FBD-4CF0-A678-60694C8AD204}"/>
              </a:ext>
            </a:extLst>
          </p:cNvPr>
          <p:cNvSpPr>
            <a:spLocks noGrp="1"/>
          </p:cNvSpPr>
          <p:nvPr>
            <p:ph sz="quarter" idx="17"/>
          </p:nvPr>
        </p:nvSpPr>
        <p:spPr/>
        <p:txBody>
          <a:bodyPr/>
          <a:lstStyle/>
          <a:p>
            <a:endParaRPr lang="en-US"/>
          </a:p>
        </p:txBody>
      </p:sp>
      <p:sp>
        <p:nvSpPr>
          <p:cNvPr id="4" name="Title 3">
            <a:extLst>
              <a:ext uri="{FF2B5EF4-FFF2-40B4-BE49-F238E27FC236}">
                <a16:creationId xmlns:a16="http://schemas.microsoft.com/office/drawing/2014/main" id="{D15D421E-A7FD-4C91-9B3E-BC80850F5599}"/>
              </a:ext>
            </a:extLst>
          </p:cNvPr>
          <p:cNvSpPr>
            <a:spLocks noGrp="1"/>
          </p:cNvSpPr>
          <p:nvPr>
            <p:ph type="title"/>
          </p:nvPr>
        </p:nvSpPr>
        <p:spPr/>
        <p:txBody>
          <a:bodyPr/>
          <a:lstStyle/>
          <a:p>
            <a:pPr>
              <a:defRPr b="0" i="0"/>
            </a:pPr>
            <a:r>
              <a:rPr lang="en-US" altLang="en-US" b="1" noProof="0" dirty="0"/>
              <a:t>Heat Transfer </a:t>
            </a:r>
            <a:endParaRPr lang="en-US" noProof="0" dirty="0"/>
          </a:p>
        </p:txBody>
      </p:sp>
      <p:pic>
        <p:nvPicPr>
          <p:cNvPr id="8" name="图片 6">
            <a:extLst>
              <a:ext uri="{FF2B5EF4-FFF2-40B4-BE49-F238E27FC236}">
                <a16:creationId xmlns:a16="http://schemas.microsoft.com/office/drawing/2014/main" id="{98B95094-DB17-450B-AC7C-B926697E8EB4}"/>
              </a:ext>
            </a:extLst>
          </p:cNvPr>
          <p:cNvPicPr>
            <a:picLocks noChangeAspect="1"/>
          </p:cNvPicPr>
          <p:nvPr/>
        </p:nvPicPr>
        <p:blipFill rotWithShape="1">
          <a:blip r:embed="rId2"/>
          <a:srcRect r="28272"/>
          <a:stretch/>
        </p:blipFill>
        <p:spPr>
          <a:xfrm>
            <a:off x="3271058" y="436767"/>
            <a:ext cx="6558742" cy="4956382"/>
          </a:xfrm>
          <a:prstGeom prst="rect">
            <a:avLst/>
          </a:prstGeom>
          <a:ln>
            <a:solidFill>
              <a:schemeClr val="bg2"/>
            </a:solidFill>
          </a:ln>
        </p:spPr>
      </p:pic>
    </p:spTree>
    <p:extLst>
      <p:ext uri="{BB962C8B-B14F-4D97-AF65-F5344CB8AC3E}">
        <p14:creationId xmlns:p14="http://schemas.microsoft.com/office/powerpoint/2010/main" val="4182363257"/>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906AB323-480B-4DF2-93C9-0FD123F65214}"/>
              </a:ext>
            </a:extLst>
          </p:cNvPr>
          <p:cNvSpPr>
            <a:spLocks noGrp="1"/>
          </p:cNvSpPr>
          <p:nvPr>
            <p:ph sz="half" idx="18"/>
          </p:nvPr>
        </p:nvSpPr>
        <p:spPr/>
        <p:txBody>
          <a:bodyPr/>
          <a:lstStyle/>
          <a:p>
            <a:pPr>
              <a:defRPr b="0" i="0"/>
            </a:pPr>
            <a:r>
              <a:rPr lang="en-US" altLang="zh-CN" sz="1100" noProof="0" dirty="0">
                <a:latin typeface="+mj-lt"/>
              </a:rPr>
              <a:t>Surface to surface r</a:t>
            </a:r>
            <a:r>
              <a:rPr lang="en-US" altLang="en-US" sz="1100" noProof="0" dirty="0">
                <a:latin typeface="+mj-lt"/>
              </a:rPr>
              <a:t>adiation inside the carrier gas region.</a:t>
            </a:r>
            <a:endParaRPr lang="en-US" altLang="zh-CN" sz="1100" noProof="0" dirty="0">
              <a:latin typeface="+mj-lt"/>
            </a:endParaRPr>
          </a:p>
          <a:p>
            <a:pPr>
              <a:defRPr b="0" i="0"/>
            </a:pPr>
            <a:r>
              <a:rPr lang="en-US" altLang="en-US" sz="1100" i="1" noProof="0" dirty="0">
                <a:latin typeface="+mj-lt"/>
              </a:rPr>
              <a:t>Heat Transfer with Surface-to-Surface Radiation </a:t>
            </a:r>
            <a:r>
              <a:rPr lang="en-US" altLang="en-US" sz="1100" noProof="0" dirty="0" err="1">
                <a:latin typeface="+mj-lt"/>
              </a:rPr>
              <a:t>multiphysics</a:t>
            </a:r>
            <a:r>
              <a:rPr lang="en-US" altLang="en-US" sz="1100" noProof="0" dirty="0">
                <a:latin typeface="+mj-lt"/>
              </a:rPr>
              <a:t> coupling</a:t>
            </a:r>
            <a:endParaRPr lang="en-US" sz="1100" noProof="0" dirty="0">
              <a:latin typeface="+mj-lt"/>
            </a:endParaRPr>
          </a:p>
        </p:txBody>
      </p:sp>
      <p:sp>
        <p:nvSpPr>
          <p:cNvPr id="3" name="内容占位符 2">
            <a:extLst>
              <a:ext uri="{FF2B5EF4-FFF2-40B4-BE49-F238E27FC236}">
                <a16:creationId xmlns:a16="http://schemas.microsoft.com/office/drawing/2014/main" id="{C8AFC9A5-7B8F-400F-A64E-D345BB180E77}"/>
              </a:ext>
            </a:extLst>
          </p:cNvPr>
          <p:cNvSpPr>
            <a:spLocks noGrp="1"/>
          </p:cNvSpPr>
          <p:nvPr>
            <p:ph sz="quarter" idx="17"/>
          </p:nvPr>
        </p:nvSpPr>
        <p:spPr/>
        <p:txBody>
          <a:bodyPr/>
          <a:lstStyle/>
          <a:p>
            <a:endParaRPr lang="en-US"/>
          </a:p>
        </p:txBody>
      </p:sp>
      <p:sp>
        <p:nvSpPr>
          <p:cNvPr id="4" name="标题 3">
            <a:extLst>
              <a:ext uri="{FF2B5EF4-FFF2-40B4-BE49-F238E27FC236}">
                <a16:creationId xmlns:a16="http://schemas.microsoft.com/office/drawing/2014/main" id="{97A4C98A-108E-482C-81DD-78788C7B1DEE}"/>
              </a:ext>
            </a:extLst>
          </p:cNvPr>
          <p:cNvSpPr>
            <a:spLocks noGrp="1"/>
          </p:cNvSpPr>
          <p:nvPr>
            <p:ph type="title"/>
          </p:nvPr>
        </p:nvSpPr>
        <p:spPr/>
        <p:txBody>
          <a:bodyPr/>
          <a:lstStyle/>
          <a:p>
            <a:pPr>
              <a:defRPr b="0" i="0"/>
            </a:pPr>
            <a:r>
              <a:rPr lang="en-US" altLang="en-US" b="1" noProof="0" dirty="0"/>
              <a:t>Thermal Radiation </a:t>
            </a:r>
            <a:endParaRPr lang="en-US" noProof="0" dirty="0"/>
          </a:p>
        </p:txBody>
      </p:sp>
      <p:pic>
        <p:nvPicPr>
          <p:cNvPr id="8" name="图片 7">
            <a:extLst>
              <a:ext uri="{FF2B5EF4-FFF2-40B4-BE49-F238E27FC236}">
                <a16:creationId xmlns:a16="http://schemas.microsoft.com/office/drawing/2014/main" id="{22CE467C-D8B4-4AEF-895D-B212CE910F9C}"/>
              </a:ext>
            </a:extLst>
          </p:cNvPr>
          <p:cNvPicPr>
            <a:picLocks noChangeAspect="1"/>
          </p:cNvPicPr>
          <p:nvPr/>
        </p:nvPicPr>
        <p:blipFill rotWithShape="1">
          <a:blip r:embed="rId2"/>
          <a:srcRect r="27648"/>
          <a:stretch/>
        </p:blipFill>
        <p:spPr>
          <a:xfrm>
            <a:off x="3271058" y="436767"/>
            <a:ext cx="6615892" cy="4949023"/>
          </a:xfrm>
          <a:prstGeom prst="rect">
            <a:avLst/>
          </a:prstGeom>
          <a:ln>
            <a:solidFill>
              <a:schemeClr val="bg2"/>
            </a:solidFill>
          </a:ln>
        </p:spPr>
      </p:pic>
    </p:spTree>
    <p:extLst>
      <p:ext uri="{BB962C8B-B14F-4D97-AF65-F5344CB8AC3E}">
        <p14:creationId xmlns:p14="http://schemas.microsoft.com/office/powerpoint/2010/main" val="1284640562"/>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a:extLst>
              <a:ext uri="{FF2B5EF4-FFF2-40B4-BE49-F238E27FC236}">
                <a16:creationId xmlns:a16="http://schemas.microsoft.com/office/drawing/2014/main" id="{34780826-8504-475F-9A01-4362CC0B01E9}"/>
              </a:ext>
            </a:extLst>
          </p:cNvPr>
          <p:cNvSpPr>
            <a:spLocks noGrp="1"/>
          </p:cNvSpPr>
          <p:nvPr>
            <p:ph sz="half" idx="18"/>
          </p:nvPr>
        </p:nvSpPr>
        <p:spPr>
          <a:xfrm>
            <a:off x="457201" y="3028950"/>
            <a:ext cx="2417762" cy="1670710"/>
          </a:xfrm>
        </p:spPr>
        <p:txBody>
          <a:bodyPr/>
          <a:lstStyle/>
          <a:p>
            <a:pPr>
              <a:spcBef>
                <a:spcPts val="600"/>
              </a:spcBef>
            </a:pPr>
            <a:r>
              <a:rPr lang="en-US" noProof="0" dirty="0"/>
              <a:t>Laminar flow</a:t>
            </a:r>
            <a:endParaRPr lang="en-US" altLang="zh-CN" noProof="0" dirty="0"/>
          </a:p>
          <a:p>
            <a:pPr>
              <a:spcBef>
                <a:spcPts val="600"/>
              </a:spcBef>
            </a:pPr>
            <a:r>
              <a:rPr lang="en-US" noProof="0" dirty="0"/>
              <a:t>Incompressible flow</a:t>
            </a:r>
          </a:p>
          <a:p>
            <a:pPr>
              <a:spcBef>
                <a:spcPts val="600"/>
              </a:spcBef>
            </a:pPr>
            <a:r>
              <a:rPr lang="en-US" noProof="0" dirty="0" err="1"/>
              <a:t>Boussinesq</a:t>
            </a:r>
            <a:r>
              <a:rPr lang="en-US" noProof="0" dirty="0"/>
              <a:t> approximation</a:t>
            </a:r>
          </a:p>
          <a:p>
            <a:pPr>
              <a:spcBef>
                <a:spcPts val="600"/>
              </a:spcBef>
            </a:pPr>
            <a:r>
              <a:rPr lang="en-US" noProof="0" dirty="0"/>
              <a:t>Pressure point constraint: 5000 [Pa]</a:t>
            </a:r>
          </a:p>
          <a:p>
            <a:endParaRPr lang="en-US" noProof="0" dirty="0"/>
          </a:p>
        </p:txBody>
      </p:sp>
      <p:sp>
        <p:nvSpPr>
          <p:cNvPr id="3" name="内容占位符 2">
            <a:extLst>
              <a:ext uri="{FF2B5EF4-FFF2-40B4-BE49-F238E27FC236}">
                <a16:creationId xmlns:a16="http://schemas.microsoft.com/office/drawing/2014/main" id="{ADBF177A-07F3-4EBC-91BA-7C31DAEF304B}"/>
              </a:ext>
            </a:extLst>
          </p:cNvPr>
          <p:cNvSpPr>
            <a:spLocks noGrp="1"/>
          </p:cNvSpPr>
          <p:nvPr>
            <p:ph sz="quarter" idx="17"/>
          </p:nvPr>
        </p:nvSpPr>
        <p:spPr/>
        <p:txBody>
          <a:bodyPr/>
          <a:lstStyle/>
          <a:p>
            <a:endParaRPr lang="en-US"/>
          </a:p>
        </p:txBody>
      </p:sp>
      <p:sp>
        <p:nvSpPr>
          <p:cNvPr id="12" name="Title 11">
            <a:extLst>
              <a:ext uri="{FF2B5EF4-FFF2-40B4-BE49-F238E27FC236}">
                <a16:creationId xmlns:a16="http://schemas.microsoft.com/office/drawing/2014/main" id="{5EF1E29C-2221-4FF4-B94B-A2714E11B5C9}"/>
              </a:ext>
            </a:extLst>
          </p:cNvPr>
          <p:cNvSpPr>
            <a:spLocks noGrp="1"/>
          </p:cNvSpPr>
          <p:nvPr>
            <p:ph type="title"/>
          </p:nvPr>
        </p:nvSpPr>
        <p:spPr/>
        <p:txBody>
          <a:bodyPr/>
          <a:lstStyle/>
          <a:p>
            <a:pPr>
              <a:defRPr b="0" i="0"/>
            </a:pPr>
            <a:r>
              <a:rPr lang="en-US" altLang="en-US" b="1" noProof="0" dirty="0"/>
              <a:t>Flow Field</a:t>
            </a:r>
            <a:endParaRPr lang="en-US" noProof="0" dirty="0"/>
          </a:p>
        </p:txBody>
      </p:sp>
      <p:pic>
        <p:nvPicPr>
          <p:cNvPr id="7" name="图片 6">
            <a:extLst>
              <a:ext uri="{FF2B5EF4-FFF2-40B4-BE49-F238E27FC236}">
                <a16:creationId xmlns:a16="http://schemas.microsoft.com/office/drawing/2014/main" id="{E8666E93-5C87-4F23-BA55-B812F6CA11B8}"/>
              </a:ext>
            </a:extLst>
          </p:cNvPr>
          <p:cNvPicPr>
            <a:picLocks noChangeAspect="1"/>
          </p:cNvPicPr>
          <p:nvPr/>
        </p:nvPicPr>
        <p:blipFill rotWithShape="1">
          <a:blip r:embed="rId2"/>
          <a:srcRect r="28272"/>
          <a:stretch/>
        </p:blipFill>
        <p:spPr>
          <a:xfrm>
            <a:off x="3264708" y="436767"/>
            <a:ext cx="6558742" cy="4948630"/>
          </a:xfrm>
          <a:prstGeom prst="rect">
            <a:avLst/>
          </a:prstGeom>
          <a:ln>
            <a:solidFill>
              <a:schemeClr val="bg2"/>
            </a:solidFill>
          </a:ln>
        </p:spPr>
      </p:pic>
    </p:spTree>
    <p:extLst>
      <p:ext uri="{BB962C8B-B14F-4D97-AF65-F5344CB8AC3E}">
        <p14:creationId xmlns:p14="http://schemas.microsoft.com/office/powerpoint/2010/main" val="1925499462"/>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18.04.09"/>
  <p:tag name="AS_TITLE" val="Aspose.Slides for .NET 4.0 Client Profile"/>
  <p:tag name="AS_VERSION" val="18.4"/>
</p:tagLst>
</file>

<file path=ppt/theme/theme1.xml><?xml version="1.0" encoding="utf-8"?>
<a:theme xmlns:a="http://schemas.openxmlformats.org/drawingml/2006/main" name="COMSOL_Apr7">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Arial"/>
        <a:cs typeface="Arial"/>
      </a:majorFont>
      <a:minorFont>
        <a:latin typeface="Lato"/>
        <a:ea typeface="Arial"/>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_Apr7" id="{830EA0CA-4525-B944-89AE-516B37C6062A}" vid="{71B94E8F-29E2-3C40-AE35-3721159685AB}"/>
    </a:ext>
  </a:extLst>
</a:theme>
</file>

<file path=ppt/theme/theme2.xml><?xml version="1.0" encoding="utf-8"?>
<a:theme xmlns:a="http://schemas.openxmlformats.org/drawingml/2006/main" name="1_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Arial"/>
        <a:cs typeface="Arial"/>
      </a:majorFont>
      <a:minorFont>
        <a:latin typeface="Lato"/>
        <a:ea typeface="Arial"/>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8" id="{64BCF831-D207-584D-ACD9-0B34AB7253A5}" vid="{B059813A-8515-774C-8F19-AFB7D48AD5B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Slide-Template-2022</Template>
  <TotalTime>63786</TotalTime>
  <Words>935</Words>
  <Application>Microsoft Office PowerPoint</Application>
  <PresentationFormat>On-screen Show (16:9)</PresentationFormat>
  <Paragraphs>168</Paragraphs>
  <Slides>23</Slides>
  <Notes>6</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23</vt:i4>
      </vt:variant>
    </vt:vector>
  </HeadingPairs>
  <TitlesOfParts>
    <vt:vector size="31" baseType="lpstr">
      <vt:lpstr>Lato</vt:lpstr>
      <vt:lpstr>Wingdings</vt:lpstr>
      <vt:lpstr>Lato Black</vt:lpstr>
      <vt:lpstr>Lato Light</vt:lpstr>
      <vt:lpstr>Arial</vt:lpstr>
      <vt:lpstr>Calibri</vt:lpstr>
      <vt:lpstr>COMSOL_Apr7</vt:lpstr>
      <vt:lpstr>1_comsol-slide-template-NEW</vt:lpstr>
      <vt:lpstr>The Epitaxial Growth of  SiC by the PVT Method</vt:lpstr>
      <vt:lpstr>Epitaxial Furnace Model Definition</vt:lpstr>
      <vt:lpstr> Model Definition</vt:lpstr>
      <vt:lpstr> Material Properties</vt:lpstr>
      <vt:lpstr>Implementation in COMSOL Multiphysics® </vt:lpstr>
      <vt:lpstr>Magnetic Fields</vt:lpstr>
      <vt:lpstr>Heat Transfer </vt:lpstr>
      <vt:lpstr>Thermal Radiation </vt:lpstr>
      <vt:lpstr>Flow Field</vt:lpstr>
      <vt:lpstr>Mass Transport of SiC</vt:lpstr>
      <vt:lpstr>The Deposition Coefficient and the Sublimation Flux</vt:lpstr>
      <vt:lpstr>Epitaxial Layer Thickness</vt:lpstr>
      <vt:lpstr>Study</vt:lpstr>
      <vt:lpstr>Magnetic Field Results</vt:lpstr>
      <vt:lpstr>Temperature Field  in the Furnace</vt:lpstr>
      <vt:lpstr>Temperature Distribution on the Epitaxial Film</vt:lpstr>
      <vt:lpstr>Temperature Gradient Along the Central Axis</vt:lpstr>
      <vt:lpstr>Carrier Gas Flow</vt:lpstr>
      <vt:lpstr>Mass Transfer</vt:lpstr>
      <vt:lpstr>Epitaxial Growth</vt:lpstr>
      <vt:lpstr>Epitaxial Layer Thickness</vt:lpstr>
      <vt:lpstr>PowerPoint Presentation</vt:lpstr>
      <vt:lpstr>Possible Extensions of the Model</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COMSOL</dc:creator>
  <cp:lastModifiedBy>Ed Fontes</cp:lastModifiedBy>
  <cp:revision>412</cp:revision>
  <dcterms:created xsi:type="dcterms:W3CDTF">2006-08-16T00:00:00Z</dcterms:created>
  <dcterms:modified xsi:type="dcterms:W3CDTF">2024-01-11T07:05:54Z</dcterms:modified>
</cp:coreProperties>
</file>