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video/unknown"/>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6"/>
  </p:notesMasterIdLst>
  <p:handoutMasterIdLst>
    <p:handoutMasterId r:id="rId17"/>
  </p:handoutMasterIdLst>
  <p:sldIdLst>
    <p:sldId id="257" r:id="rId2"/>
    <p:sldId id="1235" r:id="rId3"/>
    <p:sldId id="1290" r:id="rId4"/>
    <p:sldId id="1276" r:id="rId5"/>
    <p:sldId id="1253" r:id="rId6"/>
    <p:sldId id="1289" r:id="rId7"/>
    <p:sldId id="1278" r:id="rId8"/>
    <p:sldId id="1280" r:id="rId9"/>
    <p:sldId id="1279" r:id="rId10"/>
    <p:sldId id="1282" r:id="rId11"/>
    <p:sldId id="1283" r:id="rId12"/>
    <p:sldId id="1285" r:id="rId13"/>
    <p:sldId id="1284" r:id="rId14"/>
    <p:sldId id="1281" r:id="rId15"/>
  </p:sldIdLst>
  <p:sldSz cx="9144000" cy="5143500" type="screen16x9"/>
  <p:notesSz cx="6858000" cy="9144000"/>
  <p:embeddedFontLst>
    <p:embeddedFont>
      <p:font typeface="Cambria Math" panose="02040503050406030204" pitchFamily="18" charset="0"/>
      <p:regular r:id="rId18"/>
    </p:embeddedFont>
    <p:embeddedFont>
      <p:font typeface="Lato" panose="020B0604020202020204" charset="0"/>
      <p:regular r:id="rId19"/>
      <p:bold r:id="rId20"/>
      <p:italic r:id="rId21"/>
      <p:boldItalic r:id="rId22"/>
    </p:embeddedFont>
    <p:embeddedFont>
      <p:font typeface="Lato Black" panose="020B0604020202020204" charset="0"/>
      <p:bold r:id="rId23"/>
      <p:italic r:id="rId24"/>
      <p:boldItalic r:id="rId25"/>
    </p:embeddedFont>
    <p:embeddedFont>
      <p:font typeface="Lato Light" panose="020F0302020204030203" charset="0"/>
      <p:regular r:id="rId26"/>
      <p:italic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181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B0D55"/>
    <a:srgbClr val="388090"/>
    <a:srgbClr val="84C2EA"/>
    <a:srgbClr val="FFD999"/>
    <a:srgbClr val="F19986"/>
    <a:srgbClr val="C3D7E5"/>
    <a:srgbClr val="C3D2E6"/>
    <a:srgbClr val="C8D7E5"/>
    <a:srgbClr val="CDD7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6405" autoAdjust="0"/>
  </p:normalViewPr>
  <p:slideViewPr>
    <p:cSldViewPr>
      <p:cViewPr varScale="1">
        <p:scale>
          <a:sx n="106" d="100"/>
          <a:sy n="106" d="100"/>
        </p:scale>
        <p:origin x="72" y="606"/>
      </p:cViewPr>
      <p:guideLst>
        <p:guide orient="horz" pos="1620"/>
        <p:guide pos="1811"/>
      </p:guideLst>
    </p:cSldViewPr>
  </p:slideViewPr>
  <p:notesTextViewPr>
    <p:cViewPr>
      <p:scale>
        <a:sx n="100" d="100"/>
        <a:sy n="100" d="100"/>
      </p:scale>
      <p:origin x="0" y="0"/>
    </p:cViewPr>
  </p:notesTextViewPr>
  <p:sorterViewPr>
    <p:cViewPr>
      <p:scale>
        <a:sx n="1" d="1"/>
        <a:sy n="1" d="1"/>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12/8/2023</a:t>
            </a:fld>
            <a:endParaRPr lang="en-US" dirty="0">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dirty="0">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12/8/2023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dirty="0"/>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dirty="0"/>
              <a:t> </a:t>
            </a:r>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doi.org/10.1007/s40534-021-00243-0" TargetMode="External"/><Relationship Id="rId2" Type="http://schemas.openxmlformats.org/officeDocument/2006/relationships/hyperlink" Target="http://doi.org/10.1109/ACCESS.2019.2953960" TargetMode="External"/><Relationship Id="rId1" Type="http://schemas.openxmlformats.org/officeDocument/2006/relationships/slideLayout" Target="../slideLayouts/slideLayout6.xml"/><Relationship Id="rId4" Type="http://schemas.openxmlformats.org/officeDocument/2006/relationships/hyperlink" Target="http://doi.org/10.3390/en9090729"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flickr.com/photos/infomatique/3940631598/" TargetMode="External"/><Relationship Id="rId2" Type="http://schemas.openxmlformats.org/officeDocument/2006/relationships/image" Target="../media/image10.jpg"/><Relationship Id="rId1" Type="http://schemas.openxmlformats.org/officeDocument/2006/relationships/slideLayout" Target="../slideLayouts/slideLayout10.xml"/><Relationship Id="rId4" Type="http://schemas.openxmlformats.org/officeDocument/2006/relationships/hyperlink" Target="https://creativecommons.org/licenses/by-sa/3.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9.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video" Target="../media/media1.gif"/><Relationship Id="rId1" Type="http://schemas.microsoft.com/office/2007/relationships/media" Target="../media/media1.gif"/><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CF65FA7-EFBE-4831-98A1-0B021410FBF6}"/>
              </a:ext>
            </a:extLst>
          </p:cNvPr>
          <p:cNvSpPr>
            <a:spLocks noGrp="1"/>
          </p:cNvSpPr>
          <p:nvPr>
            <p:ph type="body" idx="1"/>
          </p:nvPr>
        </p:nvSpPr>
        <p:spPr/>
        <p:txBody>
          <a:bodyPr>
            <a:normAutofit lnSpcReduction="10000"/>
          </a:bodyPr>
          <a:lstStyle/>
          <a:p>
            <a:r>
              <a:rPr lang="en-US"/>
              <a:t> </a:t>
            </a:r>
            <a:endParaRPr lang="en-SE" dirty="0"/>
          </a:p>
        </p:txBody>
      </p:sp>
      <p:sp>
        <p:nvSpPr>
          <p:cNvPr id="15" name="Text Placeholder 14">
            <a:extLst>
              <a:ext uri="{FF2B5EF4-FFF2-40B4-BE49-F238E27FC236}">
                <a16:creationId xmlns:a16="http://schemas.microsoft.com/office/drawing/2014/main" id="{6C09885B-09F2-4008-88F0-09CC8D92EF40}"/>
              </a:ext>
            </a:extLst>
          </p:cNvPr>
          <p:cNvSpPr>
            <a:spLocks noGrp="1"/>
          </p:cNvSpPr>
          <p:nvPr>
            <p:ph type="body" idx="10"/>
          </p:nvPr>
        </p:nvSpPr>
        <p:spPr/>
        <p:txBody>
          <a:bodyPr/>
          <a:lstStyle/>
          <a:p>
            <a:r>
              <a:rPr lang="en-US"/>
              <a:t> </a:t>
            </a:r>
            <a:endParaRPr lang="en-US" dirty="0"/>
          </a:p>
        </p:txBody>
      </p:sp>
      <p:pic>
        <p:nvPicPr>
          <p:cNvPr id="5" name="Picture 4">
            <a:extLst>
              <a:ext uri="{FF2B5EF4-FFF2-40B4-BE49-F238E27FC236}">
                <a16:creationId xmlns:a16="http://schemas.microsoft.com/office/drawing/2014/main" id="{C7697786-F774-4AE6-9F5C-80BD86589B3E}"/>
              </a:ext>
            </a:extLst>
          </p:cNvPr>
          <p:cNvPicPr>
            <a:picLocks noChangeAspect="1"/>
          </p:cNvPicPr>
          <p:nvPr/>
        </p:nvPicPr>
        <p:blipFill rotWithShape="1">
          <a:blip r:embed="rId3"/>
          <a:srcRect t="24443" r="35795"/>
          <a:stretch/>
        </p:blipFill>
        <p:spPr>
          <a:xfrm>
            <a:off x="4067945" y="0"/>
            <a:ext cx="5076056" cy="4480179"/>
          </a:xfrm>
          <a:prstGeom prst="rect">
            <a:avLst/>
          </a:prstGeom>
        </p:spPr>
      </p:pic>
      <p:sp>
        <p:nvSpPr>
          <p:cNvPr id="4" name="Title 3"/>
          <p:cNvSpPr>
            <a:spLocks noGrp="1"/>
          </p:cNvSpPr>
          <p:nvPr>
            <p:ph type="title"/>
          </p:nvPr>
        </p:nvSpPr>
        <p:spPr/>
        <p:txBody>
          <a:bodyPr/>
          <a:lstStyle/>
          <a:p>
            <a:r>
              <a:rPr lang="en-US" dirty="0"/>
              <a:t>Stray Currents from a </a:t>
            </a:r>
            <a:br>
              <a:rPr lang="en-US" dirty="0"/>
            </a:br>
            <a:r>
              <a:rPr lang="en-US" dirty="0"/>
              <a:t>Train </a:t>
            </a:r>
            <a:r>
              <a:rPr lang="en-US"/>
              <a:t>in a Light </a:t>
            </a:r>
            <a:r>
              <a:rPr lang="en-US" dirty="0"/>
              <a:t>Railway Transit System </a:t>
            </a:r>
          </a:p>
        </p:txBody>
      </p:sp>
    </p:spTree>
    <p:extLst>
      <p:ext uri="{BB962C8B-B14F-4D97-AF65-F5344CB8AC3E}">
        <p14:creationId xmlns:p14="http://schemas.microsoft.com/office/powerpoint/2010/main" val="3131436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7">
            <a:extLst>
              <a:ext uri="{FF2B5EF4-FFF2-40B4-BE49-F238E27FC236}">
                <a16:creationId xmlns:a16="http://schemas.microsoft.com/office/drawing/2014/main" id="{CB0DEA8D-A1D9-47C9-97FD-D84B1E3C33E7}"/>
              </a:ext>
            </a:extLst>
          </p:cNvPr>
          <p:cNvPicPr>
            <a:picLocks noGrp="1" noChangeAspect="1"/>
          </p:cNvPicPr>
          <p:nvPr>
            <p:ph sz="quarter" idx="29"/>
          </p:nvPr>
        </p:nvPicPr>
        <p:blipFill>
          <a:blip r:embed="rId2">
            <a:clrChange>
              <a:clrFrom>
                <a:srgbClr val="FFFFFF"/>
              </a:clrFrom>
              <a:clrTo>
                <a:srgbClr val="FFFFFF">
                  <a:alpha val="0"/>
                </a:srgbClr>
              </a:clrTo>
            </a:clrChange>
          </a:blip>
          <a:stretch>
            <a:fillRect/>
          </a:stretch>
        </p:blipFill>
        <p:spPr>
          <a:xfrm>
            <a:off x="2027113" y="1387475"/>
            <a:ext cx="5089773" cy="3394075"/>
          </a:xfrm>
        </p:spPr>
      </p:pic>
      <p:sp>
        <p:nvSpPr>
          <p:cNvPr id="19" name="Text Placeholder 18">
            <a:extLst>
              <a:ext uri="{FF2B5EF4-FFF2-40B4-BE49-F238E27FC236}">
                <a16:creationId xmlns:a16="http://schemas.microsoft.com/office/drawing/2014/main" id="{E5213160-DC62-45E4-9085-6BBAEBAE2367}"/>
              </a:ext>
            </a:extLst>
          </p:cNvPr>
          <p:cNvSpPr>
            <a:spLocks noGrp="1"/>
          </p:cNvSpPr>
          <p:nvPr>
            <p:ph type="body" sz="quarter" idx="18"/>
          </p:nvPr>
        </p:nvSpPr>
        <p:spPr/>
        <p:txBody>
          <a:bodyPr/>
          <a:lstStyle/>
          <a:p>
            <a:r>
              <a:rPr lang="en-US" dirty="0"/>
              <a:t>Rail potential</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lstStyle/>
          <a:p>
            <a:r>
              <a:rPr lang="en-GB" dirty="0"/>
              <a:t>Base Scenario Results</a:t>
            </a:r>
            <a:endParaRPr lang="en-SE" dirty="0"/>
          </a:p>
        </p:txBody>
      </p:sp>
    </p:spTree>
    <p:extLst>
      <p:ext uri="{BB962C8B-B14F-4D97-AF65-F5344CB8AC3E}">
        <p14:creationId xmlns:p14="http://schemas.microsoft.com/office/powerpoint/2010/main" val="29543373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BA2B0951-1C22-441C-A2D9-B48DE2271F46}"/>
              </a:ext>
            </a:extLst>
          </p:cNvPr>
          <p:cNvPicPr>
            <a:picLocks noGrp="1" noChangeAspect="1"/>
          </p:cNvPicPr>
          <p:nvPr>
            <p:ph sz="quarter" idx="29"/>
          </p:nvPr>
        </p:nvPicPr>
        <p:blipFill>
          <a:blip r:embed="rId2">
            <a:clrChange>
              <a:clrFrom>
                <a:srgbClr val="FFFFFF"/>
              </a:clrFrom>
              <a:clrTo>
                <a:srgbClr val="FFFFFF">
                  <a:alpha val="0"/>
                </a:srgbClr>
              </a:clrTo>
            </a:clrChange>
          </a:blip>
          <a:stretch>
            <a:fillRect/>
          </a:stretch>
        </p:blipFill>
        <p:spPr>
          <a:xfrm>
            <a:off x="2027113" y="1387475"/>
            <a:ext cx="5089773" cy="3394075"/>
          </a:xfrm>
        </p:spPr>
      </p:pic>
      <p:sp>
        <p:nvSpPr>
          <p:cNvPr id="13" name="Text Placeholder 12">
            <a:extLst>
              <a:ext uri="{FF2B5EF4-FFF2-40B4-BE49-F238E27FC236}">
                <a16:creationId xmlns:a16="http://schemas.microsoft.com/office/drawing/2014/main" id="{98C9FE89-6DB5-4DB8-B34D-BE6FD6E9B805}"/>
              </a:ext>
            </a:extLst>
          </p:cNvPr>
          <p:cNvSpPr>
            <a:spLocks noGrp="1"/>
          </p:cNvSpPr>
          <p:nvPr>
            <p:ph type="body" sz="quarter" idx="18"/>
          </p:nvPr>
        </p:nvSpPr>
        <p:spPr/>
        <p:txBody>
          <a:bodyPr/>
          <a:lstStyle/>
          <a:p>
            <a:r>
              <a:rPr lang="en-US" dirty="0"/>
              <a:t>Stray current density rails</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lstStyle/>
          <a:p>
            <a:r>
              <a:rPr lang="en-GB" dirty="0"/>
              <a:t>Base Scenario Results</a:t>
            </a:r>
            <a:endParaRPr lang="en-SE" dirty="0"/>
          </a:p>
        </p:txBody>
      </p:sp>
    </p:spTree>
    <p:extLst>
      <p:ext uri="{BB962C8B-B14F-4D97-AF65-F5344CB8AC3E}">
        <p14:creationId xmlns:p14="http://schemas.microsoft.com/office/powerpoint/2010/main" val="4158660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67A6BC40-9633-42BF-9FE6-0F89C97A28CD}"/>
              </a:ext>
            </a:extLst>
          </p:cNvPr>
          <p:cNvPicPr>
            <a:picLocks noGrp="1" noChangeAspect="1"/>
          </p:cNvPicPr>
          <p:nvPr>
            <p:ph sz="quarter" idx="29"/>
          </p:nvPr>
        </p:nvPicPr>
        <p:blipFill>
          <a:blip r:embed="rId2">
            <a:clrChange>
              <a:clrFrom>
                <a:srgbClr val="FFFFFF"/>
              </a:clrFrom>
              <a:clrTo>
                <a:srgbClr val="FFFFFF">
                  <a:alpha val="0"/>
                </a:srgbClr>
              </a:clrTo>
            </a:clrChange>
          </a:blip>
          <a:stretch>
            <a:fillRect/>
          </a:stretch>
        </p:blipFill>
        <p:spPr>
          <a:xfrm>
            <a:off x="2027113" y="1387475"/>
            <a:ext cx="5089773" cy="3394075"/>
          </a:xfrm>
        </p:spPr>
      </p:pic>
      <p:sp>
        <p:nvSpPr>
          <p:cNvPr id="13" name="Text Placeholder 12">
            <a:extLst>
              <a:ext uri="{FF2B5EF4-FFF2-40B4-BE49-F238E27FC236}">
                <a16:creationId xmlns:a16="http://schemas.microsoft.com/office/drawing/2014/main" id="{C323B0A9-31EE-4EAA-AA5E-A49A4517F9F0}"/>
              </a:ext>
            </a:extLst>
          </p:cNvPr>
          <p:cNvSpPr>
            <a:spLocks noGrp="1"/>
          </p:cNvSpPr>
          <p:nvPr>
            <p:ph type="body" sz="quarter" idx="18"/>
          </p:nvPr>
        </p:nvSpPr>
        <p:spPr/>
        <p:txBody>
          <a:bodyPr/>
          <a:lstStyle/>
          <a:p>
            <a:r>
              <a:rPr lang="en-US" dirty="0"/>
              <a:t>Current density at pipe</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lstStyle/>
          <a:p>
            <a:r>
              <a:rPr lang="en-GB" dirty="0"/>
              <a:t>Base Scenario Results</a:t>
            </a:r>
            <a:endParaRPr lang="en-SE" dirty="0"/>
          </a:p>
        </p:txBody>
      </p:sp>
    </p:spTree>
    <p:extLst>
      <p:ext uri="{BB962C8B-B14F-4D97-AF65-F5344CB8AC3E}">
        <p14:creationId xmlns:p14="http://schemas.microsoft.com/office/powerpoint/2010/main" val="11624518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normAutofit/>
          </a:bodyPr>
          <a:lstStyle/>
          <a:p>
            <a:r>
              <a:rPr lang="en-US" dirty="0"/>
              <a:t>Comparison Results</a:t>
            </a:r>
            <a:endParaRPr lang="en-SE" dirty="0"/>
          </a:p>
        </p:txBody>
      </p:sp>
      <p:pic>
        <p:nvPicPr>
          <p:cNvPr id="16" name="Content Placeholder 15">
            <a:extLst>
              <a:ext uri="{FF2B5EF4-FFF2-40B4-BE49-F238E27FC236}">
                <a16:creationId xmlns:a16="http://schemas.microsoft.com/office/drawing/2014/main" id="{BC9DA8AF-A398-4AB3-9A31-413B6AA66736}"/>
              </a:ext>
            </a:extLst>
          </p:cNvPr>
          <p:cNvPicPr>
            <a:picLocks noGrp="1" noChangeAspect="1"/>
          </p:cNvPicPr>
          <p:nvPr>
            <p:ph sz="quarter" idx="11"/>
          </p:nvPr>
        </p:nvPicPr>
        <p:blipFill>
          <a:blip r:embed="rId2"/>
          <a:stretch>
            <a:fillRect/>
          </a:stretch>
        </p:blipFill>
        <p:spPr>
          <a:xfrm>
            <a:off x="4114800" y="971129"/>
            <a:ext cx="4800600" cy="3201242"/>
          </a:xfrm>
        </p:spPr>
      </p:pic>
      <p:sp>
        <p:nvSpPr>
          <p:cNvPr id="9" name="Content Placeholder 7">
            <a:extLst>
              <a:ext uri="{FF2B5EF4-FFF2-40B4-BE49-F238E27FC236}">
                <a16:creationId xmlns:a16="http://schemas.microsoft.com/office/drawing/2014/main" id="{1C792AC9-6838-4DA4-B732-9CD095F74F36}"/>
              </a:ext>
            </a:extLst>
          </p:cNvPr>
          <p:cNvSpPr>
            <a:spLocks noGrp="1"/>
          </p:cNvSpPr>
          <p:nvPr>
            <p:ph sz="half" idx="10"/>
          </p:nvPr>
        </p:nvSpPr>
        <p:spPr/>
        <p:txBody>
          <a:bodyPr>
            <a:normAutofit/>
          </a:bodyPr>
          <a:lstStyle/>
          <a:p>
            <a:r>
              <a:rPr lang="en-US" dirty="0"/>
              <a:t>Higher resistivity in soil reduces the corrosion rate</a:t>
            </a:r>
          </a:p>
          <a:p>
            <a:r>
              <a:rPr lang="en-US" dirty="0"/>
              <a:t>Repositioning of pipe has an impact on the rate</a:t>
            </a:r>
          </a:p>
        </p:txBody>
      </p:sp>
      <p:sp>
        <p:nvSpPr>
          <p:cNvPr id="17" name="Text Placeholder 16">
            <a:extLst>
              <a:ext uri="{FF2B5EF4-FFF2-40B4-BE49-F238E27FC236}">
                <a16:creationId xmlns:a16="http://schemas.microsoft.com/office/drawing/2014/main" id="{6028306E-FE2E-4A07-8BA3-B49B039B1884}"/>
              </a:ext>
            </a:extLst>
          </p:cNvPr>
          <p:cNvSpPr>
            <a:spLocks noGrp="1"/>
          </p:cNvSpPr>
          <p:nvPr>
            <p:ph type="body" sz="quarter" idx="12"/>
          </p:nvPr>
        </p:nvSpPr>
        <p:spPr>
          <a:xfrm>
            <a:off x="4114800" y="4211166"/>
            <a:ext cx="3103378" cy="304800"/>
          </a:xfrm>
        </p:spPr>
        <p:txBody>
          <a:bodyPr/>
          <a:lstStyle/>
          <a:p>
            <a:r>
              <a:rPr lang="en-US" dirty="0"/>
              <a:t>Pipe corrosion rate for the investigated scenarios at 52 s</a:t>
            </a:r>
            <a:endParaRPr lang="en-SE" dirty="0"/>
          </a:p>
        </p:txBody>
      </p:sp>
    </p:spTree>
    <p:extLst>
      <p:ext uri="{BB962C8B-B14F-4D97-AF65-F5344CB8AC3E}">
        <p14:creationId xmlns:p14="http://schemas.microsoft.com/office/powerpoint/2010/main" val="2908908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References</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p:txBody>
          <a:bodyPr>
            <a:normAutofit/>
          </a:bodyPr>
          <a:lstStyle/>
          <a:p>
            <a:r>
              <a:rPr lang="en-US" dirty="0"/>
              <a:t>Z. Cai, X. Zhang, and H. Cheng, “Evaluation of DC-Subway Stray Current Corrosion With Integrated Multi-Physical Modeling and Electrochemical Analysis,” </a:t>
            </a:r>
            <a:r>
              <a:rPr lang="en-US" i="1" dirty="0"/>
              <a:t>IEEE Access</a:t>
            </a:r>
            <a:r>
              <a:rPr lang="en-US" dirty="0"/>
              <a:t>, vol. 7, 168404, 2019. </a:t>
            </a:r>
            <a:r>
              <a:rPr lang="en-US" dirty="0">
                <a:hlinkClick r:id="rId2"/>
              </a:rPr>
              <a:t>http://doi.org/10.1109/ACCESS.2019.2953960</a:t>
            </a:r>
            <a:endParaRPr lang="en-US" dirty="0"/>
          </a:p>
          <a:p>
            <a:r>
              <a:rPr lang="en-US" dirty="0"/>
              <a:t>S. Aatif, H. Hu, F. Rafiq, and Z. He, “Analysis of rail potential and stray current in MVDC railway electrification system,” </a:t>
            </a:r>
            <a:r>
              <a:rPr lang="en-US" i="1" dirty="0"/>
              <a:t>Railway Engineering Science</a:t>
            </a:r>
            <a:r>
              <a:rPr lang="en-US" dirty="0"/>
              <a:t>, vol. 29, 394, 2019. </a:t>
            </a:r>
            <a:r>
              <a:rPr lang="en-US" dirty="0">
                <a:hlinkClick r:id="rId3"/>
              </a:rPr>
              <a:t>http://doi.org/10.1007/s40534-021-00243-0</a:t>
            </a:r>
            <a:endParaRPr lang="en-US" dirty="0"/>
          </a:p>
          <a:p>
            <a:r>
              <a:rPr lang="en-US" dirty="0"/>
              <a:t>G. Du, D. Zhang, G. Li, C. Wang, and J. Liu, “Evaluation of Rail Potential Based on Power Distribution in DC Traction Power Systems,”</a:t>
            </a:r>
            <a:r>
              <a:rPr lang="en-US" i="1" dirty="0"/>
              <a:t> Energies</a:t>
            </a:r>
            <a:r>
              <a:rPr lang="en-US" dirty="0"/>
              <a:t>, vol. 9, 729, 2016. </a:t>
            </a:r>
            <a:r>
              <a:rPr lang="en-US" dirty="0">
                <a:hlinkClick r:id="rId4"/>
              </a:rPr>
              <a:t>http://</a:t>
            </a:r>
            <a:r>
              <a:rPr lang="fr-FR" dirty="0">
                <a:hlinkClick r:id="rId4"/>
              </a:rPr>
              <a:t>doi.org/10.3390/en9090729</a:t>
            </a:r>
            <a:endParaRPr lang="en-US" dirty="0"/>
          </a:p>
          <a:p>
            <a:endParaRPr lang="fr-FR" dirty="0"/>
          </a:p>
          <a:p>
            <a:endParaRPr lang="sv-SE" dirty="0"/>
          </a:p>
          <a:p>
            <a:endParaRPr lang="sv-SE" dirty="0"/>
          </a:p>
          <a:p>
            <a:pPr lvl="1"/>
            <a:endParaRPr lang="en-US" dirty="0"/>
          </a:p>
          <a:p>
            <a:endParaRPr lang="en-US" dirty="0"/>
          </a:p>
          <a:p>
            <a:endParaRPr lang="en-US" dirty="0"/>
          </a:p>
        </p:txBody>
      </p:sp>
    </p:spTree>
    <p:extLst>
      <p:ext uri="{BB962C8B-B14F-4D97-AF65-F5344CB8AC3E}">
        <p14:creationId xmlns:p14="http://schemas.microsoft.com/office/powerpoint/2010/main" val="1956874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Introduction</a:t>
            </a:r>
            <a:endParaRPr lang="en-SE" dirty="0"/>
          </a:p>
        </p:txBody>
      </p:sp>
      <p:sp>
        <p:nvSpPr>
          <p:cNvPr id="2" name="Content Placeholder 1">
            <a:extLst>
              <a:ext uri="{FF2B5EF4-FFF2-40B4-BE49-F238E27FC236}">
                <a16:creationId xmlns:a16="http://schemas.microsoft.com/office/drawing/2014/main" id="{6027FCCE-07E1-41F1-B159-3619C8E2D739}"/>
              </a:ext>
            </a:extLst>
          </p:cNvPr>
          <p:cNvSpPr>
            <a:spLocks noGrp="1"/>
          </p:cNvSpPr>
          <p:nvPr>
            <p:ph sz="quarter" idx="11"/>
          </p:nvPr>
        </p:nvSpPr>
        <p:spPr/>
        <p:txBody>
          <a:bodyPr/>
          <a:lstStyle/>
          <a:p>
            <a:r>
              <a:rPr lang="en-US" dirty="0"/>
              <a:t> </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sz="half" idx="10"/>
          </p:nvPr>
        </p:nvSpPr>
        <p:spPr/>
        <p:txBody>
          <a:bodyPr>
            <a:normAutofit/>
          </a:bodyPr>
          <a:lstStyle/>
          <a:p>
            <a:r>
              <a:rPr lang="en-US" dirty="0"/>
              <a:t>Light railway transit (LRT) systems often utilize DC power for train propulsion</a:t>
            </a:r>
          </a:p>
          <a:p>
            <a:r>
              <a:rPr lang="en-US" dirty="0"/>
              <a:t>In these systems the potential gradients in the rails may induce stray currents, which corrode nearby metallic structures</a:t>
            </a:r>
          </a:p>
          <a:p>
            <a:r>
              <a:rPr lang="en-US" dirty="0"/>
              <a:t>In this example the </a:t>
            </a:r>
            <a:r>
              <a:rPr lang="en-US" i="1" dirty="0"/>
              <a:t>Cathodic Protection </a:t>
            </a:r>
            <a:r>
              <a:rPr lang="en-US" dirty="0"/>
              <a:t>interface, using </a:t>
            </a:r>
            <a:r>
              <a:rPr lang="en-US" i="1" dirty="0"/>
              <a:t>Edge Electrode </a:t>
            </a:r>
            <a:r>
              <a:rPr lang="en-US" dirty="0"/>
              <a:t>nodes, is used to model stray currents at a pipe for different train locations</a:t>
            </a:r>
          </a:p>
          <a:p>
            <a:r>
              <a:rPr lang="en-US" dirty="0"/>
              <a:t>The 3D domain surrounding the railway and the pipe features different soil conductivities</a:t>
            </a:r>
          </a:p>
          <a:p>
            <a:r>
              <a:rPr lang="en-US" dirty="0"/>
              <a:t>The impact of changed soil conductivities and pipe position is also investigated</a:t>
            </a:r>
          </a:p>
        </p:txBody>
      </p:sp>
      <p:sp>
        <p:nvSpPr>
          <p:cNvPr id="3" name="Text Placeholder 2">
            <a:extLst>
              <a:ext uri="{FF2B5EF4-FFF2-40B4-BE49-F238E27FC236}">
                <a16:creationId xmlns:a16="http://schemas.microsoft.com/office/drawing/2014/main" id="{D9E1A5EA-FBEB-49BD-BD8F-3A617D497FCA}"/>
              </a:ext>
            </a:extLst>
          </p:cNvPr>
          <p:cNvSpPr>
            <a:spLocks noGrp="1"/>
          </p:cNvSpPr>
          <p:nvPr>
            <p:ph type="body" sz="quarter" idx="12"/>
          </p:nvPr>
        </p:nvSpPr>
        <p:spPr/>
        <p:txBody>
          <a:bodyPr/>
          <a:lstStyle/>
          <a:p>
            <a:r>
              <a:rPr lang="en-US" dirty="0"/>
              <a:t> </a:t>
            </a:r>
            <a:endParaRPr lang="en-SE" dirty="0"/>
          </a:p>
        </p:txBody>
      </p:sp>
      <p:pic>
        <p:nvPicPr>
          <p:cNvPr id="16" name="Picture 15">
            <a:extLst>
              <a:ext uri="{FF2B5EF4-FFF2-40B4-BE49-F238E27FC236}">
                <a16:creationId xmlns:a16="http://schemas.microsoft.com/office/drawing/2014/main" id="{2BE40A8D-C261-4876-AE84-50A3ECEA077D}"/>
              </a:ext>
            </a:extLst>
          </p:cNvPr>
          <p:cNvPicPr>
            <a:picLocks noChangeAspect="1"/>
          </p:cNvPicPr>
          <p:nvPr/>
        </p:nvPicPr>
        <p:blipFill rotWithShape="1">
          <a:blip r:embed="rId2">
            <a:extLst>
              <a:ext uri="{837473B0-CC2E-450A-ABE3-18F120FF3D39}">
                <a1611:picAttrSrcUrl xmlns:a1611="http://schemas.microsoft.com/office/drawing/2016/11/main" r:id="rId3"/>
              </a:ext>
            </a:extLst>
          </a:blip>
          <a:srcRect l="13375"/>
          <a:stretch/>
        </p:blipFill>
        <p:spPr>
          <a:xfrm>
            <a:off x="6172200" y="0"/>
            <a:ext cx="2971800" cy="5143500"/>
          </a:xfrm>
          <a:prstGeom prst="rect">
            <a:avLst/>
          </a:prstGeom>
        </p:spPr>
      </p:pic>
      <p:sp>
        <p:nvSpPr>
          <p:cNvPr id="17" name="TextBox 16">
            <a:extLst>
              <a:ext uri="{FF2B5EF4-FFF2-40B4-BE49-F238E27FC236}">
                <a16:creationId xmlns:a16="http://schemas.microsoft.com/office/drawing/2014/main" id="{A24990F3-115C-463A-AD35-30132B730F2E}"/>
              </a:ext>
            </a:extLst>
          </p:cNvPr>
          <p:cNvSpPr txBox="1"/>
          <p:nvPr/>
        </p:nvSpPr>
        <p:spPr>
          <a:xfrm>
            <a:off x="3106402" y="4933950"/>
            <a:ext cx="2664160" cy="200055"/>
          </a:xfrm>
          <a:prstGeom prst="rect">
            <a:avLst/>
          </a:prstGeom>
          <a:noFill/>
        </p:spPr>
        <p:txBody>
          <a:bodyPr wrap="square" rtlCol="0">
            <a:spAutoFit/>
          </a:bodyPr>
          <a:lstStyle/>
          <a:p>
            <a:r>
              <a:rPr lang="en-SE" sz="700" dirty="0">
                <a:hlinkClick r:id="rId3" tooltip="https://www.flickr.com/photos/infomatique/3940631598/"/>
              </a:rPr>
              <a:t>This Photo</a:t>
            </a:r>
            <a:r>
              <a:rPr lang="en-SE" sz="700" dirty="0"/>
              <a:t> by Unknown Author is licensed under </a:t>
            </a:r>
            <a:r>
              <a:rPr lang="en-SE" sz="700" dirty="0">
                <a:hlinkClick r:id="rId4" tooltip="https://creativecommons.org/licenses/by-sa/3.0/"/>
              </a:rPr>
              <a:t>CC BY-SA</a:t>
            </a:r>
            <a:endParaRPr lang="en-SE" sz="700" dirty="0"/>
          </a:p>
        </p:txBody>
      </p:sp>
    </p:spTree>
    <p:extLst>
      <p:ext uri="{BB962C8B-B14F-4D97-AF65-F5344CB8AC3E}">
        <p14:creationId xmlns:p14="http://schemas.microsoft.com/office/powerpoint/2010/main" val="2724580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D0638864-46B9-4918-AFD6-A268AEB96E5D}"/>
              </a:ext>
            </a:extLst>
          </p:cNvPr>
          <p:cNvPicPr>
            <a:picLocks noChangeAspect="1"/>
          </p:cNvPicPr>
          <p:nvPr/>
        </p:nvPicPr>
        <p:blipFill>
          <a:blip r:embed="rId2"/>
          <a:stretch>
            <a:fillRect/>
          </a:stretch>
        </p:blipFill>
        <p:spPr>
          <a:xfrm>
            <a:off x="3851920" y="411445"/>
            <a:ext cx="5270123" cy="3952592"/>
          </a:xfrm>
          <a:prstGeom prst="rect">
            <a:avLst/>
          </a:prstGeom>
        </p:spPr>
      </p:pic>
      <p:sp>
        <p:nvSpPr>
          <p:cNvPr id="6" name="Title 5">
            <a:extLst>
              <a:ext uri="{FF2B5EF4-FFF2-40B4-BE49-F238E27FC236}">
                <a16:creationId xmlns:a16="http://schemas.microsoft.com/office/drawing/2014/main" id="{13E5EABA-1818-4368-9618-FB4C8EB4EF0C}"/>
              </a:ext>
            </a:extLst>
          </p:cNvPr>
          <p:cNvSpPr>
            <a:spLocks noGrp="1"/>
          </p:cNvSpPr>
          <p:nvPr>
            <p:ph type="title"/>
          </p:nvPr>
        </p:nvSpPr>
        <p:spPr/>
        <p:txBody>
          <a:bodyPr/>
          <a:lstStyle/>
          <a:p>
            <a:r>
              <a:rPr lang="en-US" dirty="0"/>
              <a:t>Geometry</a:t>
            </a:r>
            <a:endParaRPr lang="en-SE" dirty="0"/>
          </a:p>
        </p:txBody>
      </p:sp>
      <p:sp>
        <p:nvSpPr>
          <p:cNvPr id="7" name="Content Placeholder 6">
            <a:extLst>
              <a:ext uri="{FF2B5EF4-FFF2-40B4-BE49-F238E27FC236}">
                <a16:creationId xmlns:a16="http://schemas.microsoft.com/office/drawing/2014/main" id="{EC545481-E2B6-48A2-A5DE-4F87CD7807CA}"/>
              </a:ext>
            </a:extLst>
          </p:cNvPr>
          <p:cNvSpPr>
            <a:spLocks noGrp="1"/>
          </p:cNvSpPr>
          <p:nvPr>
            <p:ph sz="half" idx="10"/>
          </p:nvPr>
        </p:nvSpPr>
        <p:spPr/>
        <p:txBody>
          <a:bodyPr>
            <a:normAutofit lnSpcReduction="10000"/>
          </a:bodyPr>
          <a:lstStyle/>
          <a:p>
            <a:r>
              <a:rPr lang="en-US" dirty="0"/>
              <a:t>Two parallel rails are located between two traction substations (TSS) over a 3D soil profile</a:t>
            </a:r>
          </a:p>
          <a:p>
            <a:pPr lvl="1"/>
            <a:r>
              <a:rPr lang="en-US" dirty="0"/>
              <a:t>Rails sit on ties and gravel</a:t>
            </a:r>
          </a:p>
          <a:p>
            <a:pPr lvl="1"/>
            <a:r>
              <a:rPr lang="en-US" dirty="0"/>
              <a:t>1.2 km between the stations</a:t>
            </a:r>
          </a:p>
          <a:p>
            <a:r>
              <a:rPr lang="en-US" dirty="0"/>
              <a:t>Stray currents originate from the current returning through the rails from the train to the traction substations</a:t>
            </a:r>
          </a:p>
          <a:p>
            <a:r>
              <a:rPr lang="en-US" dirty="0"/>
              <a:t>Soil profile confined by insulating rock </a:t>
            </a:r>
          </a:p>
          <a:p>
            <a:pPr lvl="1"/>
            <a:r>
              <a:rPr lang="en-US" dirty="0"/>
              <a:t>Area 1.77 km</a:t>
            </a:r>
            <a:r>
              <a:rPr lang="en-US" baseline="30000" dirty="0"/>
              <a:t>2</a:t>
            </a:r>
            <a:endParaRPr lang="en-US" dirty="0"/>
          </a:p>
          <a:p>
            <a:pPr lvl="1"/>
            <a:r>
              <a:rPr lang="en-US" dirty="0"/>
              <a:t>Maximum clay depth 20 m</a:t>
            </a:r>
          </a:p>
        </p:txBody>
      </p:sp>
      <p:sp>
        <p:nvSpPr>
          <p:cNvPr id="3" name="Content Placeholder 2">
            <a:extLst>
              <a:ext uri="{FF2B5EF4-FFF2-40B4-BE49-F238E27FC236}">
                <a16:creationId xmlns:a16="http://schemas.microsoft.com/office/drawing/2014/main" id="{8FE6E7A8-D408-4F2C-85A3-0DC0CA4B3536}"/>
              </a:ext>
            </a:extLst>
          </p:cNvPr>
          <p:cNvSpPr>
            <a:spLocks noGrp="1"/>
          </p:cNvSpPr>
          <p:nvPr>
            <p:ph sz="quarter" idx="11"/>
          </p:nvPr>
        </p:nvSpPr>
        <p:spPr/>
        <p:txBody>
          <a:bodyPr/>
          <a:lstStyle/>
          <a:p>
            <a:r>
              <a:rPr lang="en-US" dirty="0"/>
              <a:t> </a:t>
            </a:r>
            <a:endParaRPr lang="en-SE" dirty="0"/>
          </a:p>
        </p:txBody>
      </p:sp>
      <p:sp>
        <p:nvSpPr>
          <p:cNvPr id="8" name="TextBox 7">
            <a:extLst>
              <a:ext uri="{FF2B5EF4-FFF2-40B4-BE49-F238E27FC236}">
                <a16:creationId xmlns:a16="http://schemas.microsoft.com/office/drawing/2014/main" id="{018B92C2-D6D9-4668-8DA8-4F01DA5E120F}"/>
              </a:ext>
            </a:extLst>
          </p:cNvPr>
          <p:cNvSpPr txBox="1"/>
          <p:nvPr/>
        </p:nvSpPr>
        <p:spPr>
          <a:xfrm>
            <a:off x="6268538" y="1898570"/>
            <a:ext cx="419233" cy="114059"/>
          </a:xfrm>
          <a:prstGeom prst="rect">
            <a:avLst/>
          </a:prstGeom>
          <a:noFill/>
        </p:spPr>
        <p:txBody>
          <a:bodyPr wrap="none" lIns="0" tIns="0" rIns="0" bIns="0" rtlCol="0">
            <a:spAutoFit/>
          </a:bodyPr>
          <a:lstStyle/>
          <a:p>
            <a:r>
              <a:rPr lang="en-US" sz="700" dirty="0">
                <a:latin typeface="Lato Light" panose="020F0302020204030203" pitchFamily="34" charset="0"/>
              </a:rPr>
              <a:t>Sandy clay</a:t>
            </a:r>
            <a:endParaRPr lang="en-SE" sz="700" dirty="0">
              <a:latin typeface="Lato Light" panose="020F0302020204030203" pitchFamily="34" charset="0"/>
            </a:endParaRPr>
          </a:p>
        </p:txBody>
      </p:sp>
      <p:sp>
        <p:nvSpPr>
          <p:cNvPr id="10" name="TextBox 9">
            <a:extLst>
              <a:ext uri="{FF2B5EF4-FFF2-40B4-BE49-F238E27FC236}">
                <a16:creationId xmlns:a16="http://schemas.microsoft.com/office/drawing/2014/main" id="{7F7A3CEF-BDA7-4974-A479-DEA8BC1C0361}"/>
              </a:ext>
            </a:extLst>
          </p:cNvPr>
          <p:cNvSpPr txBox="1"/>
          <p:nvPr/>
        </p:nvSpPr>
        <p:spPr>
          <a:xfrm>
            <a:off x="5747711" y="2198372"/>
            <a:ext cx="328616"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Tracks</a:t>
            </a:r>
            <a:endParaRPr lang="en-SE" sz="900" dirty="0">
              <a:solidFill>
                <a:schemeClr val="bg1"/>
              </a:solidFill>
              <a:latin typeface="Lato Light" panose="020F0302020204030203" pitchFamily="34" charset="0"/>
            </a:endParaRPr>
          </a:p>
        </p:txBody>
      </p:sp>
      <p:sp>
        <p:nvSpPr>
          <p:cNvPr id="11" name="TextBox 10">
            <a:extLst>
              <a:ext uri="{FF2B5EF4-FFF2-40B4-BE49-F238E27FC236}">
                <a16:creationId xmlns:a16="http://schemas.microsoft.com/office/drawing/2014/main" id="{A48F6CAD-9044-4F0E-9D96-D9E657BBE956}"/>
              </a:ext>
            </a:extLst>
          </p:cNvPr>
          <p:cNvSpPr txBox="1"/>
          <p:nvPr/>
        </p:nvSpPr>
        <p:spPr>
          <a:xfrm>
            <a:off x="6268538" y="2291558"/>
            <a:ext cx="218008"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Pipe</a:t>
            </a:r>
            <a:endParaRPr lang="en-SE" sz="900" dirty="0">
              <a:solidFill>
                <a:schemeClr val="bg1"/>
              </a:solidFill>
              <a:latin typeface="Lato Light" panose="020F0302020204030203" pitchFamily="34" charset="0"/>
            </a:endParaRPr>
          </a:p>
        </p:txBody>
      </p:sp>
      <p:sp>
        <p:nvSpPr>
          <p:cNvPr id="12" name="TextBox 11">
            <a:extLst>
              <a:ext uri="{FF2B5EF4-FFF2-40B4-BE49-F238E27FC236}">
                <a16:creationId xmlns:a16="http://schemas.microsoft.com/office/drawing/2014/main" id="{7A043C3B-3F3E-4A18-BE63-D9F102ED9467}"/>
              </a:ext>
            </a:extLst>
          </p:cNvPr>
          <p:cNvSpPr txBox="1"/>
          <p:nvPr/>
        </p:nvSpPr>
        <p:spPr>
          <a:xfrm>
            <a:off x="4949232" y="1898570"/>
            <a:ext cx="256480"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Pond</a:t>
            </a:r>
            <a:endParaRPr lang="en-SE" sz="900" dirty="0">
              <a:solidFill>
                <a:schemeClr val="bg1"/>
              </a:solidFill>
              <a:latin typeface="Lato Light" panose="020F0302020204030203" pitchFamily="34" charset="0"/>
            </a:endParaRPr>
          </a:p>
        </p:txBody>
      </p:sp>
      <p:sp>
        <p:nvSpPr>
          <p:cNvPr id="13" name="TextBox 12">
            <a:extLst>
              <a:ext uri="{FF2B5EF4-FFF2-40B4-BE49-F238E27FC236}">
                <a16:creationId xmlns:a16="http://schemas.microsoft.com/office/drawing/2014/main" id="{74C156E3-2AB3-4B4A-886E-C53582CC6B6F}"/>
              </a:ext>
            </a:extLst>
          </p:cNvPr>
          <p:cNvSpPr txBox="1"/>
          <p:nvPr/>
        </p:nvSpPr>
        <p:spPr>
          <a:xfrm>
            <a:off x="5747711" y="1633264"/>
            <a:ext cx="221214"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Clay</a:t>
            </a:r>
            <a:endParaRPr lang="en-SE" sz="900" dirty="0">
              <a:solidFill>
                <a:schemeClr val="bg1"/>
              </a:solidFill>
              <a:latin typeface="Lato Light" panose="020F0302020204030203" pitchFamily="34" charset="0"/>
            </a:endParaRPr>
          </a:p>
        </p:txBody>
      </p:sp>
      <p:sp>
        <p:nvSpPr>
          <p:cNvPr id="14" name="TextBox 13">
            <a:extLst>
              <a:ext uri="{FF2B5EF4-FFF2-40B4-BE49-F238E27FC236}">
                <a16:creationId xmlns:a16="http://schemas.microsoft.com/office/drawing/2014/main" id="{BD8796F8-DBD7-4CD2-985D-ADFB1F99D600}"/>
              </a:ext>
            </a:extLst>
          </p:cNvPr>
          <p:cNvSpPr txBox="1"/>
          <p:nvPr/>
        </p:nvSpPr>
        <p:spPr>
          <a:xfrm>
            <a:off x="4949232" y="2470092"/>
            <a:ext cx="278923"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TSS 1</a:t>
            </a:r>
            <a:endParaRPr lang="en-SE" sz="900" dirty="0">
              <a:solidFill>
                <a:schemeClr val="bg1"/>
              </a:solidFill>
              <a:latin typeface="Lato Light" panose="020F0302020204030203" pitchFamily="34" charset="0"/>
            </a:endParaRPr>
          </a:p>
        </p:txBody>
      </p:sp>
      <p:sp>
        <p:nvSpPr>
          <p:cNvPr id="15" name="TextBox 14">
            <a:extLst>
              <a:ext uri="{FF2B5EF4-FFF2-40B4-BE49-F238E27FC236}">
                <a16:creationId xmlns:a16="http://schemas.microsoft.com/office/drawing/2014/main" id="{A7BE5B60-BD6F-4B47-9880-6BE39E61D2F9}"/>
              </a:ext>
            </a:extLst>
          </p:cNvPr>
          <p:cNvSpPr txBox="1"/>
          <p:nvPr/>
        </p:nvSpPr>
        <p:spPr>
          <a:xfrm>
            <a:off x="7380312" y="1536150"/>
            <a:ext cx="278923"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TSS 2</a:t>
            </a:r>
            <a:endParaRPr lang="en-SE" sz="900" dirty="0">
              <a:solidFill>
                <a:schemeClr val="bg1"/>
              </a:solidFill>
              <a:latin typeface="Lato Light" panose="020F0302020204030203" pitchFamily="34" charset="0"/>
            </a:endParaRPr>
          </a:p>
        </p:txBody>
      </p:sp>
      <p:pic>
        <p:nvPicPr>
          <p:cNvPr id="18" name="Picture 17">
            <a:extLst>
              <a:ext uri="{FF2B5EF4-FFF2-40B4-BE49-F238E27FC236}">
                <a16:creationId xmlns:a16="http://schemas.microsoft.com/office/drawing/2014/main" id="{CCBA061D-D2CF-4807-8D2C-D3DF96068A3A}"/>
              </a:ext>
            </a:extLst>
          </p:cNvPr>
          <p:cNvPicPr>
            <a:picLocks noChangeAspect="1"/>
          </p:cNvPicPr>
          <p:nvPr/>
        </p:nvPicPr>
        <p:blipFill rotWithShape="1">
          <a:blip r:embed="rId3"/>
          <a:srcRect t="21107" r="21107"/>
          <a:stretch/>
        </p:blipFill>
        <p:spPr>
          <a:xfrm>
            <a:off x="7380312" y="3555895"/>
            <a:ext cx="1568213" cy="1176160"/>
          </a:xfrm>
          <a:prstGeom prst="rect">
            <a:avLst/>
          </a:prstGeom>
        </p:spPr>
      </p:pic>
      <p:sp>
        <p:nvSpPr>
          <p:cNvPr id="19" name="Rectangle 18">
            <a:extLst>
              <a:ext uri="{FF2B5EF4-FFF2-40B4-BE49-F238E27FC236}">
                <a16:creationId xmlns:a16="http://schemas.microsoft.com/office/drawing/2014/main" id="{D75D8187-A1A7-4048-92CD-9B6E6D5968B7}"/>
              </a:ext>
            </a:extLst>
          </p:cNvPr>
          <p:cNvSpPr/>
          <p:nvPr/>
        </p:nvSpPr>
        <p:spPr>
          <a:xfrm>
            <a:off x="7554989" y="1706587"/>
            <a:ext cx="172917" cy="129688"/>
          </a:xfrm>
          <a:prstGeom prst="rect">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cxnSp>
        <p:nvCxnSpPr>
          <p:cNvPr id="21" name="Straight Connector 20">
            <a:extLst>
              <a:ext uri="{FF2B5EF4-FFF2-40B4-BE49-F238E27FC236}">
                <a16:creationId xmlns:a16="http://schemas.microsoft.com/office/drawing/2014/main" id="{F993DE53-A970-43F6-9DCC-BFDE3FEBABB0}"/>
              </a:ext>
            </a:extLst>
          </p:cNvPr>
          <p:cNvCxnSpPr>
            <a:cxnSpLocks/>
          </p:cNvCxnSpPr>
          <p:nvPr/>
        </p:nvCxnSpPr>
        <p:spPr>
          <a:xfrm flipH="1">
            <a:off x="7380313" y="1708150"/>
            <a:ext cx="169837" cy="18372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FE1E536-1524-4950-8E3E-40036EC7CEEE}"/>
              </a:ext>
            </a:extLst>
          </p:cNvPr>
          <p:cNvCxnSpPr>
            <a:endCxn id="19" idx="3"/>
          </p:cNvCxnSpPr>
          <p:nvPr/>
        </p:nvCxnSpPr>
        <p:spPr>
          <a:xfrm flipH="1" flipV="1">
            <a:off x="7718425" y="1708150"/>
            <a:ext cx="1238250" cy="18319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5B5E25A-0E41-4C4D-84A3-A8B1A64CD665}"/>
              </a:ext>
            </a:extLst>
          </p:cNvPr>
          <p:cNvSpPr txBox="1"/>
          <p:nvPr/>
        </p:nvSpPr>
        <p:spPr>
          <a:xfrm>
            <a:off x="8164418" y="4456003"/>
            <a:ext cx="331822"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Gravel</a:t>
            </a:r>
            <a:endParaRPr lang="en-SE" sz="900" dirty="0">
              <a:solidFill>
                <a:schemeClr val="bg1"/>
              </a:solidFill>
              <a:latin typeface="Lato Light" panose="020F0302020204030203" pitchFamily="34" charset="0"/>
            </a:endParaRPr>
          </a:p>
        </p:txBody>
      </p:sp>
      <p:cxnSp>
        <p:nvCxnSpPr>
          <p:cNvPr id="27" name="Straight Connector 26">
            <a:extLst>
              <a:ext uri="{FF2B5EF4-FFF2-40B4-BE49-F238E27FC236}">
                <a16:creationId xmlns:a16="http://schemas.microsoft.com/office/drawing/2014/main" id="{92032E31-1696-4A5C-94F4-9F9500D106D4}"/>
              </a:ext>
            </a:extLst>
          </p:cNvPr>
          <p:cNvCxnSpPr>
            <a:stCxn id="26" idx="0"/>
          </p:cNvCxnSpPr>
          <p:nvPr/>
        </p:nvCxnSpPr>
        <p:spPr>
          <a:xfrm flipV="1">
            <a:off x="8330329" y="4143975"/>
            <a:ext cx="0" cy="3120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293EC61A-B7D1-4297-889F-631D9D9EB66D}"/>
              </a:ext>
            </a:extLst>
          </p:cNvPr>
          <p:cNvSpPr txBox="1"/>
          <p:nvPr/>
        </p:nvSpPr>
        <p:spPr>
          <a:xfrm>
            <a:off x="8164418" y="3643521"/>
            <a:ext cx="203582"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Ties</a:t>
            </a:r>
            <a:endParaRPr lang="en-SE" sz="900" dirty="0">
              <a:solidFill>
                <a:schemeClr val="bg1"/>
              </a:solidFill>
              <a:latin typeface="Lato Light" panose="020F0302020204030203" pitchFamily="34" charset="0"/>
            </a:endParaRPr>
          </a:p>
        </p:txBody>
      </p:sp>
      <p:cxnSp>
        <p:nvCxnSpPr>
          <p:cNvPr id="30" name="Straight Connector 29">
            <a:extLst>
              <a:ext uri="{FF2B5EF4-FFF2-40B4-BE49-F238E27FC236}">
                <a16:creationId xmlns:a16="http://schemas.microsoft.com/office/drawing/2014/main" id="{1F3D831A-1EF3-4E9D-B2D9-8CA97AC073D7}"/>
              </a:ext>
            </a:extLst>
          </p:cNvPr>
          <p:cNvCxnSpPr/>
          <p:nvPr/>
        </p:nvCxnSpPr>
        <p:spPr>
          <a:xfrm flipV="1">
            <a:off x="8266209" y="3782020"/>
            <a:ext cx="0" cy="2298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E680697-788D-4E36-BDAA-E9BE683C3D19}"/>
              </a:ext>
            </a:extLst>
          </p:cNvPr>
          <p:cNvSpPr txBox="1"/>
          <p:nvPr/>
        </p:nvSpPr>
        <p:spPr>
          <a:xfrm>
            <a:off x="7649305" y="4089965"/>
            <a:ext cx="232436" cy="138499"/>
          </a:xfrm>
          <a:prstGeom prst="rect">
            <a:avLst/>
          </a:prstGeom>
          <a:noFill/>
        </p:spPr>
        <p:txBody>
          <a:bodyPr wrap="none" lIns="0" tIns="0" rIns="0" bIns="0" rtlCol="0">
            <a:spAutoFit/>
          </a:bodyPr>
          <a:lstStyle/>
          <a:p>
            <a:r>
              <a:rPr lang="en-US" sz="900" dirty="0">
                <a:solidFill>
                  <a:schemeClr val="bg1"/>
                </a:solidFill>
                <a:latin typeface="Lato Light" panose="020F0302020204030203" pitchFamily="34" charset="0"/>
              </a:rPr>
              <a:t>Rails</a:t>
            </a:r>
            <a:endParaRPr lang="en-SE" sz="900" dirty="0">
              <a:solidFill>
                <a:schemeClr val="bg1"/>
              </a:solidFill>
              <a:latin typeface="Lato Light" panose="020F0302020204030203" pitchFamily="34" charset="0"/>
            </a:endParaRPr>
          </a:p>
        </p:txBody>
      </p:sp>
    </p:spTree>
    <p:extLst>
      <p:ext uri="{BB962C8B-B14F-4D97-AF65-F5344CB8AC3E}">
        <p14:creationId xmlns:p14="http://schemas.microsoft.com/office/powerpoint/2010/main" val="236170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Rails and Pipe</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sz="half" idx="10"/>
          </p:nvPr>
        </p:nvSpPr>
        <p:spPr/>
        <p:txBody>
          <a:bodyPr>
            <a:normAutofit fontScale="85000" lnSpcReduction="20000"/>
          </a:bodyPr>
          <a:lstStyle/>
          <a:p>
            <a:r>
              <a:rPr lang="en-US" dirty="0"/>
              <a:t>Cathodic Protection, Edge Electrode nodes</a:t>
            </a:r>
          </a:p>
          <a:p>
            <a:pPr lvl="1"/>
            <a:r>
              <a:rPr lang="en-US" dirty="0"/>
              <a:t>The </a:t>
            </a:r>
            <a:r>
              <a:rPr lang="en-US" i="1" dirty="0"/>
              <a:t>Electrode Reaction</a:t>
            </a:r>
            <a:r>
              <a:rPr lang="en-US" dirty="0"/>
              <a:t> features define stray current leaving and entering rails and pipe due to electrochemical reactions</a:t>
            </a:r>
          </a:p>
          <a:p>
            <a:pPr lvl="1"/>
            <a:r>
              <a:rPr lang="en-US" dirty="0"/>
              <a:t>Reaction expression taken from Q235 steel in soil available in </a:t>
            </a:r>
            <a:r>
              <a:rPr lang="en-US" i="1" dirty="0"/>
              <a:t>Material Library, Corrosion</a:t>
            </a:r>
          </a:p>
          <a:p>
            <a:pPr lvl="1"/>
            <a:r>
              <a:rPr lang="en-US" i="1" dirty="0"/>
              <a:t>Electrode Current</a:t>
            </a:r>
            <a:r>
              <a:rPr lang="en-US" dirty="0"/>
              <a:t> features at TSS 1 define total currents per rail , </a:t>
            </a:r>
            <a:r>
              <a:rPr lang="en-US" i="1" dirty="0"/>
              <a:t>I</a:t>
            </a:r>
            <a:r>
              <a:rPr lang="en-US" i="1" baseline="-25000" dirty="0"/>
              <a:t>TSS1</a:t>
            </a:r>
            <a:r>
              <a:rPr lang="en-US" dirty="0"/>
              <a:t>. Function of train location, </a:t>
            </a:r>
            <a:r>
              <a:rPr lang="en-US" i="1" dirty="0" err="1"/>
              <a:t>x</a:t>
            </a:r>
            <a:r>
              <a:rPr lang="en-US" i="1" baseline="-25000" dirty="0" err="1"/>
              <a:t>train</a:t>
            </a:r>
            <a:r>
              <a:rPr lang="en-US" dirty="0"/>
              <a:t>, and current, </a:t>
            </a:r>
            <a:r>
              <a:rPr lang="en-US" i="1" dirty="0" err="1"/>
              <a:t>I</a:t>
            </a:r>
            <a:r>
              <a:rPr lang="en-US" i="1" baseline="-25000" dirty="0" err="1"/>
              <a:t>train</a:t>
            </a:r>
            <a:r>
              <a:rPr lang="en-US" dirty="0"/>
              <a:t>, for the rail length, </a:t>
            </a:r>
            <a:r>
              <a:rPr lang="en-US" i="1" dirty="0" err="1"/>
              <a:t>L</a:t>
            </a:r>
            <a:r>
              <a:rPr lang="en-US" i="1" baseline="-25000" dirty="0" err="1"/>
              <a:t>rail</a:t>
            </a:r>
            <a:r>
              <a:rPr lang="en-US" dirty="0"/>
              <a:t>:</a:t>
            </a:r>
          </a:p>
          <a:p>
            <a:pPr marL="292100" lvl="1" indent="0">
              <a:buNone/>
            </a:pPr>
            <a:endParaRPr lang="en-US" dirty="0"/>
          </a:p>
          <a:p>
            <a:pPr marL="292100" lvl="1" indent="0">
              <a:buNone/>
            </a:pPr>
            <a:endParaRPr lang="en-US" dirty="0"/>
          </a:p>
          <a:p>
            <a:pPr lvl="1"/>
            <a:r>
              <a:rPr lang="en-US" i="1" dirty="0"/>
              <a:t>Electric Potential</a:t>
            </a:r>
            <a:r>
              <a:rPr lang="en-US" dirty="0"/>
              <a:t> feature sets potential equal to 0 at TSS 2, grounded</a:t>
            </a:r>
          </a:p>
          <a:p>
            <a:r>
              <a:rPr lang="en-US" dirty="0"/>
              <a:t>Current source in rails at train location</a:t>
            </a:r>
          </a:p>
          <a:p>
            <a:pPr lvl="1"/>
            <a:r>
              <a:rPr lang="en-US" dirty="0"/>
              <a:t>Added with the </a:t>
            </a:r>
            <a:r>
              <a:rPr lang="en-US" i="1" dirty="0"/>
              <a:t>Weak Contribution</a:t>
            </a:r>
            <a:r>
              <a:rPr lang="en-US" dirty="0"/>
              <a:t> feature</a:t>
            </a:r>
          </a:p>
          <a:p>
            <a:endParaRPr lang="en-US" dirty="0"/>
          </a:p>
          <a:p>
            <a:endParaRPr lang="en-US" dirty="0"/>
          </a:p>
        </p:txBody>
      </p:sp>
      <p:pic>
        <p:nvPicPr>
          <p:cNvPr id="19" name="Content Placeholder 18">
            <a:extLst>
              <a:ext uri="{FF2B5EF4-FFF2-40B4-BE49-F238E27FC236}">
                <a16:creationId xmlns:a16="http://schemas.microsoft.com/office/drawing/2014/main" id="{3BB1C518-D345-4E26-BE49-5EABBD95DC94}"/>
              </a:ext>
            </a:extLst>
          </p:cNvPr>
          <p:cNvPicPr>
            <a:picLocks noGrp="1" noChangeAspect="1"/>
          </p:cNvPicPr>
          <p:nvPr>
            <p:ph sz="quarter" idx="17"/>
          </p:nvPr>
        </p:nvPicPr>
        <p:blipFill>
          <a:blip r:embed="rId2"/>
          <a:stretch>
            <a:fillRect/>
          </a:stretch>
        </p:blipFill>
        <p:spPr>
          <a:xfrm>
            <a:off x="4648200" y="1506540"/>
            <a:ext cx="2590800" cy="2720970"/>
          </a:xfrm>
          <a:ln>
            <a:solidFill>
              <a:schemeClr val="bg2"/>
            </a:solidFill>
          </a:ln>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E82937B3-BD52-4184-BDB1-73BB2D2370DD}"/>
                  </a:ext>
                </a:extLst>
              </p:cNvPr>
              <p:cNvSpPr txBox="1"/>
              <p:nvPr/>
            </p:nvSpPr>
            <p:spPr>
              <a:xfrm>
                <a:off x="1475656" y="3579862"/>
                <a:ext cx="1455077" cy="3458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𝐼</m:t>
                          </m:r>
                        </m:e>
                        <m:sub>
                          <m:r>
                            <a:rPr lang="en-US" sz="1000" b="0" i="1" smtClean="0">
                              <a:latin typeface="Cambria Math" panose="02040503050406030204" pitchFamily="18" charset="0"/>
                            </a:rPr>
                            <m:t>𝑇𝑆𝑆</m:t>
                          </m:r>
                          <m:r>
                            <a:rPr lang="en-US" sz="1000" b="0" i="1" smtClean="0">
                              <a:latin typeface="Cambria Math" panose="02040503050406030204" pitchFamily="18" charset="0"/>
                            </a:rPr>
                            <m:t>1</m:t>
                          </m:r>
                        </m:sub>
                      </m:sSub>
                      <m:r>
                        <a:rPr lang="en-US" sz="1000" b="0" i="1" smtClean="0">
                          <a:latin typeface="Cambria Math" panose="02040503050406030204" pitchFamily="18" charset="0"/>
                        </a:rPr>
                        <m:t>=</m:t>
                      </m:r>
                      <m:f>
                        <m:fPr>
                          <m:ctrlPr>
                            <a:rPr lang="en-US" sz="1000" i="1">
                              <a:latin typeface="Cambria Math" panose="02040503050406030204" pitchFamily="18" charset="0"/>
                            </a:rPr>
                          </m:ctrlPr>
                        </m:fPr>
                        <m:num>
                          <m:sSub>
                            <m:sSubPr>
                              <m:ctrlPr>
                                <a:rPr lang="en-US" sz="1000" i="1">
                                  <a:latin typeface="Cambria Math" panose="02040503050406030204" pitchFamily="18" charset="0"/>
                                </a:rPr>
                              </m:ctrlPr>
                            </m:sSubPr>
                            <m:e>
                              <m:r>
                                <a:rPr lang="en-US" sz="1000" i="1">
                                  <a:latin typeface="Cambria Math" panose="02040503050406030204" pitchFamily="18" charset="0"/>
                                </a:rPr>
                                <m:t>𝐼</m:t>
                              </m:r>
                            </m:e>
                            <m:sub>
                              <m:r>
                                <a:rPr lang="en-US" sz="1000" b="0" i="1" smtClean="0">
                                  <a:latin typeface="Cambria Math" panose="02040503050406030204" pitchFamily="18" charset="0"/>
                                </a:rPr>
                                <m:t>𝑡𝑟𝑎𝑖𝑛</m:t>
                              </m:r>
                            </m:sub>
                          </m:sSub>
                        </m:num>
                        <m:den>
                          <m:r>
                            <a:rPr lang="en-US" sz="1000" b="0" i="1" smtClean="0">
                              <a:latin typeface="Cambria Math" panose="02040503050406030204" pitchFamily="18" charset="0"/>
                              <a:ea typeface="Cambria Math" panose="02040503050406030204" pitchFamily="18" charset="0"/>
                              <a:sym typeface="Symbol" panose="05050102010706020507" pitchFamily="18" charset="2"/>
                            </a:rPr>
                            <m:t>2</m:t>
                          </m:r>
                        </m:den>
                      </m:f>
                      <m:d>
                        <m:dPr>
                          <m:ctrlPr>
                            <a:rPr lang="en-US" sz="1000" i="1">
                              <a:latin typeface="Cambria Math" panose="02040503050406030204" pitchFamily="18" charset="0"/>
                              <a:sym typeface="Symbol" panose="05050102010706020507" pitchFamily="18" charset="2"/>
                            </a:rPr>
                          </m:ctrlPr>
                        </m:dPr>
                        <m:e>
                          <m:r>
                            <a:rPr lang="en-US" sz="1000" b="0" i="1" smtClean="0">
                              <a:latin typeface="Cambria Math" panose="02040503050406030204" pitchFamily="18" charset="0"/>
                              <a:sym typeface="Symbol" panose="05050102010706020507" pitchFamily="18" charset="2"/>
                            </a:rPr>
                            <m:t>1−</m:t>
                          </m:r>
                          <m:f>
                            <m:fPr>
                              <m:ctrlPr>
                                <a:rPr lang="en-US" sz="1000" i="1">
                                  <a:latin typeface="Cambria Math" panose="02040503050406030204" pitchFamily="18" charset="0"/>
                                </a:rPr>
                              </m:ctrlPr>
                            </m:fPr>
                            <m:num>
                              <m:sSub>
                                <m:sSubPr>
                                  <m:ctrlPr>
                                    <a:rPr lang="en-US" sz="1000" i="1">
                                      <a:latin typeface="Cambria Math" panose="02040503050406030204" pitchFamily="18" charset="0"/>
                                    </a:rPr>
                                  </m:ctrlPr>
                                </m:sSubPr>
                                <m:e>
                                  <m:r>
                                    <a:rPr lang="en-US" sz="1000" b="0" i="1" smtClean="0">
                                      <a:latin typeface="Cambria Math" panose="02040503050406030204" pitchFamily="18" charset="0"/>
                                    </a:rPr>
                                    <m:t>𝑥</m:t>
                                  </m:r>
                                </m:e>
                                <m:sub>
                                  <m:r>
                                    <a:rPr lang="en-US" sz="1000" b="0" i="1" smtClean="0">
                                      <a:latin typeface="Cambria Math" panose="02040503050406030204" pitchFamily="18" charset="0"/>
                                    </a:rPr>
                                    <m:t>𝑡𝑟𝑎𝑖𝑛</m:t>
                                  </m:r>
                                </m:sub>
                              </m:sSub>
                            </m:num>
                            <m:den>
                              <m:sSub>
                                <m:sSubPr>
                                  <m:ctrlPr>
                                    <a:rPr lang="en-US" sz="1000" i="1">
                                      <a:latin typeface="Cambria Math" panose="02040503050406030204" pitchFamily="18" charset="0"/>
                                    </a:rPr>
                                  </m:ctrlPr>
                                </m:sSubPr>
                                <m:e>
                                  <m:r>
                                    <a:rPr lang="en-US" sz="1000" b="0" i="1" smtClean="0">
                                      <a:latin typeface="Cambria Math" panose="02040503050406030204" pitchFamily="18" charset="0"/>
                                    </a:rPr>
                                    <m:t>𝐿</m:t>
                                  </m:r>
                                </m:e>
                                <m:sub>
                                  <m:r>
                                    <a:rPr lang="en-US" sz="1000" b="0" i="1" smtClean="0">
                                      <a:latin typeface="Cambria Math" panose="02040503050406030204" pitchFamily="18" charset="0"/>
                                    </a:rPr>
                                    <m:t>𝑟𝑎𝑖𝑙</m:t>
                                  </m:r>
                                </m:sub>
                              </m:sSub>
                            </m:den>
                          </m:f>
                        </m:e>
                      </m:d>
                    </m:oMath>
                  </m:oMathPara>
                </a14:m>
                <a:endParaRPr lang="en-US" sz="1000" dirty="0"/>
              </a:p>
            </p:txBody>
          </p:sp>
        </mc:Choice>
        <mc:Fallback xmlns="">
          <p:sp>
            <p:nvSpPr>
              <p:cNvPr id="21" name="TextBox 20">
                <a:extLst>
                  <a:ext uri="{FF2B5EF4-FFF2-40B4-BE49-F238E27FC236}">
                    <a16:creationId xmlns:a16="http://schemas.microsoft.com/office/drawing/2014/main" id="{E82937B3-BD52-4184-BDB1-73BB2D2370DD}"/>
                  </a:ext>
                </a:extLst>
              </p:cNvPr>
              <p:cNvSpPr txBox="1">
                <a:spLocks noRot="1" noChangeAspect="1" noMove="1" noResize="1" noEditPoints="1" noAdjustHandles="1" noChangeArrowheads="1" noChangeShapeType="1" noTextEdit="1"/>
              </p:cNvSpPr>
              <p:nvPr/>
            </p:nvSpPr>
            <p:spPr>
              <a:xfrm>
                <a:off x="1475656" y="3579862"/>
                <a:ext cx="1455077" cy="345800"/>
              </a:xfrm>
              <a:prstGeom prst="rect">
                <a:avLst/>
              </a:prstGeom>
              <a:blipFill>
                <a:blip r:embed="rId3"/>
                <a:stretch>
                  <a:fillRect l="-1674" b="-5263"/>
                </a:stretch>
              </a:blipFill>
            </p:spPr>
            <p:txBody>
              <a:bodyPr/>
              <a:lstStyle/>
              <a:p>
                <a:r>
                  <a:rPr lang="en-SE">
                    <a:noFill/>
                  </a:rPr>
                  <a:t> </a:t>
                </a:r>
              </a:p>
            </p:txBody>
          </p:sp>
        </mc:Fallback>
      </mc:AlternateContent>
    </p:spTree>
    <p:extLst>
      <p:ext uri="{BB962C8B-B14F-4D97-AF65-F5344CB8AC3E}">
        <p14:creationId xmlns:p14="http://schemas.microsoft.com/office/powerpoint/2010/main" val="1098664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Conductivities</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sz="half" idx="10"/>
          </p:nvPr>
        </p:nvSpPr>
        <p:spPr/>
        <p:txBody>
          <a:bodyPr/>
          <a:lstStyle/>
          <a:p>
            <a:r>
              <a:rPr lang="en-US" dirty="0"/>
              <a:t>Electrolyte conductivities defined individually for each material in the soil using user-defined values</a:t>
            </a:r>
          </a:p>
          <a:p>
            <a:r>
              <a:rPr lang="en-US" dirty="0"/>
              <a:t>Anisotropic electrolyte conductivity set at ties</a:t>
            </a:r>
          </a:p>
        </p:txBody>
      </p:sp>
      <p:pic>
        <p:nvPicPr>
          <p:cNvPr id="12" name="Content Placeholder 11">
            <a:extLst>
              <a:ext uri="{FF2B5EF4-FFF2-40B4-BE49-F238E27FC236}">
                <a16:creationId xmlns:a16="http://schemas.microsoft.com/office/drawing/2014/main" id="{87EFEBA4-F6CD-4D07-B527-F9D67629B190}"/>
              </a:ext>
            </a:extLst>
          </p:cNvPr>
          <p:cNvPicPr>
            <a:picLocks noGrp="1" noChangeAspect="1"/>
          </p:cNvPicPr>
          <p:nvPr>
            <p:ph sz="quarter" idx="17"/>
          </p:nvPr>
        </p:nvPicPr>
        <p:blipFill>
          <a:blip r:embed="rId2"/>
          <a:stretch>
            <a:fillRect/>
          </a:stretch>
        </p:blipFill>
        <p:spPr>
          <a:xfrm>
            <a:off x="4648200" y="1663408"/>
            <a:ext cx="2590800" cy="2407233"/>
          </a:xfrm>
          <a:ln>
            <a:solidFill>
              <a:schemeClr val="bg2"/>
            </a:solidFill>
          </a:ln>
        </p:spPr>
      </p:pic>
    </p:spTree>
    <p:extLst>
      <p:ext uri="{BB962C8B-B14F-4D97-AF65-F5344CB8AC3E}">
        <p14:creationId xmlns:p14="http://schemas.microsoft.com/office/powerpoint/2010/main" val="4285216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D852D5-81FB-4AC1-9623-ADDE7B40A73C}"/>
              </a:ext>
            </a:extLst>
          </p:cNvPr>
          <p:cNvSpPr>
            <a:spLocks noGrp="1"/>
          </p:cNvSpPr>
          <p:nvPr>
            <p:ph sz="half" idx="10"/>
          </p:nvPr>
        </p:nvSpPr>
        <p:spPr>
          <a:xfrm>
            <a:off x="467497" y="3241062"/>
            <a:ext cx="2651760" cy="1490472"/>
          </a:xfrm>
        </p:spPr>
        <p:txBody>
          <a:bodyPr>
            <a:normAutofit/>
          </a:bodyPr>
          <a:lstStyle/>
          <a:p>
            <a:r>
              <a:rPr lang="en-US" dirty="0"/>
              <a:t>Train propulsion current depends on acceleration, braking, and idle periods</a:t>
            </a:r>
          </a:p>
          <a:p>
            <a:r>
              <a:rPr lang="en-US" dirty="0"/>
              <a:t>Traction substations supply the current</a:t>
            </a:r>
          </a:p>
        </p:txBody>
      </p:sp>
      <p:sp>
        <p:nvSpPr>
          <p:cNvPr id="4" name="Content Placeholder 3">
            <a:extLst>
              <a:ext uri="{FF2B5EF4-FFF2-40B4-BE49-F238E27FC236}">
                <a16:creationId xmlns:a16="http://schemas.microsoft.com/office/drawing/2014/main" id="{E8F24D4C-4285-42C9-A196-90D5E9A6E668}"/>
              </a:ext>
            </a:extLst>
          </p:cNvPr>
          <p:cNvSpPr>
            <a:spLocks noGrp="1"/>
          </p:cNvSpPr>
          <p:nvPr>
            <p:ph sz="quarter" idx="19"/>
          </p:nvPr>
        </p:nvSpPr>
        <p:spPr>
          <a:xfrm>
            <a:off x="467497" y="2884546"/>
            <a:ext cx="2651760" cy="356515"/>
          </a:xfrm>
        </p:spPr>
        <p:txBody>
          <a:bodyPr>
            <a:normAutofit fontScale="92500" lnSpcReduction="20000"/>
          </a:bodyPr>
          <a:lstStyle/>
          <a:p>
            <a:r>
              <a:rPr lang="en-US" dirty="0"/>
              <a:t>Current</a:t>
            </a:r>
            <a:endParaRPr lang="en-SE" dirty="0"/>
          </a:p>
        </p:txBody>
      </p:sp>
      <p:sp>
        <p:nvSpPr>
          <p:cNvPr id="5" name="Content Placeholder 4">
            <a:extLst>
              <a:ext uri="{FF2B5EF4-FFF2-40B4-BE49-F238E27FC236}">
                <a16:creationId xmlns:a16="http://schemas.microsoft.com/office/drawing/2014/main" id="{0824546D-D173-4B5A-BB0C-50C99CF6CCA8}"/>
              </a:ext>
            </a:extLst>
          </p:cNvPr>
          <p:cNvSpPr>
            <a:spLocks noGrp="1"/>
          </p:cNvSpPr>
          <p:nvPr>
            <p:ph sz="half" idx="30"/>
          </p:nvPr>
        </p:nvSpPr>
        <p:spPr>
          <a:xfrm>
            <a:off x="3291840" y="3241062"/>
            <a:ext cx="2651760" cy="1490472"/>
          </a:xfrm>
        </p:spPr>
        <p:txBody>
          <a:bodyPr/>
          <a:lstStyle/>
          <a:p>
            <a:r>
              <a:rPr lang="en-US" dirty="0"/>
              <a:t>Traveled distance over time to define train location</a:t>
            </a:r>
            <a:endParaRPr lang="en-SE" dirty="0"/>
          </a:p>
        </p:txBody>
      </p:sp>
      <p:sp>
        <p:nvSpPr>
          <p:cNvPr id="7" name="Content Placeholder 6">
            <a:extLst>
              <a:ext uri="{FF2B5EF4-FFF2-40B4-BE49-F238E27FC236}">
                <a16:creationId xmlns:a16="http://schemas.microsoft.com/office/drawing/2014/main" id="{49721FC1-5054-42BB-924D-D331E619C2C9}"/>
              </a:ext>
            </a:extLst>
          </p:cNvPr>
          <p:cNvSpPr>
            <a:spLocks noGrp="1"/>
          </p:cNvSpPr>
          <p:nvPr>
            <p:ph sz="quarter" idx="32"/>
          </p:nvPr>
        </p:nvSpPr>
        <p:spPr>
          <a:xfrm>
            <a:off x="3291840" y="2884546"/>
            <a:ext cx="2651760" cy="356515"/>
          </a:xfrm>
        </p:spPr>
        <p:txBody>
          <a:bodyPr>
            <a:normAutofit fontScale="92500" lnSpcReduction="20000"/>
          </a:bodyPr>
          <a:lstStyle/>
          <a:p>
            <a:r>
              <a:rPr lang="en-US" dirty="0"/>
              <a:t>Location</a:t>
            </a:r>
            <a:endParaRPr lang="en-SE" dirty="0"/>
          </a:p>
        </p:txBody>
      </p:sp>
      <p:sp>
        <p:nvSpPr>
          <p:cNvPr id="8" name="Content Placeholder 7">
            <a:extLst>
              <a:ext uri="{FF2B5EF4-FFF2-40B4-BE49-F238E27FC236}">
                <a16:creationId xmlns:a16="http://schemas.microsoft.com/office/drawing/2014/main" id="{74CC2DDE-A30D-4209-9464-AD1831958121}"/>
              </a:ext>
            </a:extLst>
          </p:cNvPr>
          <p:cNvSpPr>
            <a:spLocks noGrp="1"/>
          </p:cNvSpPr>
          <p:nvPr>
            <p:ph sz="half" idx="33"/>
          </p:nvPr>
        </p:nvSpPr>
        <p:spPr>
          <a:xfrm>
            <a:off x="6116183" y="3241062"/>
            <a:ext cx="2651760" cy="1490472"/>
          </a:xfrm>
        </p:spPr>
        <p:txBody>
          <a:bodyPr>
            <a:normAutofit fontScale="92500" lnSpcReduction="20000"/>
          </a:bodyPr>
          <a:lstStyle/>
          <a:p>
            <a:r>
              <a:rPr lang="en-US" dirty="0"/>
              <a:t>Positioning of train on rails with Gaussian pulse representation (integrated value equal 1)</a:t>
            </a:r>
          </a:p>
          <a:p>
            <a:r>
              <a:rPr lang="en-US" dirty="0"/>
              <a:t>Gaussian-pulse shaped current drawn at train location</a:t>
            </a:r>
            <a:endParaRPr lang="en-SE" dirty="0"/>
          </a:p>
        </p:txBody>
      </p:sp>
      <p:sp>
        <p:nvSpPr>
          <p:cNvPr id="10" name="Content Placeholder 9">
            <a:extLst>
              <a:ext uri="{FF2B5EF4-FFF2-40B4-BE49-F238E27FC236}">
                <a16:creationId xmlns:a16="http://schemas.microsoft.com/office/drawing/2014/main" id="{2A40D1EE-1E1E-45F7-99F3-1A5AEB8265AE}"/>
              </a:ext>
            </a:extLst>
          </p:cNvPr>
          <p:cNvSpPr>
            <a:spLocks noGrp="1"/>
          </p:cNvSpPr>
          <p:nvPr>
            <p:ph sz="quarter" idx="35"/>
          </p:nvPr>
        </p:nvSpPr>
        <p:spPr>
          <a:xfrm>
            <a:off x="6116183" y="2884546"/>
            <a:ext cx="2651760" cy="356515"/>
          </a:xfrm>
        </p:spPr>
        <p:txBody>
          <a:bodyPr>
            <a:normAutofit fontScale="92500" lnSpcReduction="20000"/>
          </a:bodyPr>
          <a:lstStyle/>
          <a:p>
            <a:r>
              <a:rPr lang="en-US" dirty="0"/>
              <a:t>Shape</a:t>
            </a:r>
            <a:endParaRPr lang="en-SE" dirty="0"/>
          </a:p>
        </p:txBody>
      </p:sp>
      <p:sp>
        <p:nvSpPr>
          <p:cNvPr id="11" name="Title 10">
            <a:extLst>
              <a:ext uri="{FF2B5EF4-FFF2-40B4-BE49-F238E27FC236}">
                <a16:creationId xmlns:a16="http://schemas.microsoft.com/office/drawing/2014/main" id="{44CCFB06-7158-4980-9C93-BDA524AF2521}"/>
              </a:ext>
            </a:extLst>
          </p:cNvPr>
          <p:cNvSpPr>
            <a:spLocks noGrp="1"/>
          </p:cNvSpPr>
          <p:nvPr>
            <p:ph type="title"/>
          </p:nvPr>
        </p:nvSpPr>
        <p:spPr/>
        <p:txBody>
          <a:bodyPr/>
          <a:lstStyle/>
          <a:p>
            <a:r>
              <a:rPr lang="en-US" dirty="0"/>
              <a:t>Train Propulsion Functions</a:t>
            </a:r>
            <a:endParaRPr lang="en-SE" dirty="0"/>
          </a:p>
        </p:txBody>
      </p:sp>
      <p:pic>
        <p:nvPicPr>
          <p:cNvPr id="16" name="Content Placeholder 15">
            <a:extLst>
              <a:ext uri="{FF2B5EF4-FFF2-40B4-BE49-F238E27FC236}">
                <a16:creationId xmlns:a16="http://schemas.microsoft.com/office/drawing/2014/main" id="{3CF41990-BB12-48DC-80A7-5C6E19BD5EEE}"/>
              </a:ext>
            </a:extLst>
          </p:cNvPr>
          <p:cNvPicPr>
            <a:picLocks noGrp="1" noChangeAspect="1"/>
          </p:cNvPicPr>
          <p:nvPr>
            <p:ph sz="quarter" idx="29"/>
          </p:nvPr>
        </p:nvPicPr>
        <p:blipFill rotWithShape="1">
          <a:blip r:embed="rId2">
            <a:clrChange>
              <a:clrFrom>
                <a:srgbClr val="FFFFFF"/>
              </a:clrFrom>
              <a:clrTo>
                <a:srgbClr val="FFFFFF">
                  <a:alpha val="0"/>
                </a:srgbClr>
              </a:clrTo>
            </a:clrChange>
          </a:blip>
          <a:srcRect t="30"/>
          <a:stretch/>
        </p:blipFill>
        <p:spPr>
          <a:xfrm>
            <a:off x="519056" y="1457037"/>
            <a:ext cx="2579886" cy="1408529"/>
          </a:xfrm>
        </p:spPr>
      </p:pic>
      <p:pic>
        <p:nvPicPr>
          <p:cNvPr id="23" name="Content Placeholder 22">
            <a:extLst>
              <a:ext uri="{FF2B5EF4-FFF2-40B4-BE49-F238E27FC236}">
                <a16:creationId xmlns:a16="http://schemas.microsoft.com/office/drawing/2014/main" id="{0030BA9D-9D25-45DA-8689-C489DC959D02}"/>
              </a:ext>
            </a:extLst>
          </p:cNvPr>
          <p:cNvPicPr>
            <a:picLocks noGrp="1" noChangeAspect="1"/>
          </p:cNvPicPr>
          <p:nvPr>
            <p:ph sz="quarter" idx="31"/>
          </p:nvPr>
        </p:nvPicPr>
        <p:blipFill>
          <a:blip r:embed="rId3">
            <a:clrChange>
              <a:clrFrom>
                <a:srgbClr val="FFFFFF"/>
              </a:clrFrom>
              <a:clrTo>
                <a:srgbClr val="FFFFFF">
                  <a:alpha val="0"/>
                </a:srgbClr>
              </a:clrTo>
            </a:clrChange>
          </a:blip>
          <a:stretch>
            <a:fillRect/>
          </a:stretch>
        </p:blipFill>
        <p:spPr>
          <a:xfrm>
            <a:off x="3327259" y="1457038"/>
            <a:ext cx="2578342" cy="1408108"/>
          </a:xfrm>
        </p:spPr>
      </p:pic>
      <p:pic>
        <p:nvPicPr>
          <p:cNvPr id="27" name="Content Placeholder 26">
            <a:extLst>
              <a:ext uri="{FF2B5EF4-FFF2-40B4-BE49-F238E27FC236}">
                <a16:creationId xmlns:a16="http://schemas.microsoft.com/office/drawing/2014/main" id="{8578C1E6-55D1-45B3-93E5-65D48214B859}"/>
              </a:ext>
            </a:extLst>
          </p:cNvPr>
          <p:cNvPicPr>
            <a:picLocks noGrp="1" noChangeAspect="1"/>
          </p:cNvPicPr>
          <p:nvPr>
            <p:ph sz="quarter" idx="34"/>
          </p:nvPr>
        </p:nvPicPr>
        <p:blipFill>
          <a:blip r:embed="rId4">
            <a:clrChange>
              <a:clrFrom>
                <a:srgbClr val="FFFFFF"/>
              </a:clrFrom>
              <a:clrTo>
                <a:srgbClr val="FFFFFF">
                  <a:alpha val="0"/>
                </a:srgbClr>
              </a:clrTo>
            </a:clrChange>
          </a:blip>
          <a:stretch>
            <a:fillRect/>
          </a:stretch>
        </p:blipFill>
        <p:spPr>
          <a:xfrm>
            <a:off x="6162486" y="1463477"/>
            <a:ext cx="2578342" cy="1408108"/>
          </a:xfrm>
        </p:spPr>
      </p:pic>
    </p:spTree>
    <p:extLst>
      <p:ext uri="{BB962C8B-B14F-4D97-AF65-F5344CB8AC3E}">
        <p14:creationId xmlns:p14="http://schemas.microsoft.com/office/powerpoint/2010/main" val="1356414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05D90E-D22E-493A-8D38-CBA3EA726815}"/>
              </a:ext>
            </a:extLst>
          </p:cNvPr>
          <p:cNvSpPr>
            <a:spLocks noGrp="1"/>
          </p:cNvSpPr>
          <p:nvPr>
            <p:ph sz="half" idx="18"/>
          </p:nvPr>
        </p:nvSpPr>
        <p:spPr>
          <a:xfrm>
            <a:off x="457200" y="3034640"/>
            <a:ext cx="2674640" cy="1985382"/>
          </a:xfrm>
        </p:spPr>
        <p:txBody>
          <a:bodyPr>
            <a:normAutofit fontScale="77500" lnSpcReduction="20000"/>
          </a:bodyPr>
          <a:lstStyle/>
          <a:p>
            <a:pPr marL="139700" indent="-139700">
              <a:lnSpc>
                <a:spcPct val="120000"/>
              </a:lnSpc>
            </a:pPr>
            <a:r>
              <a:rPr lang="en-US" dirty="0"/>
              <a:t>Parametric sweep to investigate three different scenarios:</a:t>
            </a:r>
          </a:p>
          <a:p>
            <a:pPr marL="279400" lvl="1" indent="-131763">
              <a:lnSpc>
                <a:spcPct val="120000"/>
              </a:lnSpc>
              <a:buFont typeface="+mj-lt"/>
              <a:buAutoNum type="arabicPeriod"/>
            </a:pPr>
            <a:r>
              <a:rPr lang="en-US" sz="1000" dirty="0"/>
              <a:t>Base scenario, </a:t>
            </a:r>
            <a:r>
              <a:rPr lang="en-US" sz="1000" dirty="0">
                <a:sym typeface="Symbol" panose="05050102010706020507" pitchFamily="18" charset="2"/>
              </a:rPr>
              <a:t></a:t>
            </a:r>
            <a:r>
              <a:rPr lang="en-US" sz="1000" baseline="-25000" dirty="0"/>
              <a:t>sand</a:t>
            </a:r>
            <a:r>
              <a:rPr lang="en-US" sz="1000" dirty="0">
                <a:sym typeface="Symbol" panose="05050102010706020507" pitchFamily="18" charset="2"/>
              </a:rPr>
              <a:t>= 400 </a:t>
            </a:r>
            <a:r>
              <a:rPr lang="en-GB" sz="1000" dirty="0">
                <a:latin typeface="Symbol" panose="05050102010706020507" pitchFamily="18" charset="2"/>
                <a:sym typeface="Symbol" panose="05050102010706020507" pitchFamily="18" charset="2"/>
              </a:rPr>
              <a:t></a:t>
            </a:r>
            <a:r>
              <a:rPr lang="en-US" sz="1000" dirty="0"/>
              <a:t>m and </a:t>
            </a:r>
            <a:r>
              <a:rPr lang="en-US" sz="1000" i="1" dirty="0" err="1"/>
              <a:t>L</a:t>
            </a:r>
            <a:r>
              <a:rPr lang="en-US" sz="1000" baseline="-25000" dirty="0" err="1"/>
              <a:t>RePos</a:t>
            </a:r>
            <a:r>
              <a:rPr lang="en-US" sz="1000" dirty="0"/>
              <a:t>=0 m</a:t>
            </a:r>
            <a:endParaRPr lang="en-US" sz="1000" baseline="30000" dirty="0"/>
          </a:p>
          <a:p>
            <a:pPr marL="279400" lvl="1" indent="-131763">
              <a:lnSpc>
                <a:spcPct val="120000"/>
              </a:lnSpc>
              <a:buFont typeface="+mj-lt"/>
              <a:buAutoNum type="arabicPeriod"/>
            </a:pPr>
            <a:r>
              <a:rPr lang="en-US" sz="1000" dirty="0"/>
              <a:t>Sandy clay treated as clay, </a:t>
            </a:r>
            <a:r>
              <a:rPr lang="en-US" sz="1000" dirty="0">
                <a:sym typeface="Symbol" panose="05050102010706020507" pitchFamily="18" charset="2"/>
              </a:rPr>
              <a:t></a:t>
            </a:r>
            <a:r>
              <a:rPr lang="en-US" sz="1000" baseline="-25000" dirty="0"/>
              <a:t>sand </a:t>
            </a:r>
            <a:r>
              <a:rPr lang="en-US" sz="1000" dirty="0">
                <a:sym typeface="Symbol" panose="05050102010706020507" pitchFamily="18" charset="2"/>
              </a:rPr>
              <a:t>= </a:t>
            </a:r>
            <a:r>
              <a:rPr lang="en-US" sz="1000" baseline="-25000" dirty="0"/>
              <a:t>clay</a:t>
            </a:r>
            <a:r>
              <a:rPr lang="en-US" sz="1000" dirty="0">
                <a:sym typeface="Symbol" panose="05050102010706020507" pitchFamily="18" charset="2"/>
              </a:rPr>
              <a:t>= 50 </a:t>
            </a:r>
            <a:r>
              <a:rPr lang="en-GB" sz="1000" dirty="0">
                <a:latin typeface="Symbol" panose="05050102010706020507" pitchFamily="18" charset="2"/>
                <a:sym typeface="Symbol" panose="05050102010706020507" pitchFamily="18" charset="2"/>
              </a:rPr>
              <a:t></a:t>
            </a:r>
            <a:r>
              <a:rPr lang="en-US" sz="1000" dirty="0"/>
              <a:t>m</a:t>
            </a:r>
            <a:endParaRPr lang="en-US" sz="1000" dirty="0">
              <a:sym typeface="Symbol" panose="05050102010706020507" pitchFamily="18" charset="2"/>
            </a:endParaRPr>
          </a:p>
          <a:p>
            <a:pPr marL="279400" lvl="1" indent="-131763">
              <a:lnSpc>
                <a:spcPct val="120000"/>
              </a:lnSpc>
              <a:buFont typeface="+mj-lt"/>
              <a:buAutoNum type="arabicPeriod"/>
            </a:pPr>
            <a:r>
              <a:rPr lang="en-US" sz="1000" dirty="0"/>
              <a:t>Pipe repositioned +50 m in y-direction, </a:t>
            </a:r>
            <a:r>
              <a:rPr lang="en-US" sz="1000" i="1" dirty="0" err="1"/>
              <a:t>L</a:t>
            </a:r>
            <a:r>
              <a:rPr lang="en-US" sz="1000" baseline="-25000" dirty="0" err="1"/>
              <a:t>RePos</a:t>
            </a:r>
            <a:r>
              <a:rPr lang="en-US" sz="1000" dirty="0"/>
              <a:t>=50 m</a:t>
            </a:r>
          </a:p>
          <a:p>
            <a:pPr marL="131763" indent="-131763">
              <a:lnSpc>
                <a:spcPct val="120000"/>
              </a:lnSpc>
            </a:pPr>
            <a:r>
              <a:rPr lang="en-US" dirty="0"/>
              <a:t>To vary the train location, a Stationary Study step using Auxiliary sweep for the traveled time, </a:t>
            </a:r>
            <a:r>
              <a:rPr lang="en-US" dirty="0" err="1"/>
              <a:t>t_train</a:t>
            </a:r>
            <a:r>
              <a:rPr lang="en-US" dirty="0"/>
              <a:t>, is used</a:t>
            </a:r>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sz="quarter" idx="17"/>
          </p:nvPr>
        </p:nvSpPr>
        <p:spPr/>
        <p:txBody>
          <a:bodyPr>
            <a:normAutofit/>
          </a:bodyPr>
          <a:lstStyle/>
          <a:p>
            <a:endParaRPr lang="en-US" dirty="0"/>
          </a:p>
        </p:txBody>
      </p:sp>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p:txBody>
          <a:bodyPr/>
          <a:lstStyle/>
          <a:p>
            <a:r>
              <a:rPr lang="en-US" dirty="0"/>
              <a:t>Study</a:t>
            </a:r>
            <a:endParaRPr lang="en-SE" dirty="0"/>
          </a:p>
        </p:txBody>
      </p:sp>
      <p:pic>
        <p:nvPicPr>
          <p:cNvPr id="3" name="Picture 2">
            <a:extLst>
              <a:ext uri="{FF2B5EF4-FFF2-40B4-BE49-F238E27FC236}">
                <a16:creationId xmlns:a16="http://schemas.microsoft.com/office/drawing/2014/main" id="{4735B0F1-7ECE-4EA1-8841-0636EDC89B21}"/>
              </a:ext>
            </a:extLst>
          </p:cNvPr>
          <p:cNvPicPr>
            <a:picLocks noChangeAspect="1"/>
          </p:cNvPicPr>
          <p:nvPr/>
        </p:nvPicPr>
        <p:blipFill rotWithShape="1">
          <a:blip r:embed="rId2"/>
          <a:srcRect r="32224" b="5292"/>
          <a:stretch/>
        </p:blipFill>
        <p:spPr>
          <a:xfrm>
            <a:off x="3271058" y="436766"/>
            <a:ext cx="6197486" cy="4871288"/>
          </a:xfrm>
          <a:prstGeom prst="rect">
            <a:avLst/>
          </a:prstGeom>
        </p:spPr>
      </p:pic>
    </p:spTree>
    <p:extLst>
      <p:ext uri="{BB962C8B-B14F-4D97-AF65-F5344CB8AC3E}">
        <p14:creationId xmlns:p14="http://schemas.microsoft.com/office/powerpoint/2010/main" val="3064544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Content Placeholder 34">
            <a:extLst>
              <a:ext uri="{FF2B5EF4-FFF2-40B4-BE49-F238E27FC236}">
                <a16:creationId xmlns:a16="http://schemas.microsoft.com/office/drawing/2014/main" id="{D39C9324-4FE1-420C-B3AF-2C3324C238FD}"/>
              </a:ext>
            </a:extLst>
          </p:cNvPr>
          <p:cNvPicPr>
            <a:picLocks noGrp="1" noChangeAspect="1"/>
          </p:cNvPicPr>
          <p:nvPr>
            <p:ph sz="quarter" idx="29"/>
          </p:nvPr>
        </p:nvPicPr>
        <p:blipFill>
          <a:blip r:embed="rId2">
            <a:clrChange>
              <a:clrFrom>
                <a:srgbClr val="FFFFFF"/>
              </a:clrFrom>
              <a:clrTo>
                <a:srgbClr val="FFFFFF">
                  <a:alpha val="0"/>
                </a:srgbClr>
              </a:clrTo>
            </a:clrChange>
          </a:blip>
          <a:stretch>
            <a:fillRect/>
          </a:stretch>
        </p:blipFill>
        <p:spPr>
          <a:xfrm>
            <a:off x="2027113" y="1387475"/>
            <a:ext cx="5089773" cy="3394075"/>
          </a:xfrm>
        </p:spPr>
      </p:pic>
      <p:sp>
        <p:nvSpPr>
          <p:cNvPr id="37" name="Text Placeholder 36">
            <a:extLst>
              <a:ext uri="{FF2B5EF4-FFF2-40B4-BE49-F238E27FC236}">
                <a16:creationId xmlns:a16="http://schemas.microsoft.com/office/drawing/2014/main" id="{FD8796EB-FC69-4EEC-8992-E743440803D1}"/>
              </a:ext>
            </a:extLst>
          </p:cNvPr>
          <p:cNvSpPr>
            <a:spLocks noGrp="1"/>
          </p:cNvSpPr>
          <p:nvPr>
            <p:ph type="body" sz="quarter" idx="18"/>
          </p:nvPr>
        </p:nvSpPr>
        <p:spPr/>
        <p:txBody>
          <a:bodyPr/>
          <a:lstStyle/>
          <a:p>
            <a:r>
              <a:rPr lang="en-US" dirty="0"/>
              <a:t>Simulated TSS currents</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normAutofit/>
          </a:bodyPr>
          <a:lstStyle/>
          <a:p>
            <a:r>
              <a:rPr lang="en-GB" dirty="0"/>
              <a:t>Currents and Train Location</a:t>
            </a:r>
            <a:endParaRPr lang="en-SE" dirty="0"/>
          </a:p>
        </p:txBody>
      </p:sp>
    </p:spTree>
    <p:extLst>
      <p:ext uri="{BB962C8B-B14F-4D97-AF65-F5344CB8AC3E}">
        <p14:creationId xmlns:p14="http://schemas.microsoft.com/office/powerpoint/2010/main" val="3785056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BCE345C-9479-4FFB-A265-F12997FAB50A}"/>
              </a:ext>
            </a:extLst>
          </p:cNvPr>
          <p:cNvSpPr>
            <a:spLocks noGrp="1"/>
          </p:cNvSpPr>
          <p:nvPr>
            <p:ph type="body" sz="quarter" idx="18"/>
          </p:nvPr>
        </p:nvSpPr>
        <p:spPr/>
        <p:txBody>
          <a:bodyPr/>
          <a:lstStyle/>
          <a:p>
            <a:r>
              <a:rPr lang="en-US" dirty="0"/>
              <a:t>Soil potential and current</a:t>
            </a:r>
            <a:endParaRPr lang="en-SE" dirty="0"/>
          </a:p>
        </p:txBody>
      </p:sp>
      <p:sp>
        <p:nvSpPr>
          <p:cNvPr id="2" name="Title 1">
            <a:extLst>
              <a:ext uri="{FF2B5EF4-FFF2-40B4-BE49-F238E27FC236}">
                <a16:creationId xmlns:a16="http://schemas.microsoft.com/office/drawing/2014/main" id="{2D23741B-F1F8-4B76-8E7B-EE3908CEE888}"/>
              </a:ext>
            </a:extLst>
          </p:cNvPr>
          <p:cNvSpPr>
            <a:spLocks noGrp="1"/>
          </p:cNvSpPr>
          <p:nvPr>
            <p:ph type="title"/>
          </p:nvPr>
        </p:nvSpPr>
        <p:spPr/>
        <p:txBody>
          <a:bodyPr/>
          <a:lstStyle/>
          <a:p>
            <a:r>
              <a:rPr lang="en-GB" dirty="0"/>
              <a:t>Base Scenario Results</a:t>
            </a:r>
            <a:endParaRPr lang="en-SE" dirty="0"/>
          </a:p>
        </p:txBody>
      </p:sp>
      <p:sp>
        <p:nvSpPr>
          <p:cNvPr id="10" name="Content Placeholder 9">
            <a:extLst>
              <a:ext uri="{FF2B5EF4-FFF2-40B4-BE49-F238E27FC236}">
                <a16:creationId xmlns:a16="http://schemas.microsoft.com/office/drawing/2014/main" id="{ED22EA34-428D-43C2-9392-C5F7C9CBE455}"/>
              </a:ext>
            </a:extLst>
          </p:cNvPr>
          <p:cNvSpPr>
            <a:spLocks noGrp="1"/>
          </p:cNvSpPr>
          <p:nvPr>
            <p:ph sz="quarter" idx="29"/>
          </p:nvPr>
        </p:nvSpPr>
        <p:spPr/>
        <p:txBody>
          <a:bodyPr/>
          <a:lstStyle/>
          <a:p>
            <a:r>
              <a:rPr lang="en-US" dirty="0"/>
              <a:t> </a:t>
            </a:r>
            <a:endParaRPr lang="en-SE" dirty="0"/>
          </a:p>
        </p:txBody>
      </p:sp>
      <p:pic>
        <p:nvPicPr>
          <p:cNvPr id="15" name="Stray Currents from Train">
            <a:hlinkClick r:id="" action="ppaction://media"/>
            <a:extLst>
              <a:ext uri="{FF2B5EF4-FFF2-40B4-BE49-F238E27FC236}">
                <a16:creationId xmlns:a16="http://schemas.microsoft.com/office/drawing/2014/main" id="{76CC53F8-4519-4B47-9F1D-556E79B47BE8}"/>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555355" y="1387823"/>
            <a:ext cx="6033292" cy="3393727"/>
          </a:xfrm>
          <a:prstGeom prst="rect">
            <a:avLst/>
          </a:prstGeom>
        </p:spPr>
      </p:pic>
    </p:spTree>
    <p:extLst>
      <p:ext uri="{BB962C8B-B14F-4D97-AF65-F5344CB8AC3E}">
        <p14:creationId xmlns:p14="http://schemas.microsoft.com/office/powerpoint/2010/main" val="2287315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000"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5"/>
                </p:tgtEl>
              </p:cMediaNode>
            </p:vide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5"/>
                                        </p:tgtEl>
                                      </p:cBhvr>
                                    </p:cmd>
                                  </p:childTnLst>
                                </p:cTn>
                              </p:par>
                            </p:childTnLst>
                          </p:cTn>
                        </p:par>
                      </p:childTnLst>
                    </p:cTn>
                  </p:par>
                </p:childTnLst>
              </p:cTn>
              <p:nextCondLst>
                <p:cond evt="onClick" delay="0">
                  <p:tgtEl>
                    <p:spTgt spid="15"/>
                  </p:tgtEl>
                </p:cond>
              </p:nextCondLst>
            </p:seq>
          </p:childTnLst>
        </p:cTn>
      </p:par>
    </p:tnLst>
  </p:timing>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14017</TotalTime>
  <Words>657</Words>
  <Application>Microsoft Office PowerPoint</Application>
  <PresentationFormat>On-screen Show (16:9)</PresentationFormat>
  <Paragraphs>84</Paragraphs>
  <Slides>14</Slides>
  <Notes>1</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Cambria Math</vt:lpstr>
      <vt:lpstr>Arial</vt:lpstr>
      <vt:lpstr>Lato Light</vt:lpstr>
      <vt:lpstr>Lato Black</vt:lpstr>
      <vt:lpstr>Lato</vt:lpstr>
      <vt:lpstr>Symbol</vt:lpstr>
      <vt:lpstr>Wingdings</vt:lpstr>
      <vt:lpstr>comsol-slide-template-NEW</vt:lpstr>
      <vt:lpstr>Stray Currents from a  Train in a Light Railway Transit System </vt:lpstr>
      <vt:lpstr>Introduction</vt:lpstr>
      <vt:lpstr>Geometry</vt:lpstr>
      <vt:lpstr>Rails and Pipe</vt:lpstr>
      <vt:lpstr>Conductivities</vt:lpstr>
      <vt:lpstr>Train Propulsion Functions</vt:lpstr>
      <vt:lpstr>Study</vt:lpstr>
      <vt:lpstr>Currents and Train Location</vt:lpstr>
      <vt:lpstr>Base Scenario Results</vt:lpstr>
      <vt:lpstr>Base Scenario Results</vt:lpstr>
      <vt:lpstr>Base Scenario Results</vt:lpstr>
      <vt:lpstr>Base Scenario Results</vt:lpstr>
      <vt:lpstr>Comparison Results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Battery Electrode with a Particle Size Distribution</dc:title>
  <dc:creator>Henrik Ekström</dc:creator>
  <cp:lastModifiedBy>sudre</cp:lastModifiedBy>
  <cp:revision>198</cp:revision>
  <dcterms:created xsi:type="dcterms:W3CDTF">2023-04-26T11:44:56Z</dcterms:created>
  <dcterms:modified xsi:type="dcterms:W3CDTF">2023-12-08T02:36:05Z</dcterms:modified>
</cp:coreProperties>
</file>