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3.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4.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5.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77" r:id="rId1"/>
    <p:sldMasterId id="2147483694" r:id="rId2"/>
    <p:sldMasterId id="2147483711" r:id="rId3"/>
    <p:sldMasterId id="2147483776" r:id="rId4"/>
    <p:sldMasterId id="2147483787" r:id="rId5"/>
    <p:sldMasterId id="2147483798" r:id="rId6"/>
  </p:sldMasterIdLst>
  <p:notesMasterIdLst>
    <p:notesMasterId r:id="rId16"/>
  </p:notesMasterIdLst>
  <p:sldIdLst>
    <p:sldId id="261" r:id="rId7"/>
    <p:sldId id="262" r:id="rId8"/>
    <p:sldId id="263" r:id="rId9"/>
    <p:sldId id="271" r:id="rId10"/>
    <p:sldId id="275" r:id="rId11"/>
    <p:sldId id="276" r:id="rId12"/>
    <p:sldId id="270" r:id="rId13"/>
    <p:sldId id="272" r:id="rId14"/>
    <p:sldId id="273" r:id="rId15"/>
  </p:sldIdLst>
  <p:sldSz cx="9144000" cy="5143500" type="screen16x9"/>
  <p:notesSz cx="6858000" cy="9144000"/>
  <p:embeddedFontLst>
    <p:embeddedFont>
      <p:font typeface="Calibri" panose="020F0502020204030204" pitchFamily="34" charset="0"/>
      <p:regular r:id="rId17"/>
      <p:bold r:id="rId18"/>
      <p:italic r:id="rId19"/>
      <p:boldItalic r:id="rId20"/>
    </p:embeddedFont>
    <p:embeddedFont>
      <p:font typeface="Lato" panose="020F0502020204030203" pitchFamily="34" charset="0"/>
      <p:regular r:id="rId21"/>
      <p:bold r:id="rId22"/>
      <p:italic r:id="rId23"/>
      <p:boldItalic r:id="rId24"/>
    </p:embeddedFont>
    <p:embeddedFont>
      <p:font typeface="Lato Black" panose="020F0A02020204030203" pitchFamily="34" charset="0"/>
      <p:bold r:id="rId25"/>
      <p:boldItalic r:id="rId26"/>
    </p:embeddedFont>
    <p:embeddedFont>
      <p:font typeface="Lato Light" panose="020F0302020204030203" pitchFamily="34" charset="0"/>
      <p:regular r:id="rId27"/>
      <p:italic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3375" autoAdjust="0"/>
  </p:normalViewPr>
  <p:slideViewPr>
    <p:cSldViewPr>
      <p:cViewPr varScale="1">
        <p:scale>
          <a:sx n="207" d="100"/>
          <a:sy n="207" d="100"/>
        </p:scale>
        <p:origin x="474" y="17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Master" Target="slideMasters/slideMaster3.xml"/><Relationship Id="rId21" Type="http://schemas.openxmlformats.org/officeDocument/2006/relationships/font" Target="fonts/font5.fnt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font" Target="fonts/font8.fntdata"/><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4.xml"/><Relationship Id="rId19" Type="http://schemas.openxmlformats.org/officeDocument/2006/relationships/font" Target="fonts/font3.fntdata"/><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17-Nov-23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15232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2778129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5</a:t>
            </a:fld>
            <a:endParaRPr lang="en-US"/>
          </a:p>
        </p:txBody>
      </p:sp>
    </p:spTree>
    <p:extLst>
      <p:ext uri="{BB962C8B-B14F-4D97-AF65-F5344CB8AC3E}">
        <p14:creationId xmlns:p14="http://schemas.microsoft.com/office/powerpoint/2010/main" val="1004494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6</a:t>
            </a:fld>
            <a:endParaRPr lang="en-US"/>
          </a:p>
        </p:txBody>
      </p:sp>
    </p:spTree>
    <p:extLst>
      <p:ext uri="{BB962C8B-B14F-4D97-AF65-F5344CB8AC3E}">
        <p14:creationId xmlns:p14="http://schemas.microsoft.com/office/powerpoint/2010/main" val="84312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7</a:t>
            </a:fld>
            <a:endParaRPr lang="en-US"/>
          </a:p>
        </p:txBody>
      </p:sp>
    </p:spTree>
    <p:extLst>
      <p:ext uri="{BB962C8B-B14F-4D97-AF65-F5344CB8AC3E}">
        <p14:creationId xmlns:p14="http://schemas.microsoft.com/office/powerpoint/2010/main" val="1595492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8</a:t>
            </a:fld>
            <a:endParaRPr lang="en-US"/>
          </a:p>
        </p:txBody>
      </p:sp>
    </p:spTree>
    <p:extLst>
      <p:ext uri="{BB962C8B-B14F-4D97-AF65-F5344CB8AC3E}">
        <p14:creationId xmlns:p14="http://schemas.microsoft.com/office/powerpoint/2010/main" val="3712210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6.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6.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60228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94622196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892179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549288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40" y="1028701"/>
            <a:ext cx="3970337" cy="628631"/>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40" y="1657333"/>
            <a:ext cx="3970337" cy="3124205"/>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50"/>
            <a:ext cx="3971926" cy="3124187"/>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769415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563" i="1">
                <a:solidFill>
                  <a:srgbClr val="393A39"/>
                </a:solidFill>
              </a:defRPr>
            </a:lvl1pPr>
            <a:lvl2pPr marL="342900" indent="0">
              <a:buNone/>
              <a:defRPr/>
            </a:lvl2pPr>
            <a:lvl3pPr marL="685800" indent="0">
              <a:buNone/>
              <a:defRPr/>
            </a:lvl3pPr>
          </a:lstStyle>
          <a:p>
            <a:pPr lvl="0"/>
            <a:r>
              <a:rPr lang="en-US"/>
              <a:t>Click to edit Master text styles</a:t>
            </a:r>
          </a:p>
        </p:txBody>
      </p:sp>
    </p:spTree>
    <p:extLst>
      <p:ext uri="{BB962C8B-B14F-4D97-AF65-F5344CB8AC3E}">
        <p14:creationId xmlns:p14="http://schemas.microsoft.com/office/powerpoint/2010/main" val="428631089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603161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1500">
                <a:latin typeface="Lato" panose="020F0502020204030203" pitchFamily="34" charset="0"/>
              </a:defRPr>
            </a:lvl4pPr>
            <a:lvl5pPr marL="1371600" indent="0">
              <a:buNone/>
              <a:defRPr sz="1500">
                <a:latin typeface="Lato" panose="020F0502020204030203" pitchFamily="34" charset="0"/>
              </a:defRPr>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9"/>
            <a:ext cx="1981200" cy="531811"/>
          </a:xfrm>
        </p:spPr>
        <p:txBody>
          <a:bodyPr>
            <a:normAutofit/>
          </a:bodyPr>
          <a:lstStyle>
            <a:lvl1pPr marL="0" indent="0">
              <a:buNone/>
              <a:defRPr sz="6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06414466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8941284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0659895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88146919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263100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773679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3655053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2204788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78820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750" i="1">
                <a:solidFill>
                  <a:srgbClr val="393A39"/>
                </a:solidFill>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159885830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2516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82793209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0603906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282620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18160039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571589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564255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5300388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8245399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7846502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0841721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408395723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033949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7609806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475639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3375112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69322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9364123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0215608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95823336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521322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84793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722504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562685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952598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98721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66120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945016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21900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011363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12529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52093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23047642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9531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304665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167163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457263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53804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1984034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283239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8639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68177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299351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3226953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6189478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11008818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7867454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999196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245578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655010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923119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08579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4853824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028604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5598079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3487057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397084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8306392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0441854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4212467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047875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0604908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5895052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8910227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35297063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5736206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5848879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4491092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8137156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578651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479665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814551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543739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5098536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028966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06858549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30849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263121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4459827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221199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0452967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791372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994695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3381439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935313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53923613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3204321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2914850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0411052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2962389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3468796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14756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62057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422428949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4368960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2264563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6432560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26443889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105324110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39979636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85195032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8714198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21822068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732083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20667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16612405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7160903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98079149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8"/>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8"/>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2751712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6414489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9393897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817108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03581338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4"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4"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80"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80"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71081690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7"/>
            <a:ext cx="7010400" cy="1241425"/>
          </a:xfrm>
          <a:prstGeom prst="rect">
            <a:avLst/>
          </a:prstGeom>
        </p:spPr>
        <p:txBody>
          <a:bodyPr>
            <a:normAutofit/>
          </a:bodyPr>
          <a:lstStyle>
            <a:lvl1pPr marL="0" indent="0" algn="ctr">
              <a:buNone/>
              <a:defRPr sz="1350">
                <a:solidFill>
                  <a:srgbClr val="393A39"/>
                </a:solidFill>
                <a:latin typeface="Lato" panose="020F0502020204030203"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996178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58.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slideLayout" Target="../slideLayouts/slideLayout74.xml"/><Relationship Id="rId47" Type="http://schemas.openxmlformats.org/officeDocument/2006/relationships/slideLayout" Target="../slideLayouts/slideLayout79.xml"/><Relationship Id="rId50" Type="http://schemas.openxmlformats.org/officeDocument/2006/relationships/slideLayout" Target="../slideLayouts/slideLayout82.xml"/><Relationship Id="rId55" Type="http://schemas.openxmlformats.org/officeDocument/2006/relationships/slideLayout" Target="../slideLayouts/slideLayout87.xml"/><Relationship Id="rId63" Type="http://schemas.openxmlformats.org/officeDocument/2006/relationships/slideLayout" Target="../slideLayouts/slideLayout95.xml"/><Relationship Id="rId68" Type="http://schemas.openxmlformats.org/officeDocument/2006/relationships/image" Target="../media/image2.png"/><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9" Type="http://schemas.openxmlformats.org/officeDocument/2006/relationships/slideLayout" Target="../slideLayouts/slideLayout61.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45" Type="http://schemas.openxmlformats.org/officeDocument/2006/relationships/slideLayout" Target="../slideLayouts/slideLayout77.xml"/><Relationship Id="rId53" Type="http://schemas.openxmlformats.org/officeDocument/2006/relationships/slideLayout" Target="../slideLayouts/slideLayout85.xml"/><Relationship Id="rId58" Type="http://schemas.openxmlformats.org/officeDocument/2006/relationships/slideLayout" Target="../slideLayouts/slideLayout90.xml"/><Relationship Id="rId66" Type="http://schemas.openxmlformats.org/officeDocument/2006/relationships/image" Target="../media/image7.emf"/><Relationship Id="rId5" Type="http://schemas.openxmlformats.org/officeDocument/2006/relationships/slideLayout" Target="../slideLayouts/slideLayout37.xml"/><Relationship Id="rId61" Type="http://schemas.openxmlformats.org/officeDocument/2006/relationships/slideLayout" Target="../slideLayouts/slideLayout93.xml"/><Relationship Id="rId19" Type="http://schemas.openxmlformats.org/officeDocument/2006/relationships/slideLayout" Target="../slideLayouts/slideLayout5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43" Type="http://schemas.openxmlformats.org/officeDocument/2006/relationships/slideLayout" Target="../slideLayouts/slideLayout75.xml"/><Relationship Id="rId48" Type="http://schemas.openxmlformats.org/officeDocument/2006/relationships/slideLayout" Target="../slideLayouts/slideLayout80.xml"/><Relationship Id="rId56" Type="http://schemas.openxmlformats.org/officeDocument/2006/relationships/slideLayout" Target="../slideLayouts/slideLayout88.xml"/><Relationship Id="rId64" Type="http://schemas.openxmlformats.org/officeDocument/2006/relationships/slideLayout" Target="../slideLayouts/slideLayout96.xml"/><Relationship Id="rId8" Type="http://schemas.openxmlformats.org/officeDocument/2006/relationships/slideLayout" Target="../slideLayouts/slideLayout40.xml"/><Relationship Id="rId51" Type="http://schemas.openxmlformats.org/officeDocument/2006/relationships/slideLayout" Target="../slideLayouts/slideLayout83.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 Id="rId46" Type="http://schemas.openxmlformats.org/officeDocument/2006/relationships/slideLayout" Target="../slideLayouts/slideLayout78.xml"/><Relationship Id="rId59" Type="http://schemas.openxmlformats.org/officeDocument/2006/relationships/slideLayout" Target="../slideLayouts/slideLayout91.xml"/><Relationship Id="rId67" Type="http://schemas.openxmlformats.org/officeDocument/2006/relationships/image" Target="../media/image8.emf"/><Relationship Id="rId20" Type="http://schemas.openxmlformats.org/officeDocument/2006/relationships/slideLayout" Target="../slideLayouts/slideLayout52.xml"/><Relationship Id="rId41" Type="http://schemas.openxmlformats.org/officeDocument/2006/relationships/slideLayout" Target="../slideLayouts/slideLayout73.xml"/><Relationship Id="rId54" Type="http://schemas.openxmlformats.org/officeDocument/2006/relationships/slideLayout" Target="../slideLayouts/slideLayout86.xml"/><Relationship Id="rId62" Type="http://schemas.openxmlformats.org/officeDocument/2006/relationships/slideLayout" Target="../slideLayouts/slideLayout9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49" Type="http://schemas.openxmlformats.org/officeDocument/2006/relationships/slideLayout" Target="../slideLayouts/slideLayout81.xml"/><Relationship Id="rId57" Type="http://schemas.openxmlformats.org/officeDocument/2006/relationships/slideLayout" Target="../slideLayouts/slideLayout89.xml"/><Relationship Id="rId10" Type="http://schemas.openxmlformats.org/officeDocument/2006/relationships/slideLayout" Target="../slideLayouts/slideLayout42.xml"/><Relationship Id="rId31" Type="http://schemas.openxmlformats.org/officeDocument/2006/relationships/slideLayout" Target="../slideLayouts/slideLayout63.xml"/><Relationship Id="rId44" Type="http://schemas.openxmlformats.org/officeDocument/2006/relationships/slideLayout" Target="../slideLayouts/slideLayout76.xml"/><Relationship Id="rId52" Type="http://schemas.openxmlformats.org/officeDocument/2006/relationships/slideLayout" Target="../slideLayouts/slideLayout84.xml"/><Relationship Id="rId60" Type="http://schemas.openxmlformats.org/officeDocument/2006/relationships/slideLayout" Target="../slideLayouts/slideLayout92.xml"/><Relationship Id="rId65" Type="http://schemas.openxmlformats.org/officeDocument/2006/relationships/theme" Target="../theme/theme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9" Type="http://schemas.openxmlformats.org/officeDocument/2006/relationships/slideLayout" Target="../slideLayouts/slideLayout7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04.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image" Target="../media/image1.jpg"/><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theme" Target="../theme/theme4.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4.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image" Target="../media/image1.jpg"/><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theme" Target="../theme/theme5.xml"/><Relationship Id="rId5" Type="http://schemas.openxmlformats.org/officeDocument/2006/relationships/slideLayout" Target="../slideLayouts/slideLayout11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4.xml"/><Relationship Id="rId13" Type="http://schemas.openxmlformats.org/officeDocument/2006/relationships/slideLayout" Target="../slideLayouts/slideLayout129.xml"/><Relationship Id="rId18" Type="http://schemas.openxmlformats.org/officeDocument/2006/relationships/image" Target="../media/image1.jpg"/><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slideLayout" Target="../slideLayouts/slideLayout128.xml"/><Relationship Id="rId17" Type="http://schemas.openxmlformats.org/officeDocument/2006/relationships/theme" Target="../theme/theme6.xml"/><Relationship Id="rId2" Type="http://schemas.openxmlformats.org/officeDocument/2006/relationships/slideLayout" Target="../slideLayouts/slideLayout118.xml"/><Relationship Id="rId16" Type="http://schemas.openxmlformats.org/officeDocument/2006/relationships/slideLayout" Target="../slideLayouts/slideLayout132.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5" Type="http://schemas.openxmlformats.org/officeDocument/2006/relationships/slideLayout" Target="../slideLayouts/slideLayout131.xml"/><Relationship Id="rId10" Type="http://schemas.openxmlformats.org/officeDocument/2006/relationships/slideLayout" Target="../slideLayouts/slideLayout126.xml"/><Relationship Id="rId19" Type="http://schemas.openxmlformats.org/officeDocument/2006/relationships/image" Target="../media/image2.png"/><Relationship Id="rId4" Type="http://schemas.openxmlformats.org/officeDocument/2006/relationships/slideLayout" Target="../slideLayouts/slideLayout120.xml"/><Relationship Id="rId9" Type="http://schemas.openxmlformats.org/officeDocument/2006/relationships/slideLayout" Target="../slideLayouts/slideLayout125.xml"/><Relationship Id="rId14" Type="http://schemas.openxmlformats.org/officeDocument/2006/relationships/slideLayout" Target="../slideLayouts/slideLayout1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58468316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154839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6"/>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7"/>
          <a:stretch>
            <a:fillRect/>
          </a:stretch>
        </p:blipFill>
        <p:spPr>
          <a:xfrm>
            <a:off x="115779" y="223914"/>
            <a:ext cx="752320" cy="69658"/>
          </a:xfrm>
          <a:prstGeom prst="rect">
            <a:avLst/>
          </a:prstGeom>
        </p:spPr>
      </p:pic>
    </p:spTree>
    <p:extLst>
      <p:ext uri="{BB962C8B-B14F-4D97-AF65-F5344CB8AC3E}">
        <p14:creationId xmlns:p14="http://schemas.microsoft.com/office/powerpoint/2010/main" val="1430084794"/>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 id="2147483734" r:id="rId23"/>
    <p:sldLayoutId id="2147483735" r:id="rId24"/>
    <p:sldLayoutId id="2147483736" r:id="rId25"/>
    <p:sldLayoutId id="2147483737" r:id="rId26"/>
    <p:sldLayoutId id="2147483738" r:id="rId27"/>
    <p:sldLayoutId id="2147483739" r:id="rId28"/>
    <p:sldLayoutId id="2147483740" r:id="rId29"/>
    <p:sldLayoutId id="2147483741" r:id="rId30"/>
    <p:sldLayoutId id="2147483742" r:id="rId31"/>
    <p:sldLayoutId id="2147483743" r:id="rId32"/>
    <p:sldLayoutId id="2147483744" r:id="rId33"/>
    <p:sldLayoutId id="2147483745" r:id="rId34"/>
    <p:sldLayoutId id="2147483746" r:id="rId35"/>
    <p:sldLayoutId id="2147483747" r:id="rId36"/>
    <p:sldLayoutId id="2147483748" r:id="rId37"/>
    <p:sldLayoutId id="2147483749" r:id="rId38"/>
    <p:sldLayoutId id="2147483750" r:id="rId39"/>
    <p:sldLayoutId id="2147483751" r:id="rId40"/>
    <p:sldLayoutId id="2147483752" r:id="rId41"/>
    <p:sldLayoutId id="2147483753" r:id="rId42"/>
    <p:sldLayoutId id="2147483754" r:id="rId43"/>
    <p:sldLayoutId id="2147483755" r:id="rId44"/>
    <p:sldLayoutId id="2147483756" r:id="rId45"/>
    <p:sldLayoutId id="2147483757" r:id="rId46"/>
    <p:sldLayoutId id="2147483758" r:id="rId47"/>
    <p:sldLayoutId id="2147483759" r:id="rId48"/>
    <p:sldLayoutId id="2147483760" r:id="rId49"/>
    <p:sldLayoutId id="2147483761" r:id="rId50"/>
    <p:sldLayoutId id="2147483762" r:id="rId51"/>
    <p:sldLayoutId id="2147483763" r:id="rId52"/>
    <p:sldLayoutId id="2147483764" r:id="rId53"/>
    <p:sldLayoutId id="2147483765" r:id="rId54"/>
    <p:sldLayoutId id="2147483766" r:id="rId55"/>
    <p:sldLayoutId id="2147483767" r:id="rId56"/>
    <p:sldLayoutId id="2147483768" r:id="rId57"/>
    <p:sldLayoutId id="2147483769" r:id="rId58"/>
    <p:sldLayoutId id="2147483770" r:id="rId59"/>
    <p:sldLayoutId id="2147483771" r:id="rId60"/>
    <p:sldLayoutId id="2147483772" r:id="rId61"/>
    <p:sldLayoutId id="2147483773" r:id="rId62"/>
    <p:sldLayoutId id="2147483774" r:id="rId63"/>
    <p:sldLayoutId id="2147483775" r:id="rId64"/>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8"/>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2"/>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27737033"/>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Lst>
  <p:txStyles>
    <p:titleStyle>
      <a:lvl1pPr algn="l" defTabSz="685800" rtl="0" eaLnBrk="1" latinLnBrk="0" hangingPunct="1">
        <a:lnSpc>
          <a:spcPct val="90000"/>
        </a:lnSpc>
        <a:spcBef>
          <a:spcPct val="0"/>
        </a:spcBef>
        <a:buNone/>
        <a:defRPr sz="1800" b="1" kern="1200">
          <a:solidFill>
            <a:srgbClr val="1B4D81"/>
          </a:solidFill>
          <a:latin typeface="Lato" panose="020F0502020204030203" pitchFamily="34" charset="0"/>
          <a:ea typeface="+mj-ea"/>
          <a:cs typeface="+mj-cs"/>
        </a:defRPr>
      </a:lvl1pPr>
    </p:titleStyle>
    <p:bodyStyle>
      <a:lvl1pPr marL="171450" indent="-171450" algn="l" defTabSz="685800" rtl="0" eaLnBrk="1" latinLnBrk="0" hangingPunct="1">
        <a:lnSpc>
          <a:spcPct val="100000"/>
        </a:lnSpc>
        <a:spcBef>
          <a:spcPts val="750"/>
        </a:spcBef>
        <a:buFont typeface="Wingdings" pitchFamily="2" charset="2"/>
        <a:buChar char="§"/>
        <a:defRPr sz="1200" kern="1200">
          <a:solidFill>
            <a:srgbClr val="393A39"/>
          </a:solidFill>
          <a:latin typeface="Lato" panose="020F0502020204030203" pitchFamily="34" charset="0"/>
          <a:ea typeface="+mn-ea"/>
          <a:cs typeface="+mn-cs"/>
        </a:defRPr>
      </a:lvl1pPr>
      <a:lvl2pPr marL="514350" indent="-171450" algn="l" defTabSz="685800" rtl="0" eaLnBrk="1" latinLnBrk="0" hangingPunct="1">
        <a:lnSpc>
          <a:spcPct val="100000"/>
        </a:lnSpc>
        <a:spcBef>
          <a:spcPts val="375"/>
        </a:spcBef>
        <a:buFont typeface="Lato" panose="020F0502020204030203" pitchFamily="34" charset="0"/>
        <a:buChar char="-"/>
        <a:defRPr sz="1050" kern="1200">
          <a:solidFill>
            <a:srgbClr val="393A39"/>
          </a:solidFill>
          <a:latin typeface="Lato" panose="020F0502020204030203" pitchFamily="34" charset="0"/>
          <a:ea typeface="+mn-ea"/>
          <a:cs typeface="+mn-cs"/>
        </a:defRPr>
      </a:lvl2pPr>
      <a:lvl3pPr marL="857250" indent="-171450" algn="l" defTabSz="685800" rtl="0" eaLnBrk="1" latinLnBrk="0" hangingPunct="1">
        <a:lnSpc>
          <a:spcPct val="100000"/>
        </a:lnSpc>
        <a:spcBef>
          <a:spcPts val="375"/>
        </a:spcBef>
        <a:buFont typeface="Arial" panose="020B0604020202020204" pitchFamily="34" charset="0"/>
        <a:buChar char="•"/>
        <a:defRPr sz="900" kern="1200">
          <a:solidFill>
            <a:srgbClr val="393A39"/>
          </a:solidFill>
          <a:latin typeface="Lato" panose="020F0502020204030203" pitchFamily="34" charset="0"/>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40500867"/>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783" indent="-228594" algn="l" defTabSz="914378"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2972"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342039566"/>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hyperlink" Target="https://www.comsol.com/model/104291" TargetMode="External"/><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8.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4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44.xml"/><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43.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Balanced Armature Transducer –</a:t>
            </a:r>
            <a:br>
              <a:rPr lang="en-US" dirty="0"/>
            </a:br>
            <a:r>
              <a:rPr lang="en-US" dirty="0"/>
              <a:t>Frequency Domain Analysis</a:t>
            </a:r>
          </a:p>
        </p:txBody>
      </p:sp>
      <p:pic>
        <p:nvPicPr>
          <p:cNvPr id="10" name="Picture 9">
            <a:extLst>
              <a:ext uri="{FF2B5EF4-FFF2-40B4-BE49-F238E27FC236}">
                <a16:creationId xmlns:a16="http://schemas.microsoft.com/office/drawing/2014/main" id="{32641A3C-6E3F-4FEC-8A3F-C82B93D2D7AB}"/>
              </a:ext>
            </a:extLst>
          </p:cNvPr>
          <p:cNvPicPr>
            <a:picLocks noChangeAspect="1"/>
          </p:cNvPicPr>
          <p:nvPr/>
        </p:nvPicPr>
        <p:blipFill>
          <a:blip r:embed="rId3"/>
          <a:stretch>
            <a:fillRect/>
          </a:stretch>
        </p:blipFill>
        <p:spPr>
          <a:xfrm>
            <a:off x="4159026" y="49271"/>
            <a:ext cx="4979977" cy="3513079"/>
          </a:xfrm>
          <a:prstGeom prst="rect">
            <a:avLst/>
          </a:prstGeom>
        </p:spPr>
      </p:pic>
    </p:spTree>
    <p:extLst>
      <p:ext uri="{BB962C8B-B14F-4D97-AF65-F5344CB8AC3E}">
        <p14:creationId xmlns:p14="http://schemas.microsoft.com/office/powerpoint/2010/main" val="3407987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normAutofit fontScale="92500" lnSpcReduction="20000"/>
          </a:bodyPr>
          <a:lstStyle/>
          <a:p>
            <a:r>
              <a:rPr lang="en-US" sz="1400" dirty="0"/>
              <a:t>This is a full vibro-electroacoustic simulation of a balanced armature transducer (also known as a receiver in some industries) which is a high performance miniature loudspeaker often used in hearing aids and other in-ear audio products.</a:t>
            </a:r>
          </a:p>
          <a:p>
            <a:r>
              <a:rPr lang="en-US" sz="1400" dirty="0"/>
              <a:t>The model is set up using a linear frequency domain perturbation approach on top of the DC analysis of the magnetic system. The electromagnetic coupling to the armature is done using the built-in </a:t>
            </a:r>
            <a:r>
              <a:rPr lang="en-US" sz="1400" i="1" dirty="0"/>
              <a:t>Magnetomechanical Forces </a:t>
            </a:r>
            <a:r>
              <a:rPr lang="en-US" sz="1400" dirty="0"/>
              <a:t>multiphysics coupling.</a:t>
            </a:r>
          </a:p>
          <a:p>
            <a:r>
              <a:rPr lang="en-US" sz="1400" dirty="0"/>
              <a:t>The vibrating armature is part of a magnetic circuit with alternating flux imposed by the AC coil – causing a strong interaction with the unidirectional permanent (DC) magnetic field in the gap.</a:t>
            </a:r>
          </a:p>
          <a:p>
            <a:r>
              <a:rPr lang="en-US" sz="1400" dirty="0"/>
              <a:t>The structure to EM coupling (back EMC) comes from the varying air gap in the magnetic flux circuit, that is, a varying reluctance. So it is necessary to include a </a:t>
            </a:r>
            <a:r>
              <a:rPr lang="en-US" sz="1400" i="1" dirty="0"/>
              <a:t>Deforming Domain </a:t>
            </a:r>
            <a:r>
              <a:rPr lang="en-US" sz="1400" dirty="0"/>
              <a:t>in the air region in order to see any effect on the coil impedance.</a:t>
            </a:r>
          </a:p>
          <a:p>
            <a:r>
              <a:rPr lang="en-US" sz="1400" dirty="0"/>
              <a:t>The measurement setup that consists of a tube and an ear canal simulator (a so-called 711 coupler) is modeled through a transfer matrix representation using the </a:t>
            </a:r>
            <a:r>
              <a:rPr lang="en-US" sz="1400" i="1" dirty="0"/>
              <a:t>Lumped Port</a:t>
            </a:r>
            <a:r>
              <a:rPr lang="en-US" sz="1400" dirty="0"/>
              <a:t> condition. The transfer matrix data of the system is computed in </a:t>
            </a:r>
            <a:r>
              <a:rPr lang="en-US" sz="1400" dirty="0">
                <a:hlinkClick r:id="rId3"/>
              </a:rPr>
              <a:t>Transfer Matrix of a Tube and Coupler </a:t>
            </a:r>
            <a:r>
              <a:rPr lang="en-US" sz="1400" dirty="0" err="1">
                <a:hlinkClick r:id="rId3"/>
              </a:rPr>
              <a:t>Measurment</a:t>
            </a:r>
            <a:r>
              <a:rPr lang="en-US" sz="1400" dirty="0">
                <a:hlinkClick r:id="rId3"/>
              </a:rPr>
              <a:t> Setup</a:t>
            </a:r>
            <a:r>
              <a:rPr lang="en-US" sz="1400" dirty="0"/>
              <a:t>.</a:t>
            </a:r>
          </a:p>
          <a:p>
            <a:r>
              <a:rPr lang="en-US" sz="1400" dirty="0"/>
              <a:t>The geometry of the transducer is generic and based on typical dimensions. The material properties used are also generic materials.</a:t>
            </a:r>
          </a:p>
          <a:p>
            <a:r>
              <a:rPr lang="en-US" sz="1400" dirty="0"/>
              <a:t>Useful reference: R. Christensen, “Lumped Element Modeling of Transducers,” </a:t>
            </a:r>
            <a:r>
              <a:rPr lang="en-US" sz="1400" dirty="0" err="1"/>
              <a:t>audioXpress</a:t>
            </a:r>
            <a:r>
              <a:rPr lang="en-US" sz="1400" dirty="0"/>
              <a:t>, March 2023.</a:t>
            </a:r>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690FE8-08EB-46B2-9378-ABC7EAC4F19E}"/>
              </a:ext>
            </a:extLst>
          </p:cNvPr>
          <p:cNvPicPr>
            <a:picLocks noChangeAspect="1"/>
          </p:cNvPicPr>
          <p:nvPr/>
        </p:nvPicPr>
        <p:blipFill>
          <a:blip r:embed="rId3"/>
          <a:stretch>
            <a:fillRect/>
          </a:stretch>
        </p:blipFill>
        <p:spPr>
          <a:xfrm>
            <a:off x="1517568" y="895350"/>
            <a:ext cx="6265168" cy="4084960"/>
          </a:xfrm>
          <a:prstGeom prst="rect">
            <a:avLst/>
          </a:prstGeom>
        </p:spPr>
      </p:pic>
      <p:sp>
        <p:nvSpPr>
          <p:cNvPr id="2" name="Title 1"/>
          <p:cNvSpPr>
            <a:spLocks noGrp="1"/>
          </p:cNvSpPr>
          <p:nvPr>
            <p:ph type="title"/>
          </p:nvPr>
        </p:nvSpPr>
        <p:spPr/>
        <p:txBody>
          <a:bodyPr/>
          <a:lstStyle/>
          <a:p>
            <a:r>
              <a:rPr lang="en-US" dirty="0"/>
              <a:t>Model Definition: Transducer</a:t>
            </a:r>
          </a:p>
        </p:txBody>
      </p:sp>
      <p:sp>
        <p:nvSpPr>
          <p:cNvPr id="19" name="TextBox 18">
            <a:extLst>
              <a:ext uri="{FF2B5EF4-FFF2-40B4-BE49-F238E27FC236}">
                <a16:creationId xmlns:a16="http://schemas.microsoft.com/office/drawing/2014/main" id="{6872D51C-BEA2-4C97-9D6C-5BD76E1AE00C}"/>
              </a:ext>
            </a:extLst>
          </p:cNvPr>
          <p:cNvSpPr txBox="1"/>
          <p:nvPr/>
        </p:nvSpPr>
        <p:spPr>
          <a:xfrm>
            <a:off x="2822618" y="4607223"/>
            <a:ext cx="450764" cy="276999"/>
          </a:xfrm>
          <a:prstGeom prst="rect">
            <a:avLst/>
          </a:prstGeom>
          <a:noFill/>
        </p:spPr>
        <p:txBody>
          <a:bodyPr wrap="none" rtlCol="0">
            <a:spAutoFit/>
          </a:bodyPr>
          <a:lstStyle/>
          <a:p>
            <a:r>
              <a:rPr lang="en-US" sz="1200" dirty="0">
                <a:latin typeface="Lato Light" panose="020F0302020204030203" pitchFamily="34" charset="0"/>
              </a:rPr>
              <a:t>Coil</a:t>
            </a:r>
          </a:p>
        </p:txBody>
      </p:sp>
      <p:cxnSp>
        <p:nvCxnSpPr>
          <p:cNvPr id="25" name="Straight Connector 24">
            <a:extLst>
              <a:ext uri="{FF2B5EF4-FFF2-40B4-BE49-F238E27FC236}">
                <a16:creationId xmlns:a16="http://schemas.microsoft.com/office/drawing/2014/main" id="{DDEC6B46-092C-415A-A240-B0C64BD50812}"/>
              </a:ext>
            </a:extLst>
          </p:cNvPr>
          <p:cNvCxnSpPr>
            <a:cxnSpLocks/>
          </p:cNvCxnSpPr>
          <p:nvPr/>
        </p:nvCxnSpPr>
        <p:spPr>
          <a:xfrm>
            <a:off x="3048000" y="3468688"/>
            <a:ext cx="3591" cy="1138535"/>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A986FAF-DD08-486A-A17A-EEA15ECF9E9A}"/>
              </a:ext>
            </a:extLst>
          </p:cNvPr>
          <p:cNvSpPr txBox="1"/>
          <p:nvPr/>
        </p:nvSpPr>
        <p:spPr>
          <a:xfrm>
            <a:off x="3276435" y="4156038"/>
            <a:ext cx="692818" cy="276999"/>
          </a:xfrm>
          <a:prstGeom prst="rect">
            <a:avLst/>
          </a:prstGeom>
          <a:noFill/>
        </p:spPr>
        <p:txBody>
          <a:bodyPr wrap="none" rtlCol="0">
            <a:spAutoFit/>
          </a:bodyPr>
          <a:lstStyle/>
          <a:p>
            <a:r>
              <a:rPr lang="en-US" sz="1200" dirty="0">
                <a:latin typeface="Lato Light" panose="020F0302020204030203" pitchFamily="34" charset="0"/>
              </a:rPr>
              <a:t>Magnet</a:t>
            </a:r>
          </a:p>
        </p:txBody>
      </p:sp>
      <p:sp>
        <p:nvSpPr>
          <p:cNvPr id="26" name="TextBox 25">
            <a:extLst>
              <a:ext uri="{FF2B5EF4-FFF2-40B4-BE49-F238E27FC236}">
                <a16:creationId xmlns:a16="http://schemas.microsoft.com/office/drawing/2014/main" id="{7F7C9F98-CF5F-4771-ACFE-C3A28D8402F3}"/>
              </a:ext>
            </a:extLst>
          </p:cNvPr>
          <p:cNvSpPr txBox="1"/>
          <p:nvPr/>
        </p:nvSpPr>
        <p:spPr>
          <a:xfrm>
            <a:off x="3660185" y="4779058"/>
            <a:ext cx="851515" cy="276999"/>
          </a:xfrm>
          <a:prstGeom prst="rect">
            <a:avLst/>
          </a:prstGeom>
          <a:noFill/>
        </p:spPr>
        <p:txBody>
          <a:bodyPr wrap="none" rtlCol="0">
            <a:spAutoFit/>
          </a:bodyPr>
          <a:lstStyle/>
          <a:p>
            <a:r>
              <a:rPr lang="en-US" sz="1200" dirty="0">
                <a:latin typeface="Lato Light" panose="020F0302020204030203" pitchFamily="34" charset="0"/>
              </a:rPr>
              <a:t>Pole piece</a:t>
            </a:r>
          </a:p>
        </p:txBody>
      </p:sp>
      <p:sp>
        <p:nvSpPr>
          <p:cNvPr id="28" name="TextBox 27">
            <a:extLst>
              <a:ext uri="{FF2B5EF4-FFF2-40B4-BE49-F238E27FC236}">
                <a16:creationId xmlns:a16="http://schemas.microsoft.com/office/drawing/2014/main" id="{21E4653C-1E23-4656-8C3D-08F657ABCDB7}"/>
              </a:ext>
            </a:extLst>
          </p:cNvPr>
          <p:cNvSpPr txBox="1"/>
          <p:nvPr/>
        </p:nvSpPr>
        <p:spPr>
          <a:xfrm>
            <a:off x="6171194" y="4531023"/>
            <a:ext cx="1210588" cy="461665"/>
          </a:xfrm>
          <a:prstGeom prst="rect">
            <a:avLst/>
          </a:prstGeom>
          <a:noFill/>
        </p:spPr>
        <p:txBody>
          <a:bodyPr wrap="none" rtlCol="0">
            <a:spAutoFit/>
          </a:bodyPr>
          <a:lstStyle/>
          <a:p>
            <a:r>
              <a:rPr lang="en-US" sz="1200" dirty="0">
                <a:latin typeface="Lato Light" panose="020F0302020204030203" pitchFamily="34" charset="0"/>
              </a:rPr>
              <a:t>Armature</a:t>
            </a:r>
          </a:p>
          <a:p>
            <a:r>
              <a:rPr lang="en-US" sz="1200" dirty="0">
                <a:latin typeface="Lato Light" panose="020F0302020204030203" pitchFamily="34" charset="0"/>
              </a:rPr>
              <a:t>(magnetic alloy)</a:t>
            </a:r>
          </a:p>
        </p:txBody>
      </p:sp>
      <p:sp>
        <p:nvSpPr>
          <p:cNvPr id="30" name="TextBox 29">
            <a:extLst>
              <a:ext uri="{FF2B5EF4-FFF2-40B4-BE49-F238E27FC236}">
                <a16:creationId xmlns:a16="http://schemas.microsoft.com/office/drawing/2014/main" id="{9F57CA10-319D-410C-8E6F-C8C7E1CFE058}"/>
              </a:ext>
            </a:extLst>
          </p:cNvPr>
          <p:cNvSpPr txBox="1"/>
          <p:nvPr/>
        </p:nvSpPr>
        <p:spPr>
          <a:xfrm>
            <a:off x="3533117" y="4499760"/>
            <a:ext cx="1381465" cy="276999"/>
          </a:xfrm>
          <a:prstGeom prst="rect">
            <a:avLst/>
          </a:prstGeom>
          <a:noFill/>
        </p:spPr>
        <p:txBody>
          <a:bodyPr wrap="square" rtlCol="0">
            <a:spAutoFit/>
          </a:bodyPr>
          <a:lstStyle/>
          <a:p>
            <a:r>
              <a:rPr lang="en-US" sz="1200" dirty="0">
                <a:latin typeface="Lato Light" panose="020F0302020204030203" pitchFamily="34" charset="0"/>
              </a:rPr>
              <a:t>Magnetic/Air Gap</a:t>
            </a:r>
          </a:p>
        </p:txBody>
      </p:sp>
      <p:sp>
        <p:nvSpPr>
          <p:cNvPr id="32" name="TextBox 31">
            <a:extLst>
              <a:ext uri="{FF2B5EF4-FFF2-40B4-BE49-F238E27FC236}">
                <a16:creationId xmlns:a16="http://schemas.microsoft.com/office/drawing/2014/main" id="{1CB96F62-2F72-4ADF-86B9-F788AA1F6F28}"/>
              </a:ext>
            </a:extLst>
          </p:cNvPr>
          <p:cNvSpPr txBox="1"/>
          <p:nvPr/>
        </p:nvSpPr>
        <p:spPr>
          <a:xfrm>
            <a:off x="6218005" y="1471666"/>
            <a:ext cx="429926" cy="276999"/>
          </a:xfrm>
          <a:prstGeom prst="rect">
            <a:avLst/>
          </a:prstGeom>
          <a:noFill/>
        </p:spPr>
        <p:txBody>
          <a:bodyPr wrap="none" rtlCol="0">
            <a:spAutoFit/>
          </a:bodyPr>
          <a:lstStyle/>
          <a:p>
            <a:r>
              <a:rPr lang="en-US" sz="1200" dirty="0">
                <a:latin typeface="Lato Light" panose="020F0302020204030203" pitchFamily="34" charset="0"/>
              </a:rPr>
              <a:t>Foil</a:t>
            </a:r>
          </a:p>
        </p:txBody>
      </p:sp>
      <p:sp>
        <p:nvSpPr>
          <p:cNvPr id="33" name="TextBox 32">
            <a:extLst>
              <a:ext uri="{FF2B5EF4-FFF2-40B4-BE49-F238E27FC236}">
                <a16:creationId xmlns:a16="http://schemas.microsoft.com/office/drawing/2014/main" id="{324E1D0A-71F7-44FC-A578-DC6ED3B03AB1}"/>
              </a:ext>
            </a:extLst>
          </p:cNvPr>
          <p:cNvSpPr txBox="1"/>
          <p:nvPr/>
        </p:nvSpPr>
        <p:spPr>
          <a:xfrm>
            <a:off x="4191000" y="1078255"/>
            <a:ext cx="1915909" cy="276999"/>
          </a:xfrm>
          <a:prstGeom prst="rect">
            <a:avLst/>
          </a:prstGeom>
          <a:noFill/>
        </p:spPr>
        <p:txBody>
          <a:bodyPr wrap="none" rtlCol="0">
            <a:spAutoFit/>
          </a:bodyPr>
          <a:lstStyle/>
          <a:p>
            <a:r>
              <a:rPr lang="en-US" sz="1200" dirty="0">
                <a:latin typeface="Lato Light" panose="020F0302020204030203" pitchFamily="34" charset="0"/>
              </a:rPr>
              <a:t>Diaphragm (or membrane)</a:t>
            </a:r>
          </a:p>
        </p:txBody>
      </p:sp>
      <p:sp>
        <p:nvSpPr>
          <p:cNvPr id="35" name="TextBox 34">
            <a:extLst>
              <a:ext uri="{FF2B5EF4-FFF2-40B4-BE49-F238E27FC236}">
                <a16:creationId xmlns:a16="http://schemas.microsoft.com/office/drawing/2014/main" id="{0804A9AC-0A60-45F0-85EF-5DD5F0B898D8}"/>
              </a:ext>
            </a:extLst>
          </p:cNvPr>
          <p:cNvSpPr txBox="1"/>
          <p:nvPr/>
        </p:nvSpPr>
        <p:spPr>
          <a:xfrm>
            <a:off x="6782461" y="1955412"/>
            <a:ext cx="1067921" cy="276999"/>
          </a:xfrm>
          <a:prstGeom prst="rect">
            <a:avLst/>
          </a:prstGeom>
          <a:noFill/>
        </p:spPr>
        <p:txBody>
          <a:bodyPr wrap="none" rtlCol="0">
            <a:spAutoFit/>
          </a:bodyPr>
          <a:lstStyle/>
          <a:p>
            <a:r>
              <a:rPr lang="en-US" sz="1200" dirty="0">
                <a:latin typeface="Lato Light" panose="020F0302020204030203" pitchFamily="34" charset="0"/>
              </a:rPr>
              <a:t>Drive rod/pin</a:t>
            </a:r>
          </a:p>
        </p:txBody>
      </p:sp>
      <p:sp>
        <p:nvSpPr>
          <p:cNvPr id="36" name="TextBox 35">
            <a:extLst>
              <a:ext uri="{FF2B5EF4-FFF2-40B4-BE49-F238E27FC236}">
                <a16:creationId xmlns:a16="http://schemas.microsoft.com/office/drawing/2014/main" id="{56BE4361-114B-4BD9-B9E1-806B2AE59824}"/>
              </a:ext>
            </a:extLst>
          </p:cNvPr>
          <p:cNvSpPr txBox="1"/>
          <p:nvPr/>
        </p:nvSpPr>
        <p:spPr>
          <a:xfrm>
            <a:off x="1041948" y="3161652"/>
            <a:ext cx="500458" cy="276999"/>
          </a:xfrm>
          <a:prstGeom prst="rect">
            <a:avLst/>
          </a:prstGeom>
          <a:noFill/>
        </p:spPr>
        <p:txBody>
          <a:bodyPr wrap="none" rtlCol="0">
            <a:spAutoFit/>
          </a:bodyPr>
          <a:lstStyle/>
          <a:p>
            <a:r>
              <a:rPr lang="en-US" sz="1200" dirty="0">
                <a:latin typeface="Lato Light" panose="020F0302020204030203" pitchFamily="34" charset="0"/>
              </a:rPr>
              <a:t>Vent</a:t>
            </a:r>
          </a:p>
        </p:txBody>
      </p:sp>
      <p:sp>
        <p:nvSpPr>
          <p:cNvPr id="38" name="TextBox 37">
            <a:extLst>
              <a:ext uri="{FF2B5EF4-FFF2-40B4-BE49-F238E27FC236}">
                <a16:creationId xmlns:a16="http://schemas.microsoft.com/office/drawing/2014/main" id="{F5504C08-F8EC-4570-9B72-9A01686D1558}"/>
              </a:ext>
            </a:extLst>
          </p:cNvPr>
          <p:cNvSpPr txBox="1"/>
          <p:nvPr/>
        </p:nvSpPr>
        <p:spPr>
          <a:xfrm>
            <a:off x="1278958" y="4037955"/>
            <a:ext cx="1015021" cy="276999"/>
          </a:xfrm>
          <a:prstGeom prst="rect">
            <a:avLst/>
          </a:prstGeom>
          <a:noFill/>
        </p:spPr>
        <p:txBody>
          <a:bodyPr wrap="none" rtlCol="0">
            <a:spAutoFit/>
          </a:bodyPr>
          <a:lstStyle/>
          <a:p>
            <a:r>
              <a:rPr lang="en-US" sz="1200" dirty="0">
                <a:latin typeface="Lato Light" panose="020F0302020204030203" pitchFamily="34" charset="0"/>
              </a:rPr>
              <a:t>Back volume</a:t>
            </a:r>
          </a:p>
        </p:txBody>
      </p:sp>
      <p:sp>
        <p:nvSpPr>
          <p:cNvPr id="40" name="TextBox 39">
            <a:extLst>
              <a:ext uri="{FF2B5EF4-FFF2-40B4-BE49-F238E27FC236}">
                <a16:creationId xmlns:a16="http://schemas.microsoft.com/office/drawing/2014/main" id="{09FF8957-3573-4EB0-92AC-63018B5E1792}"/>
              </a:ext>
            </a:extLst>
          </p:cNvPr>
          <p:cNvSpPr txBox="1"/>
          <p:nvPr/>
        </p:nvSpPr>
        <p:spPr>
          <a:xfrm>
            <a:off x="7738016" y="3501984"/>
            <a:ext cx="567784" cy="276999"/>
          </a:xfrm>
          <a:prstGeom prst="rect">
            <a:avLst/>
          </a:prstGeom>
          <a:noFill/>
        </p:spPr>
        <p:txBody>
          <a:bodyPr wrap="none" rtlCol="0">
            <a:spAutoFit/>
          </a:bodyPr>
          <a:lstStyle/>
          <a:p>
            <a:r>
              <a:rPr lang="en-US" sz="1200" dirty="0">
                <a:latin typeface="Lato Light" panose="020F0302020204030203" pitchFamily="34" charset="0"/>
              </a:rPr>
              <a:t>Spout</a:t>
            </a:r>
          </a:p>
        </p:txBody>
      </p:sp>
      <p:sp>
        <p:nvSpPr>
          <p:cNvPr id="42" name="TextBox 41">
            <a:extLst>
              <a:ext uri="{FF2B5EF4-FFF2-40B4-BE49-F238E27FC236}">
                <a16:creationId xmlns:a16="http://schemas.microsoft.com/office/drawing/2014/main" id="{6A4AA754-3523-43E3-B403-6C3B90FBD4D2}"/>
              </a:ext>
            </a:extLst>
          </p:cNvPr>
          <p:cNvSpPr txBox="1"/>
          <p:nvPr/>
        </p:nvSpPr>
        <p:spPr>
          <a:xfrm>
            <a:off x="1234133" y="1245591"/>
            <a:ext cx="1064715" cy="276999"/>
          </a:xfrm>
          <a:prstGeom prst="rect">
            <a:avLst/>
          </a:prstGeom>
          <a:noFill/>
        </p:spPr>
        <p:txBody>
          <a:bodyPr wrap="none" rtlCol="0">
            <a:spAutoFit/>
          </a:bodyPr>
          <a:lstStyle/>
          <a:p>
            <a:r>
              <a:rPr lang="en-US" sz="1200" dirty="0">
                <a:latin typeface="Lato Light" panose="020F0302020204030203" pitchFamily="34" charset="0"/>
              </a:rPr>
              <a:t>Front volume</a:t>
            </a:r>
          </a:p>
        </p:txBody>
      </p:sp>
      <p:cxnSp>
        <p:nvCxnSpPr>
          <p:cNvPr id="9" name="Straight Connector 8">
            <a:extLst>
              <a:ext uri="{FF2B5EF4-FFF2-40B4-BE49-F238E27FC236}">
                <a16:creationId xmlns:a16="http://schemas.microsoft.com/office/drawing/2014/main" id="{F3416070-0D0E-4BA7-A018-39DF6DEBC11A}"/>
              </a:ext>
            </a:extLst>
          </p:cNvPr>
          <p:cNvCxnSpPr>
            <a:cxnSpLocks/>
          </p:cNvCxnSpPr>
          <p:nvPr/>
        </p:nvCxnSpPr>
        <p:spPr>
          <a:xfrm flipV="1">
            <a:off x="1516566" y="3300152"/>
            <a:ext cx="642069"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40559F3E-9722-471D-9BE5-89BF28F7B1A8}"/>
              </a:ext>
            </a:extLst>
          </p:cNvPr>
          <p:cNvCxnSpPr>
            <a:stCxn id="38" idx="3"/>
          </p:cNvCxnSpPr>
          <p:nvPr/>
        </p:nvCxnSpPr>
        <p:spPr>
          <a:xfrm flipV="1">
            <a:off x="2293979" y="3392488"/>
            <a:ext cx="144421" cy="78396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819197C5-D03A-4799-B41E-AEFE3C125A81}"/>
              </a:ext>
            </a:extLst>
          </p:cNvPr>
          <p:cNvCxnSpPr>
            <a:cxnSpLocks/>
          </p:cNvCxnSpPr>
          <p:nvPr/>
        </p:nvCxnSpPr>
        <p:spPr>
          <a:xfrm flipV="1">
            <a:off x="3886200" y="3621088"/>
            <a:ext cx="399487" cy="67771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7F060A7C-A7BF-47EA-9072-1BBCE1467509}"/>
              </a:ext>
            </a:extLst>
          </p:cNvPr>
          <p:cNvCxnSpPr>
            <a:cxnSpLocks/>
          </p:cNvCxnSpPr>
          <p:nvPr/>
        </p:nvCxnSpPr>
        <p:spPr>
          <a:xfrm flipV="1">
            <a:off x="4478296" y="3925888"/>
            <a:ext cx="770906" cy="100236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1" name="Connector: Elbow 50">
            <a:extLst>
              <a:ext uri="{FF2B5EF4-FFF2-40B4-BE49-F238E27FC236}">
                <a16:creationId xmlns:a16="http://schemas.microsoft.com/office/drawing/2014/main" id="{D98FE8F6-5A5A-4E6F-B2AE-B94C272DFE06}"/>
              </a:ext>
            </a:extLst>
          </p:cNvPr>
          <p:cNvCxnSpPr>
            <a:cxnSpLocks/>
            <a:stCxn id="35" idx="2"/>
          </p:cNvCxnSpPr>
          <p:nvPr/>
        </p:nvCxnSpPr>
        <p:spPr>
          <a:xfrm rot="5400000">
            <a:off x="5950003" y="1540208"/>
            <a:ext cx="674217" cy="205862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0FBE1781-86B8-436E-96E2-D74309D9E1AC}"/>
              </a:ext>
            </a:extLst>
          </p:cNvPr>
          <p:cNvCxnSpPr>
            <a:stCxn id="28" idx="1"/>
          </p:cNvCxnSpPr>
          <p:nvPr/>
        </p:nvCxnSpPr>
        <p:spPr>
          <a:xfrm rot="10800000">
            <a:off x="5391278" y="3620184"/>
            <a:ext cx="779917" cy="114167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C048B311-0D3D-4C23-81C8-E44DF2F434FB}"/>
              </a:ext>
            </a:extLst>
          </p:cNvPr>
          <p:cNvCxnSpPr/>
          <p:nvPr/>
        </p:nvCxnSpPr>
        <p:spPr>
          <a:xfrm>
            <a:off x="4724400" y="1325919"/>
            <a:ext cx="0" cy="845492"/>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D94FC7D9-8B2A-4546-B37F-71F1560B0D6E}"/>
              </a:ext>
            </a:extLst>
          </p:cNvPr>
          <p:cNvCxnSpPr>
            <a:cxnSpLocks/>
          </p:cNvCxnSpPr>
          <p:nvPr/>
        </p:nvCxnSpPr>
        <p:spPr>
          <a:xfrm rot="10800000" flipV="1">
            <a:off x="5835727" y="1610165"/>
            <a:ext cx="417841" cy="71552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FCF1816-1E81-45E2-87FE-00D6598A2E2F}"/>
              </a:ext>
            </a:extLst>
          </p:cNvPr>
          <p:cNvCxnSpPr>
            <a:stCxn id="40" idx="1"/>
          </p:cNvCxnSpPr>
          <p:nvPr/>
        </p:nvCxnSpPr>
        <p:spPr>
          <a:xfrm flipH="1">
            <a:off x="7154514" y="3640484"/>
            <a:ext cx="5835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3864ACE1-454E-46B7-8991-3FC66EE64382}"/>
              </a:ext>
            </a:extLst>
          </p:cNvPr>
          <p:cNvCxnSpPr>
            <a:stCxn id="42" idx="2"/>
          </p:cNvCxnSpPr>
          <p:nvPr/>
        </p:nvCxnSpPr>
        <p:spPr>
          <a:xfrm rot="16200000" flipH="1">
            <a:off x="2027508" y="1261572"/>
            <a:ext cx="226075" cy="74810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71" name="Connector: Elbow 70">
            <a:extLst>
              <a:ext uri="{FF2B5EF4-FFF2-40B4-BE49-F238E27FC236}">
                <a16:creationId xmlns:a16="http://schemas.microsoft.com/office/drawing/2014/main" id="{CC3ECE41-66F4-41D6-8A16-4CB229B52F9F}"/>
              </a:ext>
            </a:extLst>
          </p:cNvPr>
          <p:cNvCxnSpPr>
            <a:cxnSpLocks/>
          </p:cNvCxnSpPr>
          <p:nvPr/>
        </p:nvCxnSpPr>
        <p:spPr>
          <a:xfrm flipV="1">
            <a:off x="4813142" y="3596551"/>
            <a:ext cx="84214" cy="1054046"/>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5323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EF841770-E4F2-402B-8CB7-A3D786559EC4}"/>
              </a:ext>
            </a:extLst>
          </p:cNvPr>
          <p:cNvPicPr>
            <a:picLocks noChangeAspect="1"/>
          </p:cNvPicPr>
          <p:nvPr/>
        </p:nvPicPr>
        <p:blipFill>
          <a:blip r:embed="rId3"/>
          <a:stretch>
            <a:fillRect/>
          </a:stretch>
        </p:blipFill>
        <p:spPr>
          <a:xfrm>
            <a:off x="3170664" y="590550"/>
            <a:ext cx="4341541" cy="3320574"/>
          </a:xfrm>
          <a:prstGeom prst="rect">
            <a:avLst/>
          </a:prstGeom>
        </p:spPr>
      </p:pic>
      <p:sp>
        <p:nvSpPr>
          <p:cNvPr id="2" name="Title 1"/>
          <p:cNvSpPr>
            <a:spLocks noGrp="1"/>
          </p:cNvSpPr>
          <p:nvPr>
            <p:ph type="title"/>
          </p:nvPr>
        </p:nvSpPr>
        <p:spPr/>
        <p:txBody>
          <a:bodyPr/>
          <a:lstStyle/>
          <a:p>
            <a:r>
              <a:rPr lang="en-US" dirty="0"/>
              <a:t>Model Definition: Test Setup</a:t>
            </a:r>
          </a:p>
        </p:txBody>
      </p:sp>
      <p:pic>
        <p:nvPicPr>
          <p:cNvPr id="4" name="Picture 3">
            <a:extLst>
              <a:ext uri="{FF2B5EF4-FFF2-40B4-BE49-F238E27FC236}">
                <a16:creationId xmlns:a16="http://schemas.microsoft.com/office/drawing/2014/main" id="{6918CB51-1359-493C-9720-4C756EFE4B53}"/>
              </a:ext>
            </a:extLst>
          </p:cNvPr>
          <p:cNvPicPr>
            <a:picLocks noChangeAspect="1"/>
          </p:cNvPicPr>
          <p:nvPr/>
        </p:nvPicPr>
        <p:blipFill rotWithShape="1">
          <a:blip r:embed="rId4"/>
          <a:srcRect t="21852" r="3314" b="21852"/>
          <a:stretch/>
        </p:blipFill>
        <p:spPr>
          <a:xfrm>
            <a:off x="1600200" y="2049948"/>
            <a:ext cx="1752600" cy="714625"/>
          </a:xfrm>
          <a:prstGeom prst="rect">
            <a:avLst/>
          </a:prstGeom>
        </p:spPr>
      </p:pic>
      <p:sp>
        <p:nvSpPr>
          <p:cNvPr id="37" name="Right Brace 36">
            <a:extLst>
              <a:ext uri="{FF2B5EF4-FFF2-40B4-BE49-F238E27FC236}">
                <a16:creationId xmlns:a16="http://schemas.microsoft.com/office/drawing/2014/main" id="{520A3D33-AAD9-4FD1-B9C4-D701BB821AF5}"/>
              </a:ext>
            </a:extLst>
          </p:cNvPr>
          <p:cNvSpPr/>
          <p:nvPr/>
        </p:nvSpPr>
        <p:spPr>
          <a:xfrm rot="5400000">
            <a:off x="5488733" y="1712623"/>
            <a:ext cx="225793" cy="434154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9" name="TextBox 38">
            <a:extLst>
              <a:ext uri="{FF2B5EF4-FFF2-40B4-BE49-F238E27FC236}">
                <a16:creationId xmlns:a16="http://schemas.microsoft.com/office/drawing/2014/main" id="{FC10F687-6D3C-4205-86E2-92FC5F030CE3}"/>
              </a:ext>
            </a:extLst>
          </p:cNvPr>
          <p:cNvSpPr txBox="1"/>
          <p:nvPr/>
        </p:nvSpPr>
        <p:spPr>
          <a:xfrm>
            <a:off x="3610843" y="4107520"/>
            <a:ext cx="4479111" cy="276999"/>
          </a:xfrm>
          <a:prstGeom prst="rect">
            <a:avLst/>
          </a:prstGeom>
          <a:noFill/>
        </p:spPr>
        <p:txBody>
          <a:bodyPr wrap="none" rtlCol="0">
            <a:spAutoFit/>
          </a:bodyPr>
          <a:lstStyle/>
          <a:p>
            <a:r>
              <a:rPr lang="en-US" sz="1200" dirty="0">
                <a:latin typeface="Lato Light" panose="020F0302020204030203" pitchFamily="34" charset="0"/>
              </a:rPr>
              <a:t>Test setup replaced by: two-port analogy + microphone impedance</a:t>
            </a:r>
          </a:p>
        </p:txBody>
      </p:sp>
      <p:grpSp>
        <p:nvGrpSpPr>
          <p:cNvPr id="14" name="Group 13">
            <a:extLst>
              <a:ext uri="{FF2B5EF4-FFF2-40B4-BE49-F238E27FC236}">
                <a16:creationId xmlns:a16="http://schemas.microsoft.com/office/drawing/2014/main" id="{20E921DE-F33C-4E2D-9C0A-360968310B7A}"/>
              </a:ext>
            </a:extLst>
          </p:cNvPr>
          <p:cNvGrpSpPr/>
          <p:nvPr/>
        </p:nvGrpSpPr>
        <p:grpSpPr>
          <a:xfrm>
            <a:off x="6944115" y="2098884"/>
            <a:ext cx="533400" cy="381000"/>
            <a:chOff x="7239000" y="1962150"/>
            <a:chExt cx="533400" cy="381000"/>
          </a:xfrm>
        </p:grpSpPr>
        <p:sp>
          <p:nvSpPr>
            <p:cNvPr id="5" name="Oval 4">
              <a:extLst>
                <a:ext uri="{FF2B5EF4-FFF2-40B4-BE49-F238E27FC236}">
                  <a16:creationId xmlns:a16="http://schemas.microsoft.com/office/drawing/2014/main" id="{6F937307-C50B-4F70-BE3F-9B28029C8C1B}"/>
                </a:ext>
              </a:extLst>
            </p:cNvPr>
            <p:cNvSpPr/>
            <p:nvPr/>
          </p:nvSpPr>
          <p:spPr>
            <a:xfrm>
              <a:off x="7239000" y="1988003"/>
              <a:ext cx="320913" cy="32091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CDD2833A-05D3-4AC4-8602-0D96F12A934D}"/>
                </a:ext>
              </a:extLst>
            </p:cNvPr>
            <p:cNvCxnSpPr/>
            <p:nvPr/>
          </p:nvCxnSpPr>
          <p:spPr>
            <a:xfrm flipV="1">
              <a:off x="7239000" y="1962150"/>
              <a:ext cx="0" cy="381000"/>
            </a:xfrm>
            <a:prstGeom prst="line">
              <a:avLst/>
            </a:prstGeom>
          </p:spPr>
          <p:style>
            <a:lnRef idx="2">
              <a:schemeClr val="accent1"/>
            </a:lnRef>
            <a:fillRef idx="0">
              <a:schemeClr val="accent1"/>
            </a:fillRef>
            <a:effectRef idx="1">
              <a:schemeClr val="accent1"/>
            </a:effectRef>
            <a:fontRef idx="minor">
              <a:schemeClr val="tx1"/>
            </a:fontRef>
          </p:style>
        </p:cxnSp>
        <p:grpSp>
          <p:nvGrpSpPr>
            <p:cNvPr id="12" name="Group 11">
              <a:extLst>
                <a:ext uri="{FF2B5EF4-FFF2-40B4-BE49-F238E27FC236}">
                  <a16:creationId xmlns:a16="http://schemas.microsoft.com/office/drawing/2014/main" id="{AE687314-16C1-49D3-A675-7B44E233B094}"/>
                </a:ext>
              </a:extLst>
            </p:cNvPr>
            <p:cNvGrpSpPr/>
            <p:nvPr/>
          </p:nvGrpSpPr>
          <p:grpSpPr>
            <a:xfrm>
              <a:off x="7543800" y="2097966"/>
              <a:ext cx="228600" cy="100985"/>
              <a:chOff x="7772400" y="2148459"/>
              <a:chExt cx="228600" cy="100985"/>
            </a:xfrm>
          </p:grpSpPr>
          <p:cxnSp>
            <p:nvCxnSpPr>
              <p:cNvPr id="11" name="Straight Connector 10">
                <a:extLst>
                  <a:ext uri="{FF2B5EF4-FFF2-40B4-BE49-F238E27FC236}">
                    <a16:creationId xmlns:a16="http://schemas.microsoft.com/office/drawing/2014/main" id="{8571DAA2-4DB0-41C4-99D3-A178A65B97AE}"/>
                  </a:ext>
                </a:extLst>
              </p:cNvPr>
              <p:cNvCxnSpPr/>
              <p:nvPr/>
            </p:nvCxnSpPr>
            <p:spPr>
              <a:xfrm>
                <a:off x="7772400" y="2148459"/>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014DE1BA-CB56-4C2A-8D60-47B877111E5A}"/>
                  </a:ext>
                </a:extLst>
              </p:cNvPr>
              <p:cNvCxnSpPr/>
              <p:nvPr/>
            </p:nvCxnSpPr>
            <p:spPr>
              <a:xfrm>
                <a:off x="7772400" y="2249444"/>
                <a:ext cx="228600" cy="0"/>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43" name="TextBox 42">
            <a:extLst>
              <a:ext uri="{FF2B5EF4-FFF2-40B4-BE49-F238E27FC236}">
                <a16:creationId xmlns:a16="http://schemas.microsoft.com/office/drawing/2014/main" id="{F83BE35D-ECC4-4293-925E-F594751C2784}"/>
              </a:ext>
            </a:extLst>
          </p:cNvPr>
          <p:cNvSpPr txBox="1"/>
          <p:nvPr/>
        </p:nvSpPr>
        <p:spPr>
          <a:xfrm>
            <a:off x="6363573" y="937051"/>
            <a:ext cx="1018227" cy="276999"/>
          </a:xfrm>
          <a:prstGeom prst="rect">
            <a:avLst/>
          </a:prstGeom>
          <a:noFill/>
        </p:spPr>
        <p:txBody>
          <a:bodyPr wrap="none" rtlCol="0">
            <a:spAutoFit/>
          </a:bodyPr>
          <a:lstStyle/>
          <a:p>
            <a:r>
              <a:rPr lang="en-US" sz="1200" dirty="0">
                <a:latin typeface="Lato Light" panose="020F0302020204030203" pitchFamily="34" charset="0"/>
              </a:rPr>
              <a:t>711 Coupler</a:t>
            </a:r>
          </a:p>
        </p:txBody>
      </p:sp>
      <p:sp>
        <p:nvSpPr>
          <p:cNvPr id="44" name="TextBox 43">
            <a:extLst>
              <a:ext uri="{FF2B5EF4-FFF2-40B4-BE49-F238E27FC236}">
                <a16:creationId xmlns:a16="http://schemas.microsoft.com/office/drawing/2014/main" id="{DCE76ED9-FB2D-4341-BD04-054C0BC6A527}"/>
              </a:ext>
            </a:extLst>
          </p:cNvPr>
          <p:cNvSpPr txBox="1"/>
          <p:nvPr/>
        </p:nvSpPr>
        <p:spPr>
          <a:xfrm>
            <a:off x="7400203" y="1607500"/>
            <a:ext cx="986167" cy="276999"/>
          </a:xfrm>
          <a:prstGeom prst="rect">
            <a:avLst/>
          </a:prstGeom>
          <a:noFill/>
        </p:spPr>
        <p:txBody>
          <a:bodyPr wrap="none" rtlCol="0">
            <a:spAutoFit/>
          </a:bodyPr>
          <a:lstStyle/>
          <a:p>
            <a:r>
              <a:rPr lang="en-US" sz="1200" dirty="0">
                <a:latin typeface="Lato Light" panose="020F0302020204030203" pitchFamily="34" charset="0"/>
              </a:rPr>
              <a:t>Microphone</a:t>
            </a:r>
          </a:p>
        </p:txBody>
      </p:sp>
      <p:cxnSp>
        <p:nvCxnSpPr>
          <p:cNvPr id="18" name="Connector: Elbow 17">
            <a:extLst>
              <a:ext uri="{FF2B5EF4-FFF2-40B4-BE49-F238E27FC236}">
                <a16:creationId xmlns:a16="http://schemas.microsoft.com/office/drawing/2014/main" id="{8FE822AD-1680-4E1E-A12E-39E270179E84}"/>
              </a:ext>
            </a:extLst>
          </p:cNvPr>
          <p:cNvCxnSpPr>
            <a:stCxn id="43" idx="1"/>
          </p:cNvCxnSpPr>
          <p:nvPr/>
        </p:nvCxnSpPr>
        <p:spPr>
          <a:xfrm rot="10800000" flipV="1">
            <a:off x="6172201" y="1075550"/>
            <a:ext cx="191373" cy="97439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A51AD11E-7F37-402B-889B-56E6A4156300}"/>
              </a:ext>
            </a:extLst>
          </p:cNvPr>
          <p:cNvCxnSpPr>
            <a:cxnSpLocks/>
            <a:stCxn id="44" idx="2"/>
            <a:endCxn id="31" idx="3"/>
          </p:cNvCxnSpPr>
          <p:nvPr/>
        </p:nvCxnSpPr>
        <p:spPr>
          <a:xfrm rot="5400000">
            <a:off x="7519577" y="1877127"/>
            <a:ext cx="366338" cy="381082"/>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48" name="Right Brace 47">
            <a:extLst>
              <a:ext uri="{FF2B5EF4-FFF2-40B4-BE49-F238E27FC236}">
                <a16:creationId xmlns:a16="http://schemas.microsoft.com/office/drawing/2014/main" id="{C13AE42D-70CA-40D3-9B5D-7E805E5ED15A}"/>
              </a:ext>
            </a:extLst>
          </p:cNvPr>
          <p:cNvSpPr/>
          <p:nvPr/>
        </p:nvSpPr>
        <p:spPr>
          <a:xfrm rot="5400000">
            <a:off x="2287404" y="3007095"/>
            <a:ext cx="225793" cy="175260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TextBox 48">
            <a:extLst>
              <a:ext uri="{FF2B5EF4-FFF2-40B4-BE49-F238E27FC236}">
                <a16:creationId xmlns:a16="http://schemas.microsoft.com/office/drawing/2014/main" id="{98CBB7EE-0DCB-4578-8ACE-EFC5B19CA3CF}"/>
              </a:ext>
            </a:extLst>
          </p:cNvPr>
          <p:cNvSpPr txBox="1"/>
          <p:nvPr/>
        </p:nvSpPr>
        <p:spPr>
          <a:xfrm>
            <a:off x="1213917" y="4107520"/>
            <a:ext cx="2372765" cy="276999"/>
          </a:xfrm>
          <a:prstGeom prst="rect">
            <a:avLst/>
          </a:prstGeom>
          <a:noFill/>
        </p:spPr>
        <p:txBody>
          <a:bodyPr wrap="none" rtlCol="0">
            <a:spAutoFit/>
          </a:bodyPr>
          <a:lstStyle/>
          <a:p>
            <a:r>
              <a:rPr lang="en-US" sz="1200" dirty="0">
                <a:latin typeface="Lato Light" panose="020F0302020204030203" pitchFamily="34" charset="0"/>
              </a:rPr>
              <a:t>Detailed multiphysics FEM model</a:t>
            </a:r>
          </a:p>
        </p:txBody>
      </p:sp>
      <p:sp>
        <p:nvSpPr>
          <p:cNvPr id="50" name="TextBox 49">
            <a:extLst>
              <a:ext uri="{FF2B5EF4-FFF2-40B4-BE49-F238E27FC236}">
                <a16:creationId xmlns:a16="http://schemas.microsoft.com/office/drawing/2014/main" id="{F9C3A3A5-5A0F-4911-B035-ECE07AF804F6}"/>
              </a:ext>
            </a:extLst>
          </p:cNvPr>
          <p:cNvSpPr txBox="1"/>
          <p:nvPr/>
        </p:nvSpPr>
        <p:spPr>
          <a:xfrm>
            <a:off x="4008864" y="3021485"/>
            <a:ext cx="519694" cy="276999"/>
          </a:xfrm>
          <a:prstGeom prst="rect">
            <a:avLst/>
          </a:prstGeom>
          <a:noFill/>
        </p:spPr>
        <p:txBody>
          <a:bodyPr wrap="none" rtlCol="0">
            <a:spAutoFit/>
          </a:bodyPr>
          <a:lstStyle/>
          <a:p>
            <a:r>
              <a:rPr lang="en-US" sz="1200" dirty="0">
                <a:latin typeface="Lato Light" panose="020F0302020204030203" pitchFamily="34" charset="0"/>
              </a:rPr>
              <a:t>Tube</a:t>
            </a:r>
          </a:p>
        </p:txBody>
      </p:sp>
      <p:cxnSp>
        <p:nvCxnSpPr>
          <p:cNvPr id="52" name="Straight Connector 51">
            <a:extLst>
              <a:ext uri="{FF2B5EF4-FFF2-40B4-BE49-F238E27FC236}">
                <a16:creationId xmlns:a16="http://schemas.microsoft.com/office/drawing/2014/main" id="{94DA373E-5D97-46DD-9A01-E88E4288D0BE}"/>
              </a:ext>
            </a:extLst>
          </p:cNvPr>
          <p:cNvCxnSpPr/>
          <p:nvPr/>
        </p:nvCxnSpPr>
        <p:spPr>
          <a:xfrm>
            <a:off x="4267200" y="2335685"/>
            <a:ext cx="0" cy="685800"/>
          </a:xfrm>
          <a:prstGeom prst="line">
            <a:avLst/>
          </a:prstGeom>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889A3922-5036-4522-A3DE-735397D740E2}"/>
              </a:ext>
            </a:extLst>
          </p:cNvPr>
          <p:cNvSpPr txBox="1"/>
          <p:nvPr/>
        </p:nvSpPr>
        <p:spPr>
          <a:xfrm>
            <a:off x="734873" y="1439845"/>
            <a:ext cx="2175596" cy="276999"/>
          </a:xfrm>
          <a:prstGeom prst="rect">
            <a:avLst/>
          </a:prstGeom>
          <a:noFill/>
        </p:spPr>
        <p:txBody>
          <a:bodyPr wrap="none" rtlCol="0">
            <a:spAutoFit/>
          </a:bodyPr>
          <a:lstStyle/>
          <a:p>
            <a:r>
              <a:rPr lang="en-US" sz="1200" dirty="0">
                <a:latin typeface="Lato Light" panose="020F0302020204030203" pitchFamily="34" charset="0"/>
              </a:rPr>
              <a:t>Balanced armature transducer</a:t>
            </a:r>
          </a:p>
        </p:txBody>
      </p:sp>
      <p:cxnSp>
        <p:nvCxnSpPr>
          <p:cNvPr id="27" name="Straight Connector 26">
            <a:extLst>
              <a:ext uri="{FF2B5EF4-FFF2-40B4-BE49-F238E27FC236}">
                <a16:creationId xmlns:a16="http://schemas.microsoft.com/office/drawing/2014/main" id="{42FDF3E3-9035-48AC-BC33-34DCCF15591E}"/>
              </a:ext>
            </a:extLst>
          </p:cNvPr>
          <p:cNvCxnSpPr/>
          <p:nvPr/>
        </p:nvCxnSpPr>
        <p:spPr>
          <a:xfrm>
            <a:off x="2400299" y="1689572"/>
            <a:ext cx="0" cy="561265"/>
          </a:xfrm>
          <a:prstGeom prst="line">
            <a:avLst/>
          </a:prstGeom>
        </p:spPr>
        <p:style>
          <a:lnRef idx="1">
            <a:schemeClr val="accent1"/>
          </a:lnRef>
          <a:fillRef idx="0">
            <a:schemeClr val="accent1"/>
          </a:fillRef>
          <a:effectRef idx="0">
            <a:schemeClr val="accent1"/>
          </a:effectRef>
          <a:fontRef idx="minor">
            <a:schemeClr val="tx1"/>
          </a:fontRef>
        </p:style>
      </p:cxnSp>
      <p:pic>
        <p:nvPicPr>
          <p:cNvPr id="45" name="Picture 44">
            <a:extLst>
              <a:ext uri="{FF2B5EF4-FFF2-40B4-BE49-F238E27FC236}">
                <a16:creationId xmlns:a16="http://schemas.microsoft.com/office/drawing/2014/main" id="{5CA3CBB2-BC1E-4A31-ADE3-E36E81392268}"/>
              </a:ext>
            </a:extLst>
          </p:cNvPr>
          <p:cNvPicPr>
            <a:picLocks noChangeAspect="1"/>
          </p:cNvPicPr>
          <p:nvPr/>
        </p:nvPicPr>
        <p:blipFill>
          <a:blip r:embed="rId5"/>
          <a:stretch>
            <a:fillRect/>
          </a:stretch>
        </p:blipFill>
        <p:spPr>
          <a:xfrm>
            <a:off x="5029200" y="4468216"/>
            <a:ext cx="1462514" cy="618134"/>
          </a:xfrm>
          <a:prstGeom prst="rect">
            <a:avLst/>
          </a:prstGeom>
        </p:spPr>
      </p:pic>
      <p:sp>
        <p:nvSpPr>
          <p:cNvPr id="58" name="TextBox 57">
            <a:extLst>
              <a:ext uri="{FF2B5EF4-FFF2-40B4-BE49-F238E27FC236}">
                <a16:creationId xmlns:a16="http://schemas.microsoft.com/office/drawing/2014/main" id="{EA3FF745-F161-41D1-8CF8-989FDFAB44AD}"/>
              </a:ext>
            </a:extLst>
          </p:cNvPr>
          <p:cNvSpPr txBox="1"/>
          <p:nvPr/>
        </p:nvSpPr>
        <p:spPr>
          <a:xfrm>
            <a:off x="3497345" y="1312802"/>
            <a:ext cx="1023037" cy="461665"/>
          </a:xfrm>
          <a:prstGeom prst="rect">
            <a:avLst/>
          </a:prstGeom>
          <a:noFill/>
        </p:spPr>
        <p:txBody>
          <a:bodyPr wrap="none" rtlCol="0">
            <a:spAutoFit/>
          </a:bodyPr>
          <a:lstStyle/>
          <a:p>
            <a:r>
              <a:rPr lang="en-US" sz="1200" dirty="0">
                <a:latin typeface="Lato Light" panose="020F0302020204030203" pitchFamily="34" charset="0"/>
              </a:rPr>
              <a:t>Lumped port</a:t>
            </a:r>
          </a:p>
          <a:p>
            <a:r>
              <a:rPr lang="en-US" sz="1200" dirty="0">
                <a:latin typeface="Lato Light" panose="020F0302020204030203" pitchFamily="34" charset="0"/>
              </a:rPr>
              <a:t>condition</a:t>
            </a:r>
          </a:p>
        </p:txBody>
      </p:sp>
      <p:cxnSp>
        <p:nvCxnSpPr>
          <p:cNvPr id="55" name="Connector: Elbow 54">
            <a:extLst>
              <a:ext uri="{FF2B5EF4-FFF2-40B4-BE49-F238E27FC236}">
                <a16:creationId xmlns:a16="http://schemas.microsoft.com/office/drawing/2014/main" id="{95422C25-F746-4C5B-B1A9-E86AC711B4ED}"/>
              </a:ext>
            </a:extLst>
          </p:cNvPr>
          <p:cNvCxnSpPr>
            <a:stCxn id="58" idx="1"/>
          </p:cNvCxnSpPr>
          <p:nvPr/>
        </p:nvCxnSpPr>
        <p:spPr>
          <a:xfrm rot="10800000" flipV="1">
            <a:off x="3276601" y="1543635"/>
            <a:ext cx="220744" cy="741558"/>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8535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E621922-32F4-7FDD-F3B9-D2FAB5739A46}"/>
              </a:ext>
            </a:extLst>
          </p:cNvPr>
          <p:cNvPicPr>
            <a:picLocks noChangeAspect="1"/>
          </p:cNvPicPr>
          <p:nvPr/>
        </p:nvPicPr>
        <p:blipFill>
          <a:blip r:embed="rId3"/>
          <a:stretch>
            <a:fillRect/>
          </a:stretch>
        </p:blipFill>
        <p:spPr>
          <a:xfrm>
            <a:off x="3544454" y="0"/>
            <a:ext cx="2055091" cy="5143500"/>
          </a:xfrm>
          <a:prstGeom prst="rect">
            <a:avLst/>
          </a:prstGeom>
        </p:spPr>
      </p:pic>
      <p:sp>
        <p:nvSpPr>
          <p:cNvPr id="2" name="Title 1"/>
          <p:cNvSpPr>
            <a:spLocks noGrp="1"/>
          </p:cNvSpPr>
          <p:nvPr>
            <p:ph type="title"/>
          </p:nvPr>
        </p:nvSpPr>
        <p:spPr/>
        <p:txBody>
          <a:bodyPr/>
          <a:lstStyle/>
          <a:p>
            <a:r>
              <a:rPr lang="sv-SE" dirty="0"/>
              <a:t>Implementation</a:t>
            </a:r>
          </a:p>
        </p:txBody>
      </p:sp>
      <p:sp>
        <p:nvSpPr>
          <p:cNvPr id="3" name="Content Placeholder 2"/>
          <p:cNvSpPr>
            <a:spLocks noGrp="1"/>
          </p:cNvSpPr>
          <p:nvPr>
            <p:ph sz="half" idx="10"/>
          </p:nvPr>
        </p:nvSpPr>
        <p:spPr/>
        <p:txBody>
          <a:bodyPr/>
          <a:lstStyle/>
          <a:p>
            <a:r>
              <a:rPr lang="en-US" i="1" dirty="0"/>
              <a:t>Moving Mesh</a:t>
            </a:r>
          </a:p>
          <a:p>
            <a:r>
              <a:rPr lang="en-US" i="1" dirty="0"/>
              <a:t>Solid Mechanics</a:t>
            </a:r>
          </a:p>
          <a:p>
            <a:r>
              <a:rPr lang="en-US" i="1" dirty="0"/>
              <a:t>Pressure Acoustics</a:t>
            </a:r>
          </a:p>
          <a:p>
            <a:pPr lvl="1"/>
            <a:r>
              <a:rPr lang="en-US" i="1" dirty="0"/>
              <a:t>Narrow Region Acoustics </a:t>
            </a:r>
            <a:r>
              <a:rPr lang="en-US" dirty="0"/>
              <a:t>for homogenized thermoviscous losses</a:t>
            </a:r>
          </a:p>
          <a:p>
            <a:pPr lvl="1"/>
            <a:r>
              <a:rPr lang="en-US" i="1" dirty="0"/>
              <a:t>Lumped Port </a:t>
            </a:r>
            <a:r>
              <a:rPr lang="en-US" dirty="0"/>
              <a:t>condition</a:t>
            </a:r>
          </a:p>
          <a:p>
            <a:r>
              <a:rPr lang="en-US" i="1" dirty="0"/>
              <a:t>Magnetic Fields</a:t>
            </a:r>
          </a:p>
          <a:p>
            <a:r>
              <a:rPr lang="en-US" dirty="0"/>
              <a:t>Multiphysics</a:t>
            </a:r>
          </a:p>
          <a:p>
            <a:pPr lvl="1"/>
            <a:r>
              <a:rPr lang="en-US" i="1" dirty="0"/>
              <a:t>Acoustic-Structure Boundary</a:t>
            </a:r>
          </a:p>
          <a:p>
            <a:pPr lvl="1"/>
            <a:r>
              <a:rPr lang="en-US" i="1" dirty="0"/>
              <a:t>Magnetomechanical Forces</a:t>
            </a:r>
          </a:p>
        </p:txBody>
      </p:sp>
      <p:pic>
        <p:nvPicPr>
          <p:cNvPr id="11" name="Picture 10">
            <a:extLst>
              <a:ext uri="{FF2B5EF4-FFF2-40B4-BE49-F238E27FC236}">
                <a16:creationId xmlns:a16="http://schemas.microsoft.com/office/drawing/2014/main" id="{4373CE44-FEF3-4FEE-8E62-AEAA8E04501F}"/>
              </a:ext>
            </a:extLst>
          </p:cNvPr>
          <p:cNvPicPr>
            <a:picLocks noChangeAspect="1"/>
          </p:cNvPicPr>
          <p:nvPr/>
        </p:nvPicPr>
        <p:blipFill rotWithShape="1">
          <a:blip r:embed="rId4"/>
          <a:srcRect t="4977"/>
          <a:stretch/>
        </p:blipFill>
        <p:spPr>
          <a:xfrm>
            <a:off x="6735364" y="3619500"/>
            <a:ext cx="2119295" cy="1415740"/>
          </a:xfrm>
          <a:prstGeom prst="rect">
            <a:avLst/>
          </a:prstGeom>
        </p:spPr>
      </p:pic>
      <p:pic>
        <p:nvPicPr>
          <p:cNvPr id="14" name="Picture 13">
            <a:extLst>
              <a:ext uri="{FF2B5EF4-FFF2-40B4-BE49-F238E27FC236}">
                <a16:creationId xmlns:a16="http://schemas.microsoft.com/office/drawing/2014/main" id="{5592F90E-37E1-47F9-90CB-EB66C2D7EA8D}"/>
              </a:ext>
            </a:extLst>
          </p:cNvPr>
          <p:cNvPicPr>
            <a:picLocks noChangeAspect="1"/>
          </p:cNvPicPr>
          <p:nvPr/>
        </p:nvPicPr>
        <p:blipFill rotWithShape="1">
          <a:blip r:embed="rId5"/>
          <a:srcRect b="13054"/>
          <a:stretch/>
        </p:blipFill>
        <p:spPr>
          <a:xfrm>
            <a:off x="6735364" y="57150"/>
            <a:ext cx="2119295" cy="1295400"/>
          </a:xfrm>
          <a:prstGeom prst="rect">
            <a:avLst/>
          </a:prstGeom>
        </p:spPr>
      </p:pic>
      <p:pic>
        <p:nvPicPr>
          <p:cNvPr id="16" name="Picture 15">
            <a:extLst>
              <a:ext uri="{FF2B5EF4-FFF2-40B4-BE49-F238E27FC236}">
                <a16:creationId xmlns:a16="http://schemas.microsoft.com/office/drawing/2014/main" id="{E3B7941D-89D0-420F-89CA-990AD18CFED2}"/>
              </a:ext>
            </a:extLst>
          </p:cNvPr>
          <p:cNvPicPr>
            <a:picLocks noChangeAspect="1"/>
          </p:cNvPicPr>
          <p:nvPr/>
        </p:nvPicPr>
        <p:blipFill>
          <a:blip r:embed="rId6"/>
          <a:stretch>
            <a:fillRect/>
          </a:stretch>
        </p:blipFill>
        <p:spPr>
          <a:xfrm>
            <a:off x="6735364" y="1290018"/>
            <a:ext cx="2119295" cy="1489888"/>
          </a:xfrm>
          <a:prstGeom prst="rect">
            <a:avLst/>
          </a:prstGeom>
        </p:spPr>
      </p:pic>
      <p:pic>
        <p:nvPicPr>
          <p:cNvPr id="18" name="Picture 17">
            <a:extLst>
              <a:ext uri="{FF2B5EF4-FFF2-40B4-BE49-F238E27FC236}">
                <a16:creationId xmlns:a16="http://schemas.microsoft.com/office/drawing/2014/main" id="{0AFC605D-D873-4879-B7B8-C782582D66E8}"/>
              </a:ext>
            </a:extLst>
          </p:cNvPr>
          <p:cNvPicPr>
            <a:picLocks noChangeAspect="1"/>
          </p:cNvPicPr>
          <p:nvPr/>
        </p:nvPicPr>
        <p:blipFill rotWithShape="1">
          <a:blip r:embed="rId7"/>
          <a:srcRect t="10229" b="18168"/>
          <a:stretch/>
        </p:blipFill>
        <p:spPr>
          <a:xfrm>
            <a:off x="6735364" y="2628900"/>
            <a:ext cx="2119295" cy="1066800"/>
          </a:xfrm>
          <a:prstGeom prst="rect">
            <a:avLst/>
          </a:prstGeom>
        </p:spPr>
      </p:pic>
      <p:cxnSp>
        <p:nvCxnSpPr>
          <p:cNvPr id="25" name="Connector: Elbow 24">
            <a:extLst>
              <a:ext uri="{FF2B5EF4-FFF2-40B4-BE49-F238E27FC236}">
                <a16:creationId xmlns:a16="http://schemas.microsoft.com/office/drawing/2014/main" id="{0EB46AF0-9406-4828-8EEA-BAC309558AE7}"/>
              </a:ext>
            </a:extLst>
          </p:cNvPr>
          <p:cNvCxnSpPr>
            <a:cxnSpLocks/>
          </p:cNvCxnSpPr>
          <p:nvPr/>
        </p:nvCxnSpPr>
        <p:spPr>
          <a:xfrm flipV="1">
            <a:off x="5092700" y="425450"/>
            <a:ext cx="2146300" cy="1181100"/>
          </a:xfrm>
          <a:prstGeom prst="bentConnector3">
            <a:avLst>
              <a:gd name="adj1" fmla="val 31119"/>
            </a:avLst>
          </a:prstGeom>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057788E5-138B-4C1C-80B8-185361A38A37}"/>
              </a:ext>
            </a:extLst>
          </p:cNvPr>
          <p:cNvCxnSpPr>
            <a:cxnSpLocks/>
          </p:cNvCxnSpPr>
          <p:nvPr/>
        </p:nvCxnSpPr>
        <p:spPr>
          <a:xfrm flipV="1">
            <a:off x="4978172" y="1553442"/>
            <a:ext cx="2263140" cy="14097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DFA1D9AC-F40E-42CE-A937-8B187F258F3A}"/>
              </a:ext>
            </a:extLst>
          </p:cNvPr>
          <p:cNvCxnSpPr>
            <a:cxnSpLocks/>
          </p:cNvCxnSpPr>
          <p:nvPr/>
        </p:nvCxnSpPr>
        <p:spPr>
          <a:xfrm>
            <a:off x="5257800" y="3181350"/>
            <a:ext cx="3255962" cy="236982"/>
          </a:xfrm>
          <a:prstGeom prst="bentConnector3">
            <a:avLst>
              <a:gd name="adj1" fmla="val 40355"/>
            </a:avLst>
          </a:prstGeom>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78CB7C1F-86C3-43EC-95A4-E204F6FE52BF}"/>
              </a:ext>
            </a:extLst>
          </p:cNvPr>
          <p:cNvCxnSpPr>
            <a:cxnSpLocks/>
          </p:cNvCxnSpPr>
          <p:nvPr/>
        </p:nvCxnSpPr>
        <p:spPr>
          <a:xfrm flipV="1">
            <a:off x="5092700" y="4222750"/>
            <a:ext cx="2057400" cy="304800"/>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3840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D67AD5-B0E8-4109-A362-41477FE1DD44}"/>
              </a:ext>
            </a:extLst>
          </p:cNvPr>
          <p:cNvPicPr>
            <a:picLocks noChangeAspect="1"/>
          </p:cNvPicPr>
          <p:nvPr/>
        </p:nvPicPr>
        <p:blipFill rotWithShape="1">
          <a:blip r:embed="rId3"/>
          <a:srcRect r="39167" b="6584"/>
          <a:stretch/>
        </p:blipFill>
        <p:spPr>
          <a:xfrm>
            <a:off x="3581400" y="514350"/>
            <a:ext cx="5562600" cy="4629150"/>
          </a:xfrm>
          <a:prstGeom prst="rect">
            <a:avLst/>
          </a:prstGeom>
        </p:spPr>
      </p:pic>
      <p:sp>
        <p:nvSpPr>
          <p:cNvPr id="2" name="Title 1"/>
          <p:cNvSpPr>
            <a:spLocks noGrp="1"/>
          </p:cNvSpPr>
          <p:nvPr>
            <p:ph type="title"/>
          </p:nvPr>
        </p:nvSpPr>
        <p:spPr/>
        <p:txBody>
          <a:bodyPr/>
          <a:lstStyle/>
          <a:p>
            <a:r>
              <a:rPr lang="en-US" dirty="0"/>
              <a:t>Iterative Solver</a:t>
            </a:r>
          </a:p>
        </p:txBody>
      </p:sp>
      <p:sp>
        <p:nvSpPr>
          <p:cNvPr id="3" name="Content Placeholder 2"/>
          <p:cNvSpPr>
            <a:spLocks noGrp="1"/>
          </p:cNvSpPr>
          <p:nvPr>
            <p:ph sz="half" idx="10"/>
          </p:nvPr>
        </p:nvSpPr>
        <p:spPr/>
        <p:txBody>
          <a:bodyPr>
            <a:normAutofit lnSpcReduction="10000"/>
          </a:bodyPr>
          <a:lstStyle/>
          <a:p>
            <a:r>
              <a:rPr lang="en-US" dirty="0"/>
              <a:t>To ensure convergence of the iterative solver, add a small electrical conductivity 50 [S/m], to the </a:t>
            </a:r>
            <a:r>
              <a:rPr lang="en-US" i="1" dirty="0"/>
              <a:t>Free Space</a:t>
            </a:r>
            <a:r>
              <a:rPr lang="en-US" dirty="0"/>
              <a:t>.</a:t>
            </a:r>
          </a:p>
          <a:p>
            <a:pPr lvl="1"/>
            <a:r>
              <a:rPr lang="en-US" dirty="0"/>
              <a:t>If not added, the </a:t>
            </a:r>
            <a:r>
              <a:rPr lang="en-US" i="1" dirty="0"/>
              <a:t>Gauge Fixing for A-Field </a:t>
            </a:r>
            <a:r>
              <a:rPr lang="en-US" dirty="0"/>
              <a:t>yields a more or less singular problem in the frequency domain, as it then imposes</a:t>
            </a:r>
            <a:br>
              <a:rPr lang="en-US" dirty="0"/>
            </a:br>
            <a:r>
              <a:rPr lang="en-US" dirty="0"/>
              <a:t>div(</a:t>
            </a:r>
            <a:r>
              <a:rPr lang="en-US" b="1" dirty="0"/>
              <a:t>J</a:t>
            </a:r>
            <a:r>
              <a:rPr lang="en-US" dirty="0"/>
              <a:t>) = 0.</a:t>
            </a:r>
          </a:p>
          <a:p>
            <a:r>
              <a:rPr lang="en-US" dirty="0"/>
              <a:t>Select the suggested iterative solver in </a:t>
            </a:r>
            <a:r>
              <a:rPr lang="en-US" i="1" dirty="0"/>
              <a:t>Stationary Solver 3 </a:t>
            </a:r>
            <a:r>
              <a:rPr lang="en-US" dirty="0"/>
              <a:t>used in </a:t>
            </a:r>
            <a:r>
              <a:rPr lang="en-US" i="1" dirty="0"/>
              <a:t>Frequency Domain Perturbation </a:t>
            </a:r>
            <a:r>
              <a:rPr lang="en-US" dirty="0"/>
              <a:t>step: Add the moving mesh variables in a separate </a:t>
            </a:r>
            <a:r>
              <a:rPr lang="en-US" i="1" dirty="0"/>
              <a:t>Direct Preconditione</a:t>
            </a:r>
            <a:r>
              <a:rPr lang="en-US" dirty="0"/>
              <a:t>r.</a:t>
            </a:r>
          </a:p>
          <a:p>
            <a:pPr marL="0" indent="0">
              <a:buNone/>
            </a:pPr>
            <a:endParaRPr lang="en-US" dirty="0"/>
          </a:p>
        </p:txBody>
      </p:sp>
      <p:cxnSp>
        <p:nvCxnSpPr>
          <p:cNvPr id="9" name="Connector: Elbow 8">
            <a:extLst>
              <a:ext uri="{FF2B5EF4-FFF2-40B4-BE49-F238E27FC236}">
                <a16:creationId xmlns:a16="http://schemas.microsoft.com/office/drawing/2014/main" id="{4E079F3F-FA65-46AA-BC5A-70EB265BF57A}"/>
              </a:ext>
            </a:extLst>
          </p:cNvPr>
          <p:cNvCxnSpPr>
            <a:cxnSpLocks/>
          </p:cNvCxnSpPr>
          <p:nvPr/>
        </p:nvCxnSpPr>
        <p:spPr>
          <a:xfrm>
            <a:off x="3406776" y="1885950"/>
            <a:ext cx="2308224" cy="940674"/>
          </a:xfrm>
          <a:prstGeom prst="bentConnector3">
            <a:avLst>
              <a:gd name="adj1" fmla="val 77410"/>
            </a:avLst>
          </a:prstGeom>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07B50D9B-137A-4990-B36D-59C9CDA8D92F}"/>
              </a:ext>
            </a:extLst>
          </p:cNvPr>
          <p:cNvCxnSpPr>
            <a:cxnSpLocks/>
          </p:cNvCxnSpPr>
          <p:nvPr/>
        </p:nvCxnSpPr>
        <p:spPr>
          <a:xfrm>
            <a:off x="3071090" y="4051876"/>
            <a:ext cx="928470" cy="68072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7654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sz="half" idx="10"/>
          </p:nvPr>
        </p:nvSpPr>
        <p:spPr/>
        <p:txBody>
          <a:bodyPr>
            <a:normAutofit/>
          </a:bodyPr>
          <a:lstStyle/>
          <a:p>
            <a:r>
              <a:rPr lang="en-US" dirty="0"/>
              <a:t>Results include full visualization of the electric, structural and acoustic fields.</a:t>
            </a:r>
          </a:p>
          <a:p>
            <a:r>
              <a:rPr lang="en-US" dirty="0"/>
              <a:t>The graphs to the right show the response in the coupler as well as the electric impedance of the coil.</a:t>
            </a:r>
          </a:p>
        </p:txBody>
      </p:sp>
      <p:pic>
        <p:nvPicPr>
          <p:cNvPr id="11" name="Picture 10">
            <a:extLst>
              <a:ext uri="{FF2B5EF4-FFF2-40B4-BE49-F238E27FC236}">
                <a16:creationId xmlns:a16="http://schemas.microsoft.com/office/drawing/2014/main" id="{E36B3172-52D9-65F7-D0E4-4C034DCD6DFE}"/>
              </a:ext>
            </a:extLst>
          </p:cNvPr>
          <p:cNvPicPr>
            <a:picLocks noChangeAspect="1"/>
          </p:cNvPicPr>
          <p:nvPr/>
        </p:nvPicPr>
        <p:blipFill>
          <a:blip r:embed="rId3"/>
          <a:stretch>
            <a:fillRect/>
          </a:stretch>
        </p:blipFill>
        <p:spPr>
          <a:xfrm>
            <a:off x="3678797" y="285750"/>
            <a:ext cx="3575017" cy="2173637"/>
          </a:xfrm>
          <a:prstGeom prst="rect">
            <a:avLst/>
          </a:prstGeom>
        </p:spPr>
      </p:pic>
      <p:pic>
        <p:nvPicPr>
          <p:cNvPr id="13" name="Picture 12">
            <a:extLst>
              <a:ext uri="{FF2B5EF4-FFF2-40B4-BE49-F238E27FC236}">
                <a16:creationId xmlns:a16="http://schemas.microsoft.com/office/drawing/2014/main" id="{448F62FA-9824-3BCA-38B5-9C2C37BC03F4}"/>
              </a:ext>
            </a:extLst>
          </p:cNvPr>
          <p:cNvPicPr>
            <a:picLocks noChangeAspect="1"/>
          </p:cNvPicPr>
          <p:nvPr/>
        </p:nvPicPr>
        <p:blipFill>
          <a:blip r:embed="rId4"/>
          <a:stretch>
            <a:fillRect/>
          </a:stretch>
        </p:blipFill>
        <p:spPr>
          <a:xfrm>
            <a:off x="3636676" y="2541693"/>
            <a:ext cx="3983324" cy="2421890"/>
          </a:xfrm>
          <a:prstGeom prst="rect">
            <a:avLst/>
          </a:prstGeom>
        </p:spPr>
      </p:pic>
      <p:sp>
        <p:nvSpPr>
          <p:cNvPr id="5" name="TextBox 4">
            <a:extLst>
              <a:ext uri="{FF2B5EF4-FFF2-40B4-BE49-F238E27FC236}">
                <a16:creationId xmlns:a16="http://schemas.microsoft.com/office/drawing/2014/main" id="{99A68413-634A-4677-B821-202C5C07741B}"/>
              </a:ext>
            </a:extLst>
          </p:cNvPr>
          <p:cNvSpPr txBox="1"/>
          <p:nvPr/>
        </p:nvSpPr>
        <p:spPr>
          <a:xfrm>
            <a:off x="7467600" y="2114550"/>
            <a:ext cx="1447800" cy="33855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SPL at the microphone position in the coupler.</a:t>
            </a:r>
          </a:p>
        </p:txBody>
      </p:sp>
      <p:sp>
        <p:nvSpPr>
          <p:cNvPr id="10" name="TextBox 9">
            <a:extLst>
              <a:ext uri="{FF2B5EF4-FFF2-40B4-BE49-F238E27FC236}">
                <a16:creationId xmlns:a16="http://schemas.microsoft.com/office/drawing/2014/main" id="{C45FFBCB-1668-4FE1-8C84-2C1A30B42889}"/>
              </a:ext>
            </a:extLst>
          </p:cNvPr>
          <p:cNvSpPr txBox="1"/>
          <p:nvPr/>
        </p:nvSpPr>
        <p:spPr>
          <a:xfrm>
            <a:off x="7467600" y="4489906"/>
            <a:ext cx="1447800" cy="33855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Electric impedance of the coil and the current in the coil. </a:t>
            </a:r>
          </a:p>
        </p:txBody>
      </p:sp>
    </p:spTree>
    <p:extLst>
      <p:ext uri="{BB962C8B-B14F-4D97-AF65-F5344CB8AC3E}">
        <p14:creationId xmlns:p14="http://schemas.microsoft.com/office/powerpoint/2010/main" val="3924181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Results</a:t>
            </a:r>
          </a:p>
        </p:txBody>
      </p:sp>
      <p:sp>
        <p:nvSpPr>
          <p:cNvPr id="3" name="Content Placeholder 2"/>
          <p:cNvSpPr>
            <a:spLocks noGrp="1"/>
          </p:cNvSpPr>
          <p:nvPr>
            <p:ph sz="half" idx="10"/>
          </p:nvPr>
        </p:nvSpPr>
        <p:spPr/>
        <p:txBody>
          <a:bodyPr>
            <a:normAutofit/>
          </a:bodyPr>
          <a:lstStyle/>
          <a:p>
            <a:r>
              <a:rPr lang="en-US" dirty="0"/>
              <a:t>Plots of the displacement (top) and Sound Pressure Level (bottom) at 1.6 kHz.</a:t>
            </a:r>
          </a:p>
        </p:txBody>
      </p:sp>
      <p:pic>
        <p:nvPicPr>
          <p:cNvPr id="10" name="Picture 9">
            <a:extLst>
              <a:ext uri="{FF2B5EF4-FFF2-40B4-BE49-F238E27FC236}">
                <a16:creationId xmlns:a16="http://schemas.microsoft.com/office/drawing/2014/main" id="{39B31506-1BEF-9417-4EA8-9DA8A84FF5EE}"/>
              </a:ext>
            </a:extLst>
          </p:cNvPr>
          <p:cNvPicPr>
            <a:picLocks noChangeAspect="1"/>
          </p:cNvPicPr>
          <p:nvPr/>
        </p:nvPicPr>
        <p:blipFill>
          <a:blip r:embed="rId3"/>
          <a:stretch>
            <a:fillRect/>
          </a:stretch>
        </p:blipFill>
        <p:spPr>
          <a:xfrm>
            <a:off x="4572000" y="133350"/>
            <a:ext cx="3907963" cy="2376071"/>
          </a:xfrm>
          <a:prstGeom prst="rect">
            <a:avLst/>
          </a:prstGeom>
        </p:spPr>
      </p:pic>
      <p:pic>
        <p:nvPicPr>
          <p:cNvPr id="13" name="Picture 12">
            <a:extLst>
              <a:ext uri="{FF2B5EF4-FFF2-40B4-BE49-F238E27FC236}">
                <a16:creationId xmlns:a16="http://schemas.microsoft.com/office/drawing/2014/main" id="{E4AE9711-60F4-C5E4-A961-CE6F8AA773D7}"/>
              </a:ext>
            </a:extLst>
          </p:cNvPr>
          <p:cNvPicPr>
            <a:picLocks noChangeAspect="1"/>
          </p:cNvPicPr>
          <p:nvPr/>
        </p:nvPicPr>
        <p:blipFill>
          <a:blip r:embed="rId4"/>
          <a:stretch>
            <a:fillRect/>
          </a:stretch>
        </p:blipFill>
        <p:spPr>
          <a:xfrm>
            <a:off x="4572000" y="2647950"/>
            <a:ext cx="3907963" cy="2376070"/>
          </a:xfrm>
          <a:prstGeom prst="rect">
            <a:avLst/>
          </a:prstGeom>
        </p:spPr>
      </p:pic>
    </p:spTree>
    <p:extLst>
      <p:ext uri="{BB962C8B-B14F-4D97-AF65-F5344CB8AC3E}">
        <p14:creationId xmlns:p14="http://schemas.microsoft.com/office/powerpoint/2010/main" val="1764500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1C77835-375F-4EC7-8403-976A9BA5FC07}"/>
              </a:ext>
            </a:extLst>
          </p:cNvPr>
          <p:cNvSpPr>
            <a:spLocks noGrp="1"/>
          </p:cNvSpPr>
          <p:nvPr>
            <p:ph idx="1"/>
          </p:nvPr>
        </p:nvSpPr>
        <p:spPr/>
        <p:txBody>
          <a:bodyPr/>
          <a:lstStyle/>
          <a:p>
            <a:r>
              <a:rPr lang="en-US" dirty="0"/>
              <a:t>comsol.com/contact</a:t>
            </a:r>
          </a:p>
        </p:txBody>
      </p:sp>
    </p:spTree>
    <p:extLst>
      <p:ext uri="{BB962C8B-B14F-4D97-AF65-F5344CB8AC3E}">
        <p14:creationId xmlns:p14="http://schemas.microsoft.com/office/powerpoint/2010/main" val="292354608"/>
      </p:ext>
    </p:extLst>
  </p:cSld>
  <p:clrMapOvr>
    <a:masterClrMapping/>
  </p:clrMapOvr>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3.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4.xml><?xml version="1.0" encoding="utf-8"?>
<a:theme xmlns:a="http://schemas.openxmlformats.org/drawingml/2006/main" name="1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1599B3F4-C756-4B27-BC08-7366E62434A3}" vid="{D044A537-18D9-4D16-90D5-8C33D46A50FD}"/>
    </a:ext>
  </a:extLst>
</a:theme>
</file>

<file path=ppt/theme/theme5.xml><?xml version="1.0" encoding="utf-8"?>
<a:theme xmlns:a="http://schemas.openxmlformats.org/drawingml/2006/main" name="4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6.xml><?xml version="1.0" encoding="utf-8"?>
<a:theme xmlns:a="http://schemas.openxmlformats.org/drawingml/2006/main" name="5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9629</TotalTime>
  <Words>527</Words>
  <Application>Microsoft Office PowerPoint</Application>
  <PresentationFormat>On-screen Show (16:9)</PresentationFormat>
  <Paragraphs>62</Paragraphs>
  <Slides>9</Slides>
  <Notes>8</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9</vt:i4>
      </vt:variant>
    </vt:vector>
  </HeadingPairs>
  <TitlesOfParts>
    <vt:vector size="22" baseType="lpstr">
      <vt:lpstr>Wingdings</vt:lpstr>
      <vt:lpstr>Lato</vt:lpstr>
      <vt:lpstr>STIXGeneral-Regular</vt:lpstr>
      <vt:lpstr>Lato Black</vt:lpstr>
      <vt:lpstr>Calibri</vt:lpstr>
      <vt:lpstr>Arial</vt:lpstr>
      <vt:lpstr>Lato Light</vt:lpstr>
      <vt:lpstr>2_comsol-slide-template-NEW</vt:lpstr>
      <vt:lpstr>comsol-slide-template-NEW</vt:lpstr>
      <vt:lpstr>3_comsol-slide-template-NEW</vt:lpstr>
      <vt:lpstr>1_comsol-slide-template-NEW</vt:lpstr>
      <vt:lpstr>4_comsol-slide-template-NEW</vt:lpstr>
      <vt:lpstr>5_comsol-slide-template-NEW</vt:lpstr>
      <vt:lpstr>Balanced Armature Transducer – Frequency Domain Analysis</vt:lpstr>
      <vt:lpstr>Background</vt:lpstr>
      <vt:lpstr>Model Definition: Transducer</vt:lpstr>
      <vt:lpstr>Model Definition: Test Setup</vt:lpstr>
      <vt:lpstr>Implementation</vt:lpstr>
      <vt:lpstr>Iterative Solver</vt:lpstr>
      <vt:lpstr>Results</vt:lpstr>
      <vt:lpstr>Results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Mads Herring Jensen</cp:lastModifiedBy>
  <cp:revision>91</cp:revision>
  <dcterms:created xsi:type="dcterms:W3CDTF">2006-08-16T00:00:00Z</dcterms:created>
  <dcterms:modified xsi:type="dcterms:W3CDTF">2023-11-17T09:47:44Z</dcterms:modified>
</cp:coreProperties>
</file>