
<file path=[Content_Types].xml><?xml version="1.0" encoding="utf-8"?>
<Types xmlns="http://schemas.openxmlformats.org/package/2006/content-types">
  <Default ContentType="image/x-emf" Extension="emf"/>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10"/>
    <p:sldId id="258" r:id="rId12"/>
    <p:sldId id="259" r:id="rId13"/>
    <p:sldId id="261" r:id="rId15"/>
    <p:sldId id="262" r:id="rId16"/>
    <p:sldId id="264" r:id="rId18"/>
    <p:sldId id="265" r:id="rId19"/>
    <p:sldId id="267" r:id="rId21"/>
    <p:sldId id="268" r:id="rId22"/>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showGuides="1">
      <p:cViewPr varScale="1">
        <p:scale>
          <a:sx n="154" d="100"/>
          <a:sy n="154" d="100"/>
        </p:scale>
        <p:origin x="168" y="3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slides/slide1.xml" Type="http://schemas.openxmlformats.org/officeDocument/2006/relationships/slide"/><Relationship Id="rId12" Target="slides/slide3.xml" Type="http://schemas.openxmlformats.org/officeDocument/2006/relationships/slide"/><Relationship Id="rId13" Target="slides/slide2.xml" Type="http://schemas.openxmlformats.org/officeDocument/2006/relationships/slide"/><Relationship Id="rId15" Target="slides/slide5.xml" Type="http://schemas.openxmlformats.org/officeDocument/2006/relationships/slide"/><Relationship Id="rId16" Target="slides/slide4.xml" Type="http://schemas.openxmlformats.org/officeDocument/2006/relationships/slide"/><Relationship Id="rId18" Target="slides/slide7.xml" Type="http://schemas.openxmlformats.org/officeDocument/2006/relationships/slide"/><Relationship Id="rId19" Target="slides/slide6.xml" Type="http://schemas.openxmlformats.org/officeDocument/2006/relationships/slide"/><Relationship Id="rId21" Target="slides/slide9.xml" Type="http://schemas.openxmlformats.org/officeDocument/2006/relationships/slide"/><Relationship Id="rId22" Target="slides/slide8.xml" Type="http://schemas.openxmlformats.org/officeDocument/2006/relationships/slide"/><Relationship Id="rId3" Target="presProps.xml" Type="http://schemas.openxmlformats.org/officeDocument/2006/relationships/presProps"/><Relationship Id="rId4" Target="viewProps.xml" Type="http://schemas.openxmlformats.org/officeDocument/2006/relationships/viewProps"/><Relationship Id="rId5" Target="theme/theme1.xml" Type="http://schemas.openxmlformats.org/officeDocument/2006/relationships/theme"/><Relationship Id="rId6" Target="tableStyles.xml" Type="http://schemas.openxmlformats.org/officeDocument/2006/relationships/tableStyles"/></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728705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67B1DA0-7E63-4CDE-961E-607D001A9B67}"/>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55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1613" indent="-170100">
              <a:lnSpc>
                <a:spcPct val="100000"/>
              </a:lnSpc>
              <a:buFont typeface="Arial" panose="020B0604020202020204" pitchFamily="34" charset="0"/>
              <a:buChar char="•"/>
              <a:defRPr sz="1200">
                <a:latin typeface="Lato" panose="020F0502020204030203" pitchFamily="34" charset="0"/>
              </a:defRPr>
            </a:lvl4pPr>
            <a:lvl5pPr marL="1253813" indent="-170100">
              <a:lnSpc>
                <a:spcPct val="100000"/>
              </a:lnSpc>
              <a:buFont typeface="Arial" panose="020B0604020202020204" pitchFamily="34" charset="0"/>
              <a:buChar char="•"/>
              <a:defRPr sz="1200">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12894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hasCustomPrompt="1"/>
          </p:nvPr>
        </p:nvSpPr>
        <p:spPr>
          <a:xfrm>
            <a:off x="457200" y="842400"/>
            <a:ext cx="8305200" cy="178920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dirty="0"/>
              <a:t>Click to edit Master header style</a:t>
            </a:r>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p:nvPr>
        </p:nvSpPr>
        <p:spPr>
          <a:xfrm>
            <a:off x="457200" y="2703600"/>
            <a:ext cx="8305200" cy="124200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160466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183CD7-383B-48A0-8B71-F06BC83DEDB6}"/>
              </a:ext>
            </a:extLst>
          </p:cNvPr>
          <p:cNvSpPr>
            <a:spLocks noGrp="1"/>
          </p:cNvSpPr>
          <p:nvPr>
            <p:ph sz="half" idx="1"/>
          </p:nvPr>
        </p:nvSpPr>
        <p:spPr>
          <a:xfrm>
            <a:off x="457200" y="1332000"/>
            <a:ext cx="41112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64813" indent="-214313">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355965-8388-42DC-8FE0-FECC99CDC81E}"/>
              </a:ext>
            </a:extLst>
          </p:cNvPr>
          <p:cNvSpPr>
            <a:spLocks noGrp="1"/>
          </p:cNvSpPr>
          <p:nvPr>
            <p:ph sz="half" idx="2"/>
          </p:nvPr>
        </p:nvSpPr>
        <p:spPr>
          <a:xfrm>
            <a:off x="4726800" y="1332000"/>
            <a:ext cx="40356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a:extLst>
              <a:ext uri="{FF2B5EF4-FFF2-40B4-BE49-F238E27FC236}">
                <a16:creationId xmlns:a16="http://schemas.microsoft.com/office/drawing/2014/main" id="{F0C35649-F5E1-436D-BCBC-468BEAF27C9D}"/>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655244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with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3887788" y="0"/>
            <a:ext cx="5256212"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4114800" y="209550"/>
            <a:ext cx="4800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97013"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6534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with Small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6172200" y="0"/>
            <a:ext cx="2971800"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5313362"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6400800" y="209550"/>
            <a:ext cx="2514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5313362" cy="3162300"/>
          </a:xfrm>
          <a:prstGeom prst="rect">
            <a:avLst/>
          </a:prstGeom>
        </p:spPr>
        <p:txBody>
          <a:bodyPr numCol="1">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0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98">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0"/>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800"/>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kumimoji="0" lang="en-US" sz="1100" b="0" i="0" u="none" strike="noStrike" kern="1200" cap="none" spc="0" normalizeH="0" baseline="0" noProof="0" dirty="0">
              <a:ln>
                <a:noFill/>
              </a:ln>
              <a:solidFill>
                <a:srgbClr val="393A39"/>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2957232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0477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lide Two Presenter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AA8A8-3946-DE4F-97CB-CBC48B9F7A60}"/>
              </a:ext>
            </a:extLst>
          </p:cNvPr>
          <p:cNvSpPr/>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457200" y="3028950"/>
            <a:ext cx="8062912" cy="1231900"/>
          </a:xfrm>
          <a:prstGeom prst="rect">
            <a:avLst/>
          </a:prstGeom>
        </p:spPr>
        <p:txBody>
          <a:bodyPr anchor="b">
            <a:normAutofit/>
          </a:bodyPr>
          <a:lstStyle>
            <a:lvl1pPr>
              <a:defRPr sz="3600" b="1">
                <a:solidFill>
                  <a:schemeClr val="bg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hasCustomPrompt="1"/>
          </p:nvPr>
        </p:nvSpPr>
        <p:spPr>
          <a:xfrm>
            <a:off x="457200" y="4267777"/>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4" name="Text Placeholder 2">
            <a:extLst>
              <a:ext uri="{FF2B5EF4-FFF2-40B4-BE49-F238E27FC236}">
                <a16:creationId xmlns:a16="http://schemas.microsoft.com/office/drawing/2014/main" id="{68E08046-4BE1-4FB9-890C-3BAA6099F53A}"/>
              </a:ext>
            </a:extLst>
          </p:cNvPr>
          <p:cNvSpPr>
            <a:spLocks noGrp="1"/>
          </p:cNvSpPr>
          <p:nvPr>
            <p:ph type="body" idx="10" hasCustomPrompt="1"/>
          </p:nvPr>
        </p:nvSpPr>
        <p:spPr>
          <a:xfrm>
            <a:off x="457200" y="4540827"/>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5" name="Text Placeholder 2">
            <a:extLst>
              <a:ext uri="{FF2B5EF4-FFF2-40B4-BE49-F238E27FC236}">
                <a16:creationId xmlns:a16="http://schemas.microsoft.com/office/drawing/2014/main" id="{286E2C5B-58AD-4D69-8653-58174ACC8AD7}"/>
              </a:ext>
            </a:extLst>
          </p:cNvPr>
          <p:cNvSpPr>
            <a:spLocks noGrp="1"/>
          </p:cNvSpPr>
          <p:nvPr>
            <p:ph type="body" idx="11" hasCustomPrompt="1"/>
          </p:nvPr>
        </p:nvSpPr>
        <p:spPr>
          <a:xfrm>
            <a:off x="2559600" y="4269600"/>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6" name="Text Placeholder 2">
            <a:extLst>
              <a:ext uri="{FF2B5EF4-FFF2-40B4-BE49-F238E27FC236}">
                <a16:creationId xmlns:a16="http://schemas.microsoft.com/office/drawing/2014/main" id="{8599CD08-F90D-4D15-9B4E-79BB92E4CDF2}"/>
              </a:ext>
            </a:extLst>
          </p:cNvPr>
          <p:cNvSpPr>
            <a:spLocks noGrp="1"/>
          </p:cNvSpPr>
          <p:nvPr>
            <p:ph type="body" idx="12" hasCustomPrompt="1"/>
          </p:nvPr>
        </p:nvSpPr>
        <p:spPr>
          <a:xfrm>
            <a:off x="2559600" y="4539600"/>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Tree>
    <p:extLst>
      <p:ext uri="{BB962C8B-B14F-4D97-AF65-F5344CB8AC3E}">
        <p14:creationId xmlns:p14="http://schemas.microsoft.com/office/powerpoint/2010/main" val="3869858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lide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396000" y="1282701"/>
            <a:ext cx="8062912" cy="213995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04FF62A3-F460-4741-8342-309E52138A71}"/>
              </a:ext>
            </a:extLst>
          </p:cNvPr>
          <p:cNvSpPr>
            <a:spLocks noGrp="1"/>
          </p:cNvSpPr>
          <p:nvPr>
            <p:ph type="body" idx="1" hasCustomPrompt="1"/>
          </p:nvPr>
        </p:nvSpPr>
        <p:spPr>
          <a:xfrm>
            <a:off x="16020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9" name="Text Placeholder 2">
            <a:extLst>
              <a:ext uri="{FF2B5EF4-FFF2-40B4-BE49-F238E27FC236}">
                <a16:creationId xmlns:a16="http://schemas.microsoft.com/office/drawing/2014/main" id="{AF8AF9C0-51D9-4A91-8E30-9CA60298FBC0}"/>
              </a:ext>
            </a:extLst>
          </p:cNvPr>
          <p:cNvSpPr>
            <a:spLocks noGrp="1"/>
          </p:cNvSpPr>
          <p:nvPr>
            <p:ph type="body" idx="13" hasCustomPrompt="1"/>
          </p:nvPr>
        </p:nvSpPr>
        <p:spPr>
          <a:xfrm>
            <a:off x="16020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10" name="Text Placeholder 2">
            <a:extLst>
              <a:ext uri="{FF2B5EF4-FFF2-40B4-BE49-F238E27FC236}">
                <a16:creationId xmlns:a16="http://schemas.microsoft.com/office/drawing/2014/main" id="{C4298647-61D0-4FBB-8F52-37C8A845D3E8}"/>
              </a:ext>
            </a:extLst>
          </p:cNvPr>
          <p:cNvSpPr>
            <a:spLocks noGrp="1"/>
          </p:cNvSpPr>
          <p:nvPr>
            <p:ph type="body" idx="14" hasCustomPrompt="1"/>
          </p:nvPr>
        </p:nvSpPr>
        <p:spPr>
          <a:xfrm>
            <a:off x="47268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11" name="Text Placeholder 2">
            <a:extLst>
              <a:ext uri="{FF2B5EF4-FFF2-40B4-BE49-F238E27FC236}">
                <a16:creationId xmlns:a16="http://schemas.microsoft.com/office/drawing/2014/main" id="{F578A0BF-E876-40F4-A20B-1A438C7EEFAC}"/>
              </a:ext>
            </a:extLst>
          </p:cNvPr>
          <p:cNvSpPr>
            <a:spLocks noGrp="1"/>
          </p:cNvSpPr>
          <p:nvPr>
            <p:ph type="body" idx="15" hasCustomPrompt="1"/>
          </p:nvPr>
        </p:nvSpPr>
        <p:spPr>
          <a:xfrm>
            <a:off x="47268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4" name="Content Placeholder 3">
            <a:extLst>
              <a:ext uri="{FF2B5EF4-FFF2-40B4-BE49-F238E27FC236}">
                <a16:creationId xmlns:a16="http://schemas.microsoft.com/office/drawing/2014/main" id="{F649E506-AD96-463A-84F2-AAE1BB90340A}"/>
              </a:ext>
            </a:extLst>
          </p:cNvPr>
          <p:cNvSpPr>
            <a:spLocks noGrp="1"/>
          </p:cNvSpPr>
          <p:nvPr>
            <p:ph sz="quarter" idx="16"/>
          </p:nvPr>
        </p:nvSpPr>
        <p:spPr>
          <a:xfrm>
            <a:off x="396000" y="3432556"/>
            <a:ext cx="1115568" cy="1115568"/>
          </a:xfrm>
        </p:spPr>
        <p:txBody>
          <a:bodyPr/>
          <a:lstStyle/>
          <a:p>
            <a:pPr lvl="0"/>
            <a:r>
              <a:rPr lang="en-US"/>
              <a:t>Edit Master text styles</a:t>
            </a:r>
          </a:p>
        </p:txBody>
      </p:sp>
      <p:sp>
        <p:nvSpPr>
          <p:cNvPr id="12" name="Content Placeholder 3">
            <a:extLst>
              <a:ext uri="{FF2B5EF4-FFF2-40B4-BE49-F238E27FC236}">
                <a16:creationId xmlns:a16="http://schemas.microsoft.com/office/drawing/2014/main" id="{D8A7706D-1D21-49ED-888E-699D6B6BE78C}"/>
              </a:ext>
            </a:extLst>
          </p:cNvPr>
          <p:cNvSpPr>
            <a:spLocks noGrp="1"/>
          </p:cNvSpPr>
          <p:nvPr>
            <p:ph sz="quarter" idx="17"/>
          </p:nvPr>
        </p:nvSpPr>
        <p:spPr>
          <a:xfrm>
            <a:off x="3524400" y="3429000"/>
            <a:ext cx="1115568" cy="1115568"/>
          </a:xfrm>
        </p:spPr>
        <p:txBody>
          <a:bodyPr/>
          <a:lstStyle/>
          <a:p>
            <a:pPr lvl="0"/>
            <a:r>
              <a:rPr lang="en-US"/>
              <a:t>Edit Master text styles</a:t>
            </a:r>
          </a:p>
        </p:txBody>
      </p:sp>
    </p:spTree>
    <p:extLst>
      <p:ext uri="{BB962C8B-B14F-4D97-AF65-F5344CB8AC3E}">
        <p14:creationId xmlns:p14="http://schemas.microsoft.com/office/powerpoint/2010/main" val="3149126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with Subtitl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855CD0-D773-472C-923C-F2A3641F6698}"/>
              </a:ext>
            </a:extLst>
          </p:cNvPr>
          <p:cNvSpPr>
            <a:spLocks noGrp="1"/>
          </p:cNvSpPr>
          <p:nvPr>
            <p:ph type="body" idx="1"/>
          </p:nvPr>
        </p:nvSpPr>
        <p:spPr>
          <a:xfrm>
            <a:off x="457200" y="1332000"/>
            <a:ext cx="4042800" cy="628631"/>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0970D2E-452D-4D8D-8871-F92BDDC48512}"/>
              </a:ext>
            </a:extLst>
          </p:cNvPr>
          <p:cNvSpPr>
            <a:spLocks noGrp="1"/>
          </p:cNvSpPr>
          <p:nvPr>
            <p:ph sz="half" idx="2"/>
          </p:nvPr>
        </p:nvSpPr>
        <p:spPr>
          <a:xfrm>
            <a:off x="457200" y="1962000"/>
            <a:ext cx="4042800" cy="3124205"/>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265C34-988A-4381-BE35-3CF7874797A1}"/>
              </a:ext>
            </a:extLst>
          </p:cNvPr>
          <p:cNvSpPr>
            <a:spLocks noGrp="1"/>
          </p:cNvSpPr>
          <p:nvPr>
            <p:ph type="body" sz="quarter" idx="3"/>
          </p:nvPr>
        </p:nvSpPr>
        <p:spPr>
          <a:xfrm>
            <a:off x="4719600" y="1332000"/>
            <a:ext cx="4042800" cy="628650"/>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FBAD278-0467-4156-945B-8A0C6FB1AAEA}"/>
              </a:ext>
            </a:extLst>
          </p:cNvPr>
          <p:cNvSpPr>
            <a:spLocks noGrp="1"/>
          </p:cNvSpPr>
          <p:nvPr>
            <p:ph sz="quarter" idx="4"/>
          </p:nvPr>
        </p:nvSpPr>
        <p:spPr>
          <a:xfrm>
            <a:off x="4719600" y="1962000"/>
            <a:ext cx="4042800" cy="3124187"/>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a:extLst>
              <a:ext uri="{FF2B5EF4-FFF2-40B4-BE49-F238E27FC236}">
                <a16:creationId xmlns:a16="http://schemas.microsoft.com/office/drawing/2014/main" id="{9B9489FC-5B9D-4C9C-A962-ECD59DECD47F}"/>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97640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Picture with Caption">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FC4E7365-D38C-47DC-98CE-EFDE9B5AA7FB}"/>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AE057F52-E5D6-4C4F-8C1F-48ED323FF9B6}"/>
              </a:ext>
            </a:extLst>
          </p:cNvPr>
          <p:cNvSpPr>
            <a:spLocks noGrp="1"/>
          </p:cNvSpPr>
          <p:nvPr>
            <p:ph type="title"/>
          </p:nvPr>
        </p:nvSpPr>
        <p:spPr>
          <a:xfrm>
            <a:off x="457200" y="590400"/>
            <a:ext cx="8305200" cy="742950"/>
          </a:xfrm>
          <a:prstGeom prst="rect">
            <a:avLst/>
          </a:prstGeom>
        </p:spPr>
        <p:txBody>
          <a:bodyPr>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CE51587-1A95-4AA5-AD68-679421FFF792}"/>
              </a:ext>
            </a:extLst>
          </p:cNvPr>
          <p:cNvSpPr>
            <a:spLocks noGrp="1"/>
          </p:cNvSpPr>
          <p:nvPr>
            <p:ph type="body" sz="quarter" idx="10"/>
          </p:nvPr>
        </p:nvSpPr>
        <p:spPr>
          <a:xfrm>
            <a:off x="5659623" y="4780800"/>
            <a:ext cx="3103200" cy="304800"/>
          </a:xfrm>
        </p:spPr>
        <p:txBody>
          <a:bodyPr>
            <a:normAutofit/>
          </a:bodyPr>
          <a:lstStyle>
            <a:lvl1pPr marL="0" indent="0">
              <a:buNone/>
              <a:defRPr sz="800" b="0" i="1">
                <a:solidFill>
                  <a:schemeClr val="accent5"/>
                </a:solidFill>
                <a:latin typeface="Lato" panose="020F0502020204030203" pitchFamily="34" charset="77"/>
              </a:defRPr>
            </a:lvl1pPr>
            <a:lvl2pPr marL="457189" indent="0">
              <a:buNone/>
              <a:defRPr/>
            </a:lvl2pPr>
            <a:lvl3pPr marL="914378" indent="0">
              <a:buNone/>
              <a:defRPr/>
            </a:lvl3pPr>
          </a:lstStyle>
          <a:p>
            <a:pPr lvl="0"/>
            <a:r>
              <a:rPr lang="en-US"/>
              <a:t>Edit Master text styles</a:t>
            </a:r>
          </a:p>
        </p:txBody>
      </p:sp>
    </p:spTree>
    <p:extLst>
      <p:ext uri="{BB962C8B-B14F-4D97-AF65-F5344CB8AC3E}">
        <p14:creationId xmlns:p14="http://schemas.microsoft.com/office/powerpoint/2010/main" val="1752019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463150-919C-4838-9C50-4A49E1F7035F}"/>
              </a:ext>
            </a:extLst>
          </p:cNvPr>
          <p:cNvSpPr>
            <a:spLocks noGrp="1"/>
          </p:cNvSpPr>
          <p:nvPr>
            <p:ph idx="1" hasCustomPrompt="1"/>
          </p:nvPr>
        </p:nvSpPr>
        <p:spPr>
          <a:xfrm>
            <a:off x="4114800" y="209551"/>
            <a:ext cx="4800600" cy="472440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371566" indent="0">
              <a:buNone/>
              <a:defRPr sz="2000">
                <a:latin typeface="Lato" panose="020F0502020204030203" pitchFamily="34" charset="0"/>
              </a:defRPr>
            </a:lvl4pPr>
            <a:lvl5pPr marL="1828754" indent="0">
              <a:buNone/>
              <a:defRPr sz="2000">
                <a:latin typeface="Lato" panose="020F0502020204030203" pitchFamily="34" charset="0"/>
              </a:defRPr>
            </a:lvl5pPr>
            <a:lvl6pPr>
              <a:defRPr sz="2000"/>
            </a:lvl6pPr>
            <a:lvl7pPr>
              <a:defRPr sz="2000"/>
            </a:lvl7pPr>
            <a:lvl8pPr>
              <a:defRPr sz="2000"/>
            </a:lvl8pPr>
            <a:lvl9pPr>
              <a:defRPr sz="2000"/>
            </a:lvl9pPr>
          </a:lstStyle>
          <a:p>
            <a:pPr lvl="0"/>
            <a:r>
              <a:rPr lang="en-US" dirty="0"/>
              <a:t>Click to add image</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072DF0CC-FE08-413C-BBD2-A8A78D851C51}"/>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5" name="Content Placeholder 3">
            <a:extLst>
              <a:ext uri="{FF2B5EF4-FFF2-40B4-BE49-F238E27FC236}">
                <a16:creationId xmlns:a16="http://schemas.microsoft.com/office/drawing/2014/main" id="{341956C6-5D94-4460-ABB5-94D93E7EDC33}"/>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a:extLst>
              <a:ext uri="{FF2B5EF4-FFF2-40B4-BE49-F238E27FC236}">
                <a16:creationId xmlns:a16="http://schemas.microsoft.com/office/drawing/2014/main" id="{6FA45BAD-29C1-9741-879D-03074B2081D1}"/>
              </a:ext>
            </a:extLst>
          </p:cNvPr>
          <p:cNvSpPr>
            <a:spLocks noGrp="1"/>
          </p:cNvSpPr>
          <p:nvPr>
            <p:ph type="body" sz="quarter" idx="11" hasCustomPrompt="1"/>
          </p:nvPr>
        </p:nvSpPr>
        <p:spPr>
          <a:xfrm>
            <a:off x="4114800" y="4629600"/>
            <a:ext cx="3103200" cy="306000"/>
          </a:xfrm>
        </p:spPr>
        <p:txBody>
          <a:bodyPr>
            <a:normAutofit/>
          </a:bodyPr>
          <a:lstStyle>
            <a:lvl1pPr marL="0" indent="0">
              <a:buNone/>
              <a:defRPr sz="800" b="0" i="1">
                <a:solidFill>
                  <a:schemeClr val="accent5"/>
                </a:solidFill>
                <a:latin typeface="Lato" panose="020F0502020204030203" pitchFamily="34" charset="77"/>
              </a:defRPr>
            </a:lvl1pPr>
          </a:lstStyle>
          <a:p>
            <a:pPr lvl="0"/>
            <a:r>
              <a:rPr lang="en-US" dirty="0"/>
              <a:t>Caption goes here</a:t>
            </a:r>
          </a:p>
        </p:txBody>
      </p:sp>
    </p:spTree>
    <p:extLst>
      <p:ext uri="{BB962C8B-B14F-4D97-AF65-F5344CB8AC3E}">
        <p14:creationId xmlns:p14="http://schemas.microsoft.com/office/powerpoint/2010/main" val="601439836"/>
      </p:ext>
    </p:extLst>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slideLayouts/slideLayout12.xml" Type="http://schemas.openxmlformats.org/officeDocument/2006/relationships/slideLayout"/><Relationship Id="rId13" Target="../theme/theme1.xml" Type="http://schemas.openxmlformats.org/officeDocument/2006/relationships/theme"/><Relationship Id="rId14" Target="../media/image1.emf" Type="http://schemas.openxmlformats.org/officeDocument/2006/relationships/image"/><Relationship Id="rId15" Target="../media/image2.emf" Type="http://schemas.openxmlformats.org/officeDocument/2006/relationships/image"/><Relationship Id="rId16" Target="../media/image3.png" Type="http://schemas.openxmlformats.org/officeDocument/2006/relationships/imag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3F58E3-9A58-46F0-BF14-7D50442D181F}"/>
              </a:ext>
            </a:extLst>
          </p:cNvPr>
          <p:cNvSpPr>
            <a:spLocks noGrp="1"/>
          </p:cNvSpPr>
          <p:nvPr>
            <p:ph type="title"/>
          </p:nvPr>
        </p:nvSpPr>
        <p:spPr>
          <a:xfrm>
            <a:off x="457200" y="590400"/>
            <a:ext cx="8229600" cy="741600"/>
          </a:xfrm>
          <a:prstGeom prst="rect">
            <a:avLst/>
          </a:prstGeom>
        </p:spPr>
        <p:txBody>
          <a:bodyPr vert="horz" lIns="0" tIns="45720" rIns="91440" bIns="45720" rtlCol="0" anchor="ctr"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04A2A96-2EF0-4D95-8F42-7400F1711668}"/>
              </a:ext>
            </a:extLst>
          </p:cNvPr>
          <p:cNvSpPr>
            <a:spLocks noGrp="1"/>
          </p:cNvSpPr>
          <p:nvPr>
            <p:ph type="body" idx="1"/>
          </p:nvPr>
        </p:nvSpPr>
        <p:spPr>
          <a:xfrm>
            <a:off x="457200" y="1332000"/>
            <a:ext cx="8107082" cy="3754800"/>
          </a:xfrm>
          <a:prstGeom prst="rect">
            <a:avLst/>
          </a:prstGeom>
        </p:spPr>
        <p:txBody>
          <a:bodyPr vert="horz" lIns="0" tIns="45720" rIns="91440" bIns="45720" rtlCol="0">
            <a:normAutofit/>
          </a:bodyPr>
          <a:lstStyle/>
          <a:p>
            <a:pPr lvl="0"/>
            <a:r>
              <a:rPr lang="en-US" dirty="0"/>
              <a:t>Edit Master text styles</a:t>
            </a:r>
          </a:p>
          <a:p>
            <a:pPr lvl="1"/>
            <a:r>
              <a:rPr lang="en-US" dirty="0"/>
              <a:t>Second level</a:t>
            </a:r>
          </a:p>
          <a:p>
            <a:pPr lvl="2"/>
            <a:r>
              <a:rPr lang="en-US" dirty="0"/>
              <a:t>Third level</a:t>
            </a:r>
          </a:p>
        </p:txBody>
      </p:sp>
      <p:pic>
        <p:nvPicPr>
          <p:cNvPr id="5" name="Picture 4">
            <a:extLst>
              <a:ext uri="{FF2B5EF4-FFF2-40B4-BE49-F238E27FC236}">
                <a16:creationId xmlns:a16="http://schemas.microsoft.com/office/drawing/2014/main" id="{C97D267B-40D0-4DD7-AC1D-48683B254030}"/>
              </a:ext>
            </a:extLst>
          </p:cNvPr>
          <p:cNvPicPr>
            <a:picLocks noChangeAspect="1"/>
          </p:cNvPicPr>
          <p:nvPr userDrawn="1"/>
        </p:nvPicPr>
        <p:blipFill>
          <a:blip r:embed="rId14"/>
          <a:stretch>
            <a:fillRect/>
          </a:stretch>
        </p:blipFill>
        <p:spPr>
          <a:xfrm>
            <a:off x="86834" y="167935"/>
            <a:ext cx="564240" cy="52244"/>
          </a:xfrm>
          <a:prstGeom prst="rect">
            <a:avLst/>
          </a:prstGeom>
        </p:spPr>
      </p:pic>
      <p:pic>
        <p:nvPicPr>
          <p:cNvPr id="6" name="Picture 5">
            <a:extLst>
              <a:ext uri="{FF2B5EF4-FFF2-40B4-BE49-F238E27FC236}">
                <a16:creationId xmlns:a16="http://schemas.microsoft.com/office/drawing/2014/main" id="{ADFCAB09-91CA-475B-B6CD-D124E3343787}"/>
              </a:ext>
            </a:extLst>
          </p:cNvPr>
          <p:cNvPicPr>
            <a:picLocks noChangeAspect="1"/>
          </p:cNvPicPr>
          <p:nvPr userDrawn="1"/>
        </p:nvPicPr>
        <p:blipFill rotWithShape="1">
          <a:blip r:embed="rId15"/>
          <a:srcRect l="24096"/>
          <a:stretch/>
        </p:blipFill>
        <p:spPr>
          <a:xfrm>
            <a:off x="0" y="115217"/>
            <a:ext cx="1066800" cy="287051"/>
          </a:xfrm>
          <a:prstGeom prst="rect">
            <a:avLst/>
          </a:prstGeom>
        </p:spPr>
      </p:pic>
      <p:pic>
        <p:nvPicPr>
          <p:cNvPr id="7" name="Picture 6">
            <a:extLst>
              <a:ext uri="{FF2B5EF4-FFF2-40B4-BE49-F238E27FC236}">
                <a16:creationId xmlns:a16="http://schemas.microsoft.com/office/drawing/2014/main" id="{D390FBC2-4514-4E11-A820-6885E5011C24}"/>
              </a:ext>
            </a:extLst>
          </p:cNvPr>
          <p:cNvPicPr>
            <a:picLocks noChangeAspect="1"/>
          </p:cNvPicPr>
          <p:nvPr userDrawn="1"/>
        </p:nvPicPr>
        <p:blipFill>
          <a:blip r:embed="rId14"/>
          <a:stretch>
            <a:fillRect/>
          </a:stretch>
        </p:blipFill>
        <p:spPr>
          <a:xfrm>
            <a:off x="115778" y="223913"/>
            <a:ext cx="752320" cy="69658"/>
          </a:xfrm>
          <a:prstGeom prst="rect">
            <a:avLst/>
          </a:prstGeom>
        </p:spPr>
      </p:pic>
    </p:spTree>
    <p:extLst>
      <p:ext uri="{BB962C8B-B14F-4D97-AF65-F5344CB8AC3E}">
        <p14:creationId xmlns:p14="http://schemas.microsoft.com/office/powerpoint/2010/main" val="33288485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7" r:id="rId4"/>
    <p:sldLayoutId id="2147483671" r:id="rId5"/>
    <p:sldLayoutId id="2147483672" r:id="rId6"/>
    <p:sldLayoutId id="2147483664" r:id="rId7"/>
    <p:sldLayoutId id="2147483665" r:id="rId8"/>
    <p:sldLayoutId id="2147483666" r:id="rId9"/>
    <p:sldLayoutId id="2147483668" r:id="rId10"/>
    <p:sldLayoutId id="2147483669" r:id="rId11"/>
    <p:sldLayoutId id="2147483670" r:id="rId12"/>
  </p:sldLayoutIdLst>
  <p:txStyles>
    <p:titleStyle>
      <a:lvl1pPr algn="l" defTabSz="914378" rtl="0" eaLnBrk="1" latinLnBrk="0" hangingPunct="1">
        <a:lnSpc>
          <a:spcPct val="90000"/>
        </a:lnSpc>
        <a:spcBef>
          <a:spcPct val="0"/>
        </a:spcBef>
        <a:buNone/>
        <a:defRPr sz="2400" b="1" kern="1200" baseline="0">
          <a:solidFill>
            <a:srgbClr val="1B4D81"/>
          </a:solidFill>
          <a:latin typeface="Lato" panose="020F0502020204030203" pitchFamily="34" charset="0"/>
          <a:ea typeface="+mj-ea"/>
          <a:cs typeface="+mj-cs"/>
        </a:defRPr>
      </a:lvl1pPr>
    </p:titleStyle>
    <p:bodyStyle>
      <a:lvl1pPr marL="176209" indent="-176209" algn="l" defTabSz="914378" rtl="0" eaLnBrk="1" latinLnBrk="0" hangingPunct="1">
        <a:lnSpc>
          <a:spcPct val="100000"/>
        </a:lnSpc>
        <a:spcBef>
          <a:spcPts val="1000"/>
        </a:spcBef>
        <a:buFont typeface="Wingdings" pitchFamily="2" charset="2"/>
        <a:buChar char="§"/>
        <a:tabLst/>
        <a:defRPr sz="1600" kern="1200">
          <a:solidFill>
            <a:srgbClr val="393A39"/>
          </a:solidFill>
          <a:latin typeface="Lato" panose="020F0502020204030203" pitchFamily="34" charset="0"/>
          <a:ea typeface="+mn-ea"/>
          <a:cs typeface="+mn-cs"/>
        </a:defRPr>
      </a:lvl1pPr>
      <a:lvl2pPr marL="514337" indent="-222245" algn="l" defTabSz="914378" rtl="0" eaLnBrk="1" latinLnBrk="0" hangingPunct="1">
        <a:lnSpc>
          <a:spcPct val="100000"/>
        </a:lnSpc>
        <a:spcBef>
          <a:spcPts val="500"/>
        </a:spcBef>
        <a:buFontTx/>
        <a:buBlip>
          <a:blip r:embed="rId16"/>
        </a:buBlip>
        <a:tabLst/>
        <a:defRPr sz="1400" kern="1200">
          <a:solidFill>
            <a:srgbClr val="393A39"/>
          </a:solidFill>
          <a:latin typeface="Lato" panose="020F0502020204030203" pitchFamily="34" charset="0"/>
          <a:ea typeface="+mn-ea"/>
          <a:cs typeface="+mn-cs"/>
        </a:defRPr>
      </a:lvl2pPr>
      <a:lvl3pPr marL="746106" indent="-169859" algn="l" defTabSz="806430" rtl="0" eaLnBrk="1" latinLnBrk="0" hangingPunct="1">
        <a:lnSpc>
          <a:spcPct val="100000"/>
        </a:lnSpc>
        <a:spcBef>
          <a:spcPts val="500"/>
        </a:spcBef>
        <a:buFont typeface="Arial" panose="020B0604020202020204" pitchFamily="34" charset="0"/>
        <a:buChar char="•"/>
        <a:tabLst/>
        <a:defRPr sz="1200" kern="1200">
          <a:solidFill>
            <a:srgbClr val="393A39"/>
          </a:solidFill>
          <a:latin typeface="Lato" panose="020F0502020204030203" pitchFamily="34" charset="0"/>
          <a:ea typeface="+mn-ea"/>
          <a:cs typeface="+mn-cs"/>
        </a:defRPr>
      </a:lvl3pPr>
      <a:lvl4pPr marL="1371566"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4pPr>
      <a:lvl5pPr marL="1828754"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5.pn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4.png" Type="http://schemas.openxmlformats.org/officeDocument/2006/relationships/image"/><Relationship Id="rId3" Type="http://schemas.openxmlformats.org/officeDocument/2006/relationships/tags" Target="../tags/tag1.xml"/></Relationships>

</file>

<file path=ppt/slides/_rels/slide4.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7.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6.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1.png" Type="http://schemas.openxmlformats.org/officeDocument/2006/relationships/image"/><Relationship Id="rId3" Target="../media/image12.png" Type="http://schemas.openxmlformats.org/officeDocument/2006/relationships/image"/><Relationship Id="rId4" Target="../media/image13.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8.png" Type="http://schemas.openxmlformats.org/officeDocument/2006/relationships/image"/><Relationship Id="rId3" Target="../media/image9.png" Type="http://schemas.openxmlformats.org/officeDocument/2006/relationships/image"/><Relationship Id="rId4" Target="../media/image10.pn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15.png" Type="http://schemas.openxmlformats.org/officeDocument/2006/relationships/image"/><Relationship Id="rId3" Type="http://schemas.openxmlformats.org/officeDocument/2006/relationships/tags" Target="../tags/tag3.xml"/></Relationships>

</file>

<file path=ppt/slides/_rels/slide9.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4.png" Type="http://schemas.openxmlformats.org/officeDocument/2006/relationships/image"/><Relationship Id="rId3" Type="http://schemas.openxmlformats.org/officeDocument/2006/relationships/tags" Target="../tags/tag2.xml"/></Relationships>

</file>

<file path=ppt/slides/slide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Pore-Scale Flow</a:t>
            </a:r>
          </a:p>
        </p:txBody>
      </p:sp>
      <p:sp xmlns:r="http://schemas.openxmlformats.org/officeDocument/2006/relationships">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pPr lvl="0" indent="0" marL="0">
              <a:spcAft>
                <a:spcPct val="15000"/>
              </a:spcAft>
            </a:pPr>
            <a:r>
              <a:rPr lang="en-US"/>
              <a:t>COMSOL</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Component 1</a:t>
            </a:r>
          </a:p>
        </p:txBody>
      </p:sp>
      <p:sp>
        <p:nvSpPr>
          <p:cNvPr name="AutoShape 2" id="2"/>
          <p:cNvSpPr/>
          <p:nvPr/>
        </p:nvSpPr>
        <p:spPr>
          <a:xfrm flipH="false" flipV="false" rot="0">
            <a:off x="457200" y="1620000"/>
            <a:ext cx="2949575" cy="316230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400" b="false" i="false" u="none">
                <a:solidFill>
                  <a:srgbClr val="393A39"/>
                </a:solidFill>
                <a:latin typeface="Lato"/>
              </a:rPr>
              <a:t>The first model takes an electron microscope images of Keller and others and solves for the flow velocity and pressure drop in the pore throats using the Creeping Flow interface.</a:t>
            </a:r>
          </a:p>
          <a:p>
            <a:pPr lvl="0" algn="l" indent="-176209" marL="176209">
              <a:lnSpc>
                <a:spcPct val="100000"/>
              </a:lnSpc>
              <a:spcBef>
                <a:spcPts val="1000"/>
              </a:spcBef>
              <a:spcAft>
                <a:spcPct val="15000"/>
              </a:spcAft>
              <a:buFont typeface="Wingdings"/>
              <a:buChar char="§"/>
            </a:pPr>
            <a:r>
              <a:rPr lang="en-US" sz="1400" b="false" i="false" u="none">
                <a:solidFill>
                  <a:srgbClr val="393A39"/>
                </a:solidFill>
                <a:latin typeface="Lato"/>
              </a:rPr>
              <a:t>The geometry is imported as a binary file and only the pore space is meshed but not the solid regions.</a:t>
            </a:r>
          </a:p>
        </p:txBody>
      </p:sp>
      <p:pic>
        <p:nvPicPr>
          <p:cNvPr name="Picture 3" id="3"/>
          <p:cNvPicPr>
            <a:picLocks noChangeAspect="true"/>
          </p:cNvPicPr>
          <p:nvPr/>
        </p:nvPicPr>
        <p:blipFill>
          <a:blip r:embed="rId2"/>
          <a:stretch>
            <a:fillRect/>
          </a:stretch>
        </p:blipFill>
        <p:spPr>
          <a:xfrm>
            <a:off x="4114800" y="778709"/>
            <a:ext cx="4800600" cy="3586083"/>
          </a:xfrm>
          <a:prstGeom prst="rect">
            <a:avLst/>
          </a:prstGeom>
        </p:spPr>
      </p:pic>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Introduction</a:t>
            </a:r>
          </a:p>
        </p:txBody>
      </p:sp>
      <p:sp>
        <p:nvSpPr>
          <p:cNvPr id="4" name="AutoShape 4"/>
          <p:cNvSpPr/>
          <p:nvPr/>
        </p:nvSpPr>
        <p:spPr>
          <a:xfrm flipH="false" flipV="false" rot="0">
            <a:off x="457200" y="1332000"/>
            <a:ext cx="2843320" cy="375285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300" u="none">
                <a:solidFill>
                  <a:srgbClr val="393A39"/>
                </a:solidFill>
                <a:latin typeface="Lato"/>
              </a:rPr>
              <a:t>This exercise is based on pore-scale flow experiments conducted by A. Keller, M. Auset, and S. Sirivithayapakorn, University of California, Santa Barbara.</a:t>
            </a:r>
          </a:p>
          <a:p>
            <a:pPr algn="l" indent="-175500" lvl="1" marL="469800">
              <a:lnSpc>
                <a:spcPct val="100000"/>
              </a:lnSpc>
              <a:spcBef>
                <a:spcPts val="500"/>
              </a:spcBef>
              <a:buFont typeface=""/>
              <a:buChar char="‒"/>
            </a:pPr>
            <a:r>
              <a:rPr b="false" i="false" lang="en-US" sz="1300" u="none">
                <a:solidFill>
                  <a:srgbClr val="393A39"/>
                </a:solidFill>
                <a:latin typeface="Lato"/>
              </a:rPr>
              <a:t>Keller, A. A., M. J. Blunt and P. V. Roberts (1997)</a:t>
            </a:r>
          </a:p>
          <a:p>
            <a:pPr algn="l" indent="-175500" lvl="1" marL="469800">
              <a:lnSpc>
                <a:spcPct val="100000"/>
              </a:lnSpc>
              <a:spcBef>
                <a:spcPts val="500"/>
              </a:spcBef>
              <a:buFont typeface=""/>
              <a:buChar char="‒"/>
            </a:pPr>
            <a:r>
              <a:rPr b="false" i="false" lang="en-US" sz="1300" u="none">
                <a:solidFill>
                  <a:srgbClr val="393A39"/>
                </a:solidFill>
                <a:latin typeface="Lato"/>
              </a:rPr>
              <a:t>Auset, M., and Keller, A. A. (2004)</a:t>
            </a:r>
          </a:p>
          <a:p>
            <a:pPr algn="l" indent="-175500" lvl="1" marL="469800">
              <a:lnSpc>
                <a:spcPct val="100000"/>
              </a:lnSpc>
              <a:spcBef>
                <a:spcPts val="500"/>
              </a:spcBef>
              <a:buFont typeface=""/>
              <a:buChar char="‒"/>
            </a:pPr>
            <a:r>
              <a:rPr b="false" i="false" lang="en-US" sz="1300" u="none">
                <a:solidFill>
                  <a:srgbClr val="393A39"/>
                </a:solidFill>
                <a:latin typeface="Lato"/>
              </a:rPr>
              <a:t>Sirivithayapakorn, S. and Keller, A. A. (2004)</a:t>
            </a:r>
          </a:p>
          <a:p>
            <a:pPr algn="l" indent="-176209" lvl="0" marL="176209">
              <a:lnSpc>
                <a:spcPct val="100000"/>
              </a:lnSpc>
              <a:spcBef>
                <a:spcPts val="1000"/>
              </a:spcBef>
              <a:spcAft>
                <a:spcPct val="15000"/>
              </a:spcAft>
              <a:buFont typeface="Wingdings"/>
              <a:buChar char="§"/>
            </a:pPr>
            <a:r>
              <a:rPr b="false" i="false" lang="en-US" sz="1300" u="none">
                <a:solidFill>
                  <a:srgbClr val="393A39"/>
                </a:solidFill>
                <a:latin typeface="Lato"/>
              </a:rPr>
              <a:t>The flow in a porous medium is simulated using the Creeping Flow interface and the Brinkman Equations interface, respectively. </a:t>
            </a:r>
          </a:p>
        </p:txBody>
      </p:sp>
      <p:sp>
        <p:nvSpPr>
          <p:cNvPr id="6" name="AutoShape 6"/>
          <p:cNvSpPr/>
          <p:nvPr/>
        </p:nvSpPr>
        <p:spPr>
          <a:xfrm>
            <a:off x="3793604" y="4784034"/>
            <a:ext cx="5334880" cy="300816"/>
          </a:xfrm>
          <a:prstGeom prst="rect">
            <a:avLst/>
          </a:prstGeom>
        </p:spPr>
        <p:txBody>
          <a:bodyPr anchor="t" anchorCtr="false"/>
          <a:p>
            <a:r>
              <a:rPr b="false" i="true" lang="en-US" sz="1200" u="none">
                <a:solidFill>
                  <a:srgbClr val="1B4D81"/>
                </a:solidFill>
                <a:latin typeface="Lato"/>
              </a:rPr>
              <a:t>Velocity (Surface) and Pressure Head (Height)</a:t>
            </a:r>
          </a:p>
        </p:txBody>
      </p:sp>
      <p:pic>
        <p:nvPicPr>
          <p:cNvPr id="5" name="Picture 5"/>
          <p:cNvPicPr>
            <a:picLocks noChangeAspect="true"/>
          </p:cNvPicPr>
          <p:nvPr>
            <p:custDataLst>
              <p:tags r:id="rId3"/>
            </p:custDataLst>
          </p:nvPr>
        </p:nvPicPr>
        <p:blipFill>
          <a:blip r:embed="rId2"/>
          <a:stretch>
            <a:fillRect/>
          </a:stretch>
        </p:blipFill>
        <p:spPr>
          <a:xfrm>
            <a:off x="3793604" y="1332000"/>
            <a:ext cx="4602712" cy="3452034"/>
          </a:xfrm>
          <a:prstGeom prst="rect">
            <a:avLst/>
          </a:prstGeom>
        </p:spPr>
      </p:pic>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Component 2</a:t>
            </a:r>
          </a:p>
        </p:txBody>
      </p:sp>
      <p:sp>
        <p:nvSpPr>
          <p:cNvPr name="AutoShape 2" id="2"/>
          <p:cNvSpPr/>
          <p:nvPr/>
        </p:nvSpPr>
        <p:spPr>
          <a:xfrm flipH="false" flipV="false" rot="0">
            <a:off x="457200" y="1620000"/>
            <a:ext cx="2949575" cy="3162300"/>
          </a:xfrm>
          <a:prstGeom prst="rect">
            <a:avLst/>
          </a:prstGeom>
          <a:noFill/>
          <a:ln>
            <a:noFill/>
            <a:headEnd type="none" len="med" w="med"/>
            <a:tailEnd type="none" len="med" w="med"/>
          </a:ln>
        </p:spPr>
        <p:txBody>
          <a:bodyPr anchorCtr="false" anchor="t" vert="horz" tIns="45720" lIns="0" bIns="45720" rIns="91440" wrap="square">
            <a:normAutofit/>
          </a:bodyPr>
          <a:p>
            <a:pPr lvl="0" algn="l" indent="0" marL="0">
              <a:lnSpc>
                <a:spcPct val="100000"/>
              </a:lnSpc>
              <a:spcBef>
                <a:spcPts val="1000"/>
              </a:spcBef>
              <a:spcAft>
                <a:spcPct val="15000"/>
              </a:spcAft>
              <a:buNone/>
            </a:pPr>
            <a:r>
              <a:rPr lang="en-US" sz="1400" b="false" i="false" u="none">
                <a:solidFill>
                  <a:srgbClr val="393A39"/>
                </a:solidFill>
                <a:latin typeface="Lato"/>
              </a:rPr>
              <a:t>The second model is devoted to the modeling of the whole slice, by importing the SEM image and deriving porous medium properties, such as porosity and permeability for further use in the Brinkman Equations interface.</a:t>
            </a:r>
          </a:p>
        </p:txBody>
      </p:sp>
      <p:pic>
        <p:nvPicPr>
          <p:cNvPr name="Picture 3" id="3"/>
          <p:cNvPicPr>
            <a:picLocks noChangeAspect="true"/>
          </p:cNvPicPr>
          <p:nvPr/>
        </p:nvPicPr>
        <p:blipFill>
          <a:blip r:embed="rId2"/>
          <a:stretch>
            <a:fillRect/>
          </a:stretch>
        </p:blipFill>
        <p:spPr>
          <a:xfrm>
            <a:off x="4114800" y="770270"/>
            <a:ext cx="4800600" cy="3602961"/>
          </a:xfrm>
          <a:prstGeom prst="rect">
            <a:avLst/>
          </a:prstGeom>
        </p:spPr>
      </p:pic>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Setup for Component 1</a:t>
            </a:r>
          </a:p>
        </p:txBody>
      </p:sp>
      <p:sp>
        <p:nvSpPr>
          <p:cNvPr name="AutoShape 2" id="2"/>
          <p:cNvSpPr/>
          <p:nvPr/>
        </p:nvSpPr>
        <p:spPr>
          <a:xfrm flipH="false" flipV="false" rot="0">
            <a:off x="457200" y="1620000"/>
            <a:ext cx="2949575" cy="316230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300" b="false" i="false" u="none">
                <a:solidFill>
                  <a:srgbClr val="393A39"/>
                </a:solidFill>
                <a:latin typeface="Lato"/>
              </a:rPr>
              <a:t>The model covers 640 by 320 μm</a:t>
            </a:r>
            <a:r>
              <a:rPr lang="en-US" sz="1300" b="false" i="false" u="none" baseline="30000">
                <a:solidFill>
                  <a:srgbClr val="393A39"/>
                </a:solidFill>
                <a:latin typeface="Lato"/>
              </a:rPr>
              <a:t>2</a:t>
            </a:r>
            <a:r>
              <a:rPr lang="en-US" sz="1300" b="false" i="false" u="none">
                <a:solidFill>
                  <a:srgbClr val="393A39"/>
                </a:solidFill>
                <a:latin typeface="Lato"/>
              </a:rPr>
              <a:t>. </a:t>
            </a:r>
          </a:p>
          <a:p>
            <a:pPr lvl="0" algn="l" indent="-176209" marL="176209">
              <a:lnSpc>
                <a:spcPct val="100000"/>
              </a:lnSpc>
              <a:spcBef>
                <a:spcPts val="1000"/>
              </a:spcBef>
              <a:buFont typeface="Wingdings"/>
              <a:buChar char="§"/>
            </a:pPr>
            <a:r>
              <a:rPr lang="en-US" sz="1300" b="false" i="false" u="none">
                <a:solidFill>
                  <a:srgbClr val="393A39"/>
                </a:solidFill>
                <a:latin typeface="Lato"/>
              </a:rPr>
              <a:t>Water moves from right to left across the geometry. </a:t>
            </a:r>
          </a:p>
          <a:p>
            <a:pPr lvl="0" algn="l" indent="-176209" marL="176209">
              <a:lnSpc>
                <a:spcPct val="100000"/>
              </a:lnSpc>
              <a:spcBef>
                <a:spcPts val="1000"/>
              </a:spcBef>
              <a:buFont typeface="Wingdings"/>
              <a:buChar char="§"/>
            </a:pPr>
            <a:r>
              <a:rPr lang="en-US" sz="1300" b="false" i="false" u="none">
                <a:solidFill>
                  <a:srgbClr val="393A39"/>
                </a:solidFill>
                <a:latin typeface="Lato"/>
              </a:rPr>
              <a:t>The flow in the pores does not penetrate the solid grains. </a:t>
            </a:r>
          </a:p>
          <a:p>
            <a:pPr lvl="0" algn="l" indent="-176209" marL="176209">
              <a:lnSpc>
                <a:spcPct val="100000"/>
              </a:lnSpc>
              <a:spcBef>
                <a:spcPts val="1000"/>
              </a:spcBef>
              <a:buFont typeface="Wingdings"/>
              <a:buChar char="§"/>
            </a:pPr>
            <a:r>
              <a:rPr lang="en-US" sz="1300" b="false" i="false" u="none">
                <a:solidFill>
                  <a:srgbClr val="393A39"/>
                </a:solidFill>
                <a:latin typeface="Lato"/>
              </a:rPr>
              <a:t>The inlet and outlet fluid pressures are given.</a:t>
            </a:r>
          </a:p>
          <a:p>
            <a:pPr lvl="0" algn="l" indent="-176209" marL="176209">
              <a:lnSpc>
                <a:spcPct val="100000"/>
              </a:lnSpc>
              <a:spcBef>
                <a:spcPts val="1000"/>
              </a:spcBef>
              <a:buFont typeface="Wingdings"/>
              <a:buChar char="§"/>
            </a:pPr>
            <a:r>
              <a:rPr lang="en-US" sz="1300" b="false" i="false" u="none">
                <a:solidFill>
                  <a:srgbClr val="393A39"/>
                </a:solidFill>
                <a:latin typeface="Lato"/>
              </a:rPr>
              <a:t>Assume no flow at the top and bottom boundaries.</a:t>
            </a:r>
          </a:p>
          <a:p>
            <a:pPr lvl="0" algn="l" indent="-176209" marL="176209">
              <a:lnSpc>
                <a:spcPct val="100000"/>
              </a:lnSpc>
              <a:spcBef>
                <a:spcPts val="1000"/>
              </a:spcBef>
              <a:spcAft>
                <a:spcPct val="15000"/>
              </a:spcAft>
              <a:buFont typeface="Wingdings"/>
              <a:buChar char="§"/>
            </a:pPr>
            <a:r>
              <a:rPr lang="en-US" sz="1300" b="false" i="false" u="none">
                <a:solidFill>
                  <a:srgbClr val="393A39"/>
                </a:solidFill>
                <a:latin typeface="Lato"/>
              </a:rPr>
              <a:t>The fluid is considered isothermal and incompressible.</a:t>
            </a:r>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Geometry 1</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Equations</a:t>
            </a:r>
          </a:p>
        </p:txBody>
      </p:sp>
      <p:sp>
        <p:nvSpPr>
          <p:cNvPr name="AutoShape 2" id="2"/>
          <p:cNvSpPr/>
          <p:nvPr/>
        </p:nvSpPr>
        <p:spPr>
          <a:xfrm flipH="false" flipV="false" rot="0">
            <a:off x="457200" y="1620000"/>
            <a:ext cx="2949575" cy="397096"/>
          </a:xfrm>
          <a:prstGeom prst="rect">
            <a:avLst/>
          </a:prstGeom>
          <a:noFill/>
          <a:ln>
            <a:noFill/>
            <a:headEnd type="none" len="med" w="med"/>
            <a:tailEnd type="none" len="med" w="med"/>
          </a:ln>
        </p:spPr>
        <p:txBody>
          <a:bodyPr anchorCtr="false" anchor="t" vert="horz" tIns="45720" lIns="0" bIns="45720" rIns="91440" wrap="square">
            <a:normAutofit/>
          </a:bodyPr>
          <a:p>
            <a:pPr algn="l">
              <a:spcAft>
                <a:spcPct val="30000"/>
              </a:spcAft>
            </a:pPr>
            <a:r>
              <a:rPr lang="en-US" sz="1120" b="false" i="true" u="none">
                <a:solidFill>
                  <a:srgbClr val="1B4D81"/>
                </a:solidFill>
                <a:latin typeface="Lato"/>
              </a:rPr>
              <a:t>Brinkman Equations</a:t>
            </a:r>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Brinkman Equations</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pic>
        <p:nvPicPr>
          <p:cNvPr name="Picture 7" id="7"/>
          <p:cNvPicPr>
            <a:picLocks noChangeAspect="true"/>
          </p:cNvPicPr>
          <p:nvPr/>
        </p:nvPicPr>
        <p:blipFill>
          <a:blip r:embed="rId3"/>
          <a:stretch>
            <a:fillRect/>
          </a:stretch>
        </p:blipFill>
        <p:spPr>
          <a:xfrm>
            <a:off x="584200" y="2207596"/>
            <a:ext cx="2819400" cy="482600"/>
          </a:xfrm>
          <a:prstGeom prst="rect">
            <a:avLst/>
          </a:prstGeom>
        </p:spPr>
      </p:pic>
      <p:pic>
        <p:nvPicPr>
          <p:cNvPr name="Picture 11" id="11"/>
          <p:cNvPicPr>
            <a:picLocks noChangeAspect="true"/>
          </p:cNvPicPr>
          <p:nvPr/>
        </p:nvPicPr>
        <p:blipFill>
          <a:blip r:embed="rId4"/>
          <a:stretch>
            <a:fillRect/>
          </a:stretch>
        </p:blipFill>
        <p:spPr>
          <a:xfrm>
            <a:off x="584200" y="3071196"/>
            <a:ext cx="1219200" cy="254000"/>
          </a:xfrm>
          <a:prstGeom prst="rect">
            <a:avLst/>
          </a:prstGeom>
        </p:spPr>
      </p:pic>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Model Equations</a:t>
            </a:r>
          </a:p>
        </p:txBody>
      </p:sp>
      <p:sp>
        <p:nvSpPr>
          <p:cNvPr name="AutoShape 2" id="2"/>
          <p:cNvSpPr/>
          <p:nvPr/>
        </p:nvSpPr>
        <p:spPr>
          <a:xfrm flipH="false" flipV="false" rot="0">
            <a:off x="457200" y="1620000"/>
            <a:ext cx="2949575" cy="397096"/>
          </a:xfrm>
          <a:prstGeom prst="rect">
            <a:avLst/>
          </a:prstGeom>
          <a:noFill/>
          <a:ln>
            <a:noFill/>
            <a:headEnd type="none" len="med" w="med"/>
            <a:tailEnd type="none" len="med" w="med"/>
          </a:ln>
        </p:spPr>
        <p:txBody>
          <a:bodyPr anchorCtr="false" anchor="t" vert="horz" tIns="45720" lIns="0" bIns="45720" rIns="91440" wrap="square">
            <a:normAutofit/>
          </a:bodyPr>
          <a:p>
            <a:pPr algn="l">
              <a:spcAft>
                <a:spcPct val="30000"/>
              </a:spcAft>
            </a:pPr>
            <a:r>
              <a:rPr lang="en-US" sz="1120" b="false" i="true" u="none">
                <a:solidFill>
                  <a:srgbClr val="1B4D81"/>
                </a:solidFill>
                <a:latin typeface="Lato"/>
              </a:rPr>
              <a:t>Creeping Flow (Stokes Flow)</a:t>
            </a:r>
          </a:p>
        </p:txBody>
      </p:sp>
      <p:sp>
        <p:nvSpPr>
          <p:cNvPr name="AutoShape 4" id="4"/>
          <p:cNvSpPr/>
          <p:nvPr/>
        </p:nvSpPr>
        <p:spPr>
          <a:xfrm>
            <a:off x="4114800" y="4221567"/>
            <a:ext cx="4800600" cy="300816"/>
          </a:xfrm>
          <a:prstGeom prst="rect">
            <a:avLst/>
          </a:prstGeom>
        </p:spPr>
        <p:txBody>
          <a:bodyPr anchor="t" anchorCtr="false"/>
          <a:p>
            <a:r>
              <a:rPr lang="en-US" sz="1200" b="false" i="true" u="none">
                <a:solidFill>
                  <a:srgbClr val="1B4D81"/>
                </a:solidFill>
                <a:latin typeface="Lato"/>
              </a:rPr>
              <a:t>Creeping Flow</a:t>
            </a:r>
          </a:p>
        </p:txBody>
      </p:sp>
      <p:pic>
        <p:nvPicPr>
          <p:cNvPr name="Picture 3" id="3"/>
          <p:cNvPicPr>
            <a:picLocks noChangeAspect="true"/>
          </p:cNvPicPr>
          <p:nvPr/>
        </p:nvPicPr>
        <p:blipFill>
          <a:blip r:embed="rId2"/>
          <a:stretch>
            <a:fillRect/>
          </a:stretch>
        </p:blipFill>
        <p:spPr>
          <a:xfrm>
            <a:off x="4114800" y="621117"/>
            <a:ext cx="4800600" cy="3600450"/>
          </a:xfrm>
          <a:prstGeom prst="rect">
            <a:avLst/>
          </a:prstGeom>
        </p:spPr>
      </p:pic>
      <p:pic>
        <p:nvPicPr>
          <p:cNvPr name="Picture 7" id="7"/>
          <p:cNvPicPr>
            <a:picLocks noChangeAspect="true"/>
          </p:cNvPicPr>
          <p:nvPr/>
        </p:nvPicPr>
        <p:blipFill>
          <a:blip r:embed="rId3"/>
          <a:stretch>
            <a:fillRect/>
          </a:stretch>
        </p:blipFill>
        <p:spPr>
          <a:xfrm>
            <a:off x="584200" y="2207596"/>
            <a:ext cx="1854200" cy="266700"/>
          </a:xfrm>
          <a:prstGeom prst="rect">
            <a:avLst/>
          </a:prstGeom>
        </p:spPr>
      </p:pic>
      <p:pic>
        <p:nvPicPr>
          <p:cNvPr name="Picture 11" id="11"/>
          <p:cNvPicPr>
            <a:picLocks noChangeAspect="true"/>
          </p:cNvPicPr>
          <p:nvPr/>
        </p:nvPicPr>
        <p:blipFill>
          <a:blip r:embed="rId4"/>
          <a:stretch>
            <a:fillRect/>
          </a:stretch>
        </p:blipFill>
        <p:spPr>
          <a:xfrm>
            <a:off x="584200" y="2855296"/>
            <a:ext cx="952500" cy="254000"/>
          </a:xfrm>
          <a:prstGeom prst="rect">
            <a:avLst/>
          </a:prstGeom>
        </p:spPr>
      </p:pic>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Results</a:t>
            </a:r>
          </a:p>
        </p:txBody>
      </p:sp>
      <p:sp>
        <p:nvSpPr>
          <p:cNvPr id="6" name="AutoShape 6"/>
          <p:cNvSpPr/>
          <p:nvPr/>
        </p:nvSpPr>
        <p:spPr>
          <a:xfrm>
            <a:off x="2308444" y="4784034"/>
            <a:ext cx="5334880" cy="300816"/>
          </a:xfrm>
          <a:prstGeom prst="rect">
            <a:avLst/>
          </a:prstGeom>
        </p:spPr>
        <p:txBody>
          <a:bodyPr anchor="t" anchorCtr="false"/>
          <a:p>
            <a:r>
              <a:rPr b="false" i="true" lang="en-US" sz="1200" u="none">
                <a:solidFill>
                  <a:srgbClr val="1B4D81"/>
                </a:solidFill>
                <a:latin typeface="Lato"/>
              </a:rPr>
              <a:t>Velocity Field calculated by the Brinkman Equations Interface</a:t>
            </a:r>
          </a:p>
        </p:txBody>
      </p:sp>
      <p:pic>
        <p:nvPicPr>
          <p:cNvPr id="5" name="Picture 5"/>
          <p:cNvPicPr>
            <a:picLocks noChangeAspect="true"/>
          </p:cNvPicPr>
          <p:nvPr>
            <p:custDataLst>
              <p:tags r:id="rId3"/>
            </p:custDataLst>
          </p:nvPr>
        </p:nvPicPr>
        <p:blipFill>
          <a:blip r:embed="rId2"/>
          <a:stretch>
            <a:fillRect/>
          </a:stretch>
        </p:blipFill>
        <p:spPr>
          <a:xfrm>
            <a:off x="2308444" y="1332000"/>
            <a:ext cx="4602712" cy="3452034"/>
          </a:xfrm>
          <a:prstGeom prst="rect">
            <a:avLst/>
          </a:prstGeom>
        </p:spPr>
      </p:pic>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0" lvl="0" marL="0">
              <a:lnSpc>
                <a:spcPct val="100000"/>
              </a:lnSpc>
              <a:spcBef>
                <a:spcPts val="1000"/>
              </a:spcBef>
              <a:spcAft>
                <a:spcPct val="15000"/>
              </a:spcAft>
              <a:buNone/>
            </a:pPr>
            <a:r>
              <a:rPr b="false" i="false" lang="en-US" sz="1400" u="none">
                <a:solidFill>
                  <a:srgbClr val="393A39"/>
                </a:solidFill>
                <a:latin typeface="Lato"/>
              </a:rPr>
              <a:t>The resulting velocity fields calculated from the Creeping Flow interface and the Brinkman Equations interface are in qualitatively good agreement.</a:t>
            </a:r>
          </a:p>
        </p:txBody>
      </p:sp>
      <p:sp>
        <p:nvSpPr>
          <p:cNvPr id="4" name="AutoShape 4"/>
          <p:cNvSpPr/>
          <p:nvPr/>
        </p:nvSpPr>
        <p:spPr>
          <a:xfrm>
            <a:off x="4114800" y="4221567"/>
            <a:ext cx="4800600" cy="300816"/>
          </a:xfrm>
          <a:prstGeom prst="rect">
            <a:avLst/>
          </a:prstGeom>
        </p:spPr>
        <p:txBody>
          <a:bodyPr anchor="t" anchorCtr="false"/>
          <a:p>
            <a:r>
              <a:rPr b="false" i="true" lang="en-US" sz="1200" u="none">
                <a:solidFill>
                  <a:srgbClr val="1B4D81"/>
                </a:solidFill>
                <a:latin typeface="Lato"/>
              </a:rPr>
              <a:t>Velocity Field for the Creeping Flow Analysis</a:t>
            </a:r>
          </a:p>
        </p:txBody>
      </p:sp>
      <p:pic>
        <p:nvPicPr>
          <p:cNvPr id="3" name="Picture 3"/>
          <p:cNvPicPr>
            <a:picLocks noChangeAspect="true"/>
          </p:cNvPicPr>
          <p:nvPr>
            <p:custDataLst>
              <p:tags r:id="rId3"/>
            </p:custDataLst>
          </p:nvPr>
        </p:nvPicPr>
        <p:blipFill>
          <a:blip r:embed="rId2"/>
          <a:stretch>
            <a:fillRect/>
          </a:stretch>
        </p:blipFill>
        <p:spPr>
          <a:xfrm>
            <a:off x="4114800" y="621117"/>
            <a:ext cx="4800600" cy="3600450"/>
          </a:xfrm>
          <a:prstGeom prst="rect">
            <a:avLst/>
          </a:prstGeom>
        </p:spPr>
      </p:pic>
    </p:spTree>
  </p:cSld>
  <p:clrMapOvr>
    <a:masterClrMapping/>
  </p:clrMapOvr>
</p:sld>
</file>

<file path=ppt/tags/tag1.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6&lt;/Entity&gt;&lt;Tag&gt;pg6&lt;/Tag&gt;&lt;Node&gt;Results &amp;gt; Velocity and Pressure head&lt;/Node&gt;&lt;LinkType&gt;Image&lt;/LinkType&gt;&lt;ModelLink directoryType=&quot;none&quot;&gt;H:\hub\root\build\main\daily\test\tapplications\Subsurface_Flow_Module\Fluid_Flow\pore_scale_flow.mph&lt;/ModelLink&gt;&lt;LocalPath&gt;pore_scale_flow.mph&lt;/LocalPath&gt;&lt;SDim&gt;3&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ff&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n&quot;/&gt;&lt;Property name=&quot;showaxisorientation&quot; type=&quot;bool&quot; value=&quot;on&quot;/&gt;&lt;Property name=&quot;showunits&quot; type=&quot;bool&quot; value=&quot;on&quot;/&gt;&lt;Property name=&quot;plotgroupunits&quot; type=&quot;stringarray&quot; value=&quot;\small \textmu m, \small \textmu m, \small \textmu m&quot;/&gt;&lt;Property name=&quot;locked&quot; type=&quot;bool&quot; value=&quot;off&quot;/&gt;&lt;Property name=&quot;rotcenlocked&quot; type=&quot;bool&quot; value=&quot;off&quot;/&gt;&lt;Property name=&quot;istemporary&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offscreenoverride&quot; type=&quot;bool&quot; value=&quot;off&quot;/&gt;&lt;/PropSet&gt;&lt;PropSet id=&quot;camera&quot;&gt;&lt;Property name=&quot;projection&quot; type=&quot;group&quot; value=&quot;perspective&quot;/&gt;&lt;Property name=&quot;orthoscale&quot; type=&quot;real&quot; value=&quot;28.110107421875&quot;/&gt;&lt;Property name=&quot;zoomanglefull&quot; type=&quot;real&quot; value=&quot;18.189729690551758&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2007.34130859375, -2943.121826171875, 2565.47607421875&quot;/&gt;&lt;Property name=&quot;target&quot; type=&quot;realarray&quot; value=&quot;320, 160, 238.134765625&quot;/&gt;&lt;Property name=&quot;up&quot; type=&quot;realarray&quot; value=&quot;0.3086974322795868, 0.4115965962409973, 0.8574929237365723&quot;/&gt;&lt;Property name=&quot;rotationpoint&quot; type=&quot;realarray&quot; value=&quot;320, 160, 238.13467407226562&quot;/&gt;&lt;Property name=&quot;viewoffset&quot; type=&quot;realarray&quot; value=&quot;-0.11793868243694305, -0.03378071143335875&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10, 487&quot;/&gt;&lt;Property name=&quot;renderareasizedip&quot; type=&quot;realarray&quot; value=&quot;710, 487&quot;/&gt;&lt;/PropSet&gt;&lt;PropSet id=&quot;axis&quot;/&gt;&lt;PropSet id=&quot;clip&quot;/&gt;&lt;PropSet id=&quot;table&quot;/&gt;&lt;UpdateTimeStamp&gt;Sep 27, 2023, 9:57:58 PM&lt;/UpdateTimeStamp&gt;&lt;/Root&gt;"/>
</p:tagLst>
</file>

<file path=ppt/tags/tag2.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1&lt;/Entity&gt;&lt;Tag&gt;pg1&lt;/Tag&gt;&lt;Node&gt;Results &amp;gt; Velocity (spf)&lt;/Node&gt;&lt;LinkType&gt;Image&lt;/LinkType&gt;&lt;ModelLink directoryType=&quot;none&quot;&gt;H:\hub\root\build\main\daily\test\tapplications\Subsurface_Flow_Module\Fluid_Flow\pore_scale_flow.mph&lt;/ModelLink&gt;&lt;LocalPath&gt;pore_scale_flow.mph&lt;/LocalPath&gt;&lt;SDim&gt;2&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2&quot;/&gt;&lt;Property name=&quot;options2d&quot; type=&quot;group&quot; value=&quot;on&quot;/&gt;&lt;Property name=&quot;title2d&quot; type=&quot;bool&quot; value=&quot;on&quot;/&gt;&lt;Property name=&quot;legend2d&quot; type=&quot;bool&quot; value=&quot;on&quot;/&gt;&lt;Property name=&quot;axes2d&quot; type=&quot;bool&quot; value=&quot;on&quot;/&gt;&lt;Property name=&quot;logo2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showlabels&quot; type=&quot;bool&quot; value=&quot;off&quot;/&gt;&lt;Property name=&quot;showDirections&quot; type=&quot;bool&quot; value=&quot;off&quot;/&gt;&lt;Property name=&quot;showgrid&quot; type=&quot;bool&quot; value=&quot;on&quot;/&gt;&lt;Property name=&quot;rendermesh&quot; type=&quot;bool&quot; value=&quot;on&quot;/&gt;&lt;Property name=&quot;showunits&quot; type=&quot;bool&quot; value=&quot;on&quot;/&gt;&lt;Property name=&quot;plotgroupunits&quot; type=&quot;stringarray&quot; value=&quot;, &quot;/&gt;&lt;Property name=&quot;locked&quot; type=&quot;bool&quot; value=&quot;off&quot;/&gt;&lt;Property name=&quot;istemporary&quot; type=&quot;bool&quot; value=&quot;off&quot;/&gt;&lt;Property name=&quot;showselection&quot; type=&quot;bool&quot; value=&quot;on&quot;/&gt;&lt;Property name=&quot;showmaterial&quot; type=&quot;bool&quot; value=&quot;off&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offscreenoverride&quot; type=&quot;bool&quot; value=&quot;off&quot;/&gt;&lt;/PropSet&gt;&lt;PropSet id=&quot;camera&quot;/&gt;&lt;PropSet id=&quot;axis&quot;&gt;&lt;Property name=&quot;xmin&quot; type=&quot;real&quot; value=&quot;-16.000030517578125&quot;/&gt;&lt;Property name=&quot;xmax&quot; type=&quot;real&quot; value=&quot;656&quot;/&gt;&lt;Property name=&quot;ymin&quot; type=&quot;real&quot; value=&quot;-93.18312072753906&quot;/&gt;&lt;Property name=&quot;ymax&quot; type=&quot;real&quot; value=&quot;413.18310546875&quot;/&gt;&lt;Property name=&quot;xminhidden&quot; type=&quot;real&quot; value=&quot;-16.000030517578125&quot;/&gt;&lt;Property name=&quot;xmaxhidden&quot; type=&quot;real&quot; value=&quot;656&quot;/&gt;&lt;Property name=&quot;yminhidden&quot; type=&quot;real&quot; value=&quot;-93.18312072753906&quot;/&gt;&lt;Property name=&quot;ymaxhidden&quot; type=&quot;real&quot; value=&quot;413.18310546875&quot;/&gt;&lt;Property name=&quot;forcenoviewscaling&quot; type=&quot;bool&quot; value=&quot;off&quot;/&gt;&lt;Property name=&quot;viewscaletype&quot; type=&quot;group&quot; value=&quot;none&quot;/&gt;&lt;Property name=&quot;autocontext&quot; type=&quot;group&quot; value=&quot;autofit&quot;/&gt;&lt;Property name=&quot;xweight&quot; type=&quot;real&quot; value=&quot;1&quot;/&gt;&lt;Property name=&quot;yweight&quot; type=&quot;real&quot; value=&quot;1&quot;/&gt;&lt;Property name=&quot;xscale&quot; type=&quot;real&quot; value=&quot;1&quot;/&gt;&lt;Property name=&quot;yscale&quot; type=&quot;real&quot; value=&quot;1&quot;/&gt;&lt;Property name=&quot;abstractviewsetting&quot; type=&quot;group&quot; value=&quot;on&quot;/&gt;&lt;Property name=&quot;abstractviewlratio&quot; type=&quot;real&quot; value=&quot;-0.048493195325136185&quot;/&gt;&lt;Property name=&quot;abstractviewrratio&quot; type=&quot;real&quot; value=&quot;0.048493195325136185&quot;/&gt;&lt;Property name=&quot;abstractviewbratio&quot; type=&quot;real&quot; value=&quot;-0.39977532625198364&quot;/&gt;&lt;Property name=&quot;abstractviewtratio&quot; type=&quot;real&quot; value=&quot;0.39977532625198364&quot;/&gt;&lt;Property name=&quot;abstractviewxscale&quot; type=&quot;real&quot; value=&quot;0.7888441681861877&quot;/&gt;&lt;Property name=&quot;abstractviewyscale&quot; type=&quot;real&quot; value=&quot;0.788844108581543&quot;/&gt;&lt;Property name=&quot;manualgrid&quot; type=&quot;group&quot; value=&quot;off&quot;/&gt;&lt;Property name=&quot;xspacing&quot; type=&quot;real&quot; value=&quot;1&quot;/&gt;&lt;Property name=&quot;y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canvassizedip&quot; type=&quot;realarray&quot; value=&quot;710, 487&quot;/&gt;&lt;Property name=&quot;renderareasizedip&quot; type=&quot;realarray&quot; value=&quot;568, 428&quot;/&gt;&lt;/PropSet&gt;&lt;PropSet id=&quot;clip&quot;/&gt;&lt;PropSet id=&quot;table&quot;/&gt;&lt;UpdateTimeStamp&gt;Sep 27, 2023, 9:58:15 PM&lt;/UpdateTimeStamp&gt;&lt;/Root&gt;"/>
</p:tagLst>
</file>

<file path=ppt/tags/tag3.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4&lt;/Entity&gt;&lt;Tag&gt;pg4&lt;/Tag&gt;&lt;Node&gt;Results &amp;gt; Velocity (br)&lt;/Node&gt;&lt;LinkType&gt;Image&lt;/LinkType&gt;&lt;ModelLink directoryType=&quot;none&quot;&gt;H:\hub\root\build\main\daily\test\tapplications\Subsurface_Flow_Module\Fluid_Flow\pore_scale_flow.mph&lt;/ModelLink&gt;&lt;LocalPath&gt;pore_scale_flow.mph&lt;/LocalPath&gt;&lt;SDim&gt;2&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2&quot;/&gt;&lt;Property name=&quot;options2d&quot; type=&quot;group&quot; value=&quot;on&quot;/&gt;&lt;Property name=&quot;title2d&quot; type=&quot;bool&quot; value=&quot;on&quot;/&gt;&lt;Property name=&quot;legend2d&quot; type=&quot;bool&quot; value=&quot;on&quot;/&gt;&lt;Property name=&quot;axes2d&quot; type=&quot;bool&quot; value=&quot;on&quot;/&gt;&lt;Property name=&quot;logo2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showlabels&quot; type=&quot;bool&quot; value=&quot;off&quot;/&gt;&lt;Property name=&quot;showDirections&quot; type=&quot;bool&quot; value=&quot;off&quot;/&gt;&lt;Property name=&quot;showgrid&quot; type=&quot;bool&quot; value=&quot;on&quot;/&gt;&lt;Property name=&quot;rendermesh&quot; type=&quot;bool&quot; value=&quot;on&quot;/&gt;&lt;Property name=&quot;showunits&quot; type=&quot;bool&quot; value=&quot;on&quot;/&gt;&lt;Property name=&quot;plotgroupunits&quot; type=&quot;stringarray&quot; value=&quot;, &quot;/&gt;&lt;Property name=&quot;locked&quot; type=&quot;bool&quot; value=&quot;off&quot;/&gt;&lt;Property name=&quot;istemporary&quot; type=&quot;bool&quot; value=&quot;off&quot;/&gt;&lt;Property name=&quot;showselection&quot; type=&quot;bool&quot; value=&quot;on&quot;/&gt;&lt;Property name=&quot;showmaterial&quot; type=&quot;bool&quot; value=&quot;off&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offscreenoverride&quot; type=&quot;bool&quot; value=&quot;off&quot;/&gt;&lt;/PropSet&gt;&lt;PropSet id=&quot;camera&quot;/&gt;&lt;PropSet id=&quot;axis&quot;&gt;&lt;Property name=&quot;xmin&quot; type=&quot;real&quot; value=&quot;-16.000030517578125&quot;/&gt;&lt;Property name=&quot;xmax&quot; type=&quot;real&quot; value=&quot;656&quot;/&gt;&lt;Property name=&quot;ymin&quot; type=&quot;real&quot; value=&quot;-125.112060546875&quot;/&gt;&lt;Property name=&quot;ymax&quot; type=&quot;real&quot; value=&quot;445.112060546875&quot;/&gt;&lt;Property name=&quot;xminhidden&quot; type=&quot;real&quot; value=&quot;-16.000030517578125&quot;/&gt;&lt;Property name=&quot;xmaxhidden&quot; type=&quot;real&quot; value=&quot;656&quot;/&gt;&lt;Property name=&quot;yminhidden&quot; type=&quot;real&quot; value=&quot;-125.112060546875&quot;/&gt;&lt;Property name=&quot;ymaxhidden&quot; type=&quot;real&quot; value=&quot;445.112060546875&quot;/&gt;&lt;Property name=&quot;forcenoviewscaling&quot; type=&quot;bool&quot; value=&quot;off&quot;/&gt;&lt;Property name=&quot;viewscaletype&quot; type=&quot;group&quot; value=&quot;none&quot;/&gt;&lt;Property name=&quot;autocontext&quot; type=&quot;group&quot; value=&quot;autofit&quot;/&gt;&lt;Property name=&quot;xweight&quot; type=&quot;real&quot; value=&quot;1&quot;/&gt;&lt;Property name=&quot;yweight&quot; type=&quot;real&quot; value=&quot;1&quot;/&gt;&lt;Property name=&quot;xscale&quot; type=&quot;real&quot; value=&quot;1&quot;/&gt;&lt;Property name=&quot;yscale&quot; type=&quot;real&quot; value=&quot;1&quot;/&gt;&lt;Property name=&quot;abstractviewsetting&quot; type=&quot;group&quot; value=&quot;on&quot;/&gt;&lt;Property name=&quot;abstractviewlratio&quot; type=&quot;real&quot; value=&quot;-0.048493195325136185&quot;/&gt;&lt;Property name=&quot;abstractviewrratio&quot; type=&quot;real&quot; value=&quot;0.048493195325136185&quot;/&gt;&lt;Property name=&quot;abstractviewbratio&quot; type=&quot;real&quot; value=&quot;-0.39977532625198364&quot;/&gt;&lt;Property name=&quot;abstractviewtratio&quot; type=&quot;real&quot; value=&quot;0.39977532625198364&quot;/&gt;&lt;Property name=&quot;abstractviewxscale&quot; type=&quot;real&quot; value=&quot;0.7888441681861877&quot;/&gt;&lt;Property name=&quot;abstractviewyscale&quot; type=&quot;real&quot; value=&quot;0.788844108581543&quot;/&gt;&lt;Property name=&quot;manualgrid&quot; type=&quot;group&quot; value=&quot;off&quot;/&gt;&lt;Property name=&quot;xspacing&quot; type=&quot;real&quot; value=&quot;1&quot;/&gt;&lt;Property name=&quot;y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canvassizedip&quot; type=&quot;realarray&quot; value=&quot;710, 487&quot;/&gt;&lt;Property name=&quot;renderareasizedip&quot; type=&quot;realarray&quot; value=&quot;482, 409&quot;/&gt;&lt;/PropSet&gt;&lt;PropSet id=&quot;clip&quot;/&gt;&lt;PropSet id=&quot;table&quot;/&gt;&lt;UpdateTimeStamp&gt;Sep 27, 2023, 9:58:20 PM&lt;/UpdateTimeStamp&gt;&lt;/Root&gt;"/>
</p:tagLst>
</file>

<file path=ppt/theme/theme1.xml><?xml version="1.0" encoding="utf-8"?>
<a:theme xmlns:a="http://schemas.openxmlformats.org/drawingml/2006/main" name="comsol">
  <a:themeElements>
    <a:clrScheme name="COMSOL 1">
      <a:dk1>
        <a:srgbClr val="393A39"/>
      </a:dk1>
      <a:lt1>
        <a:srgbClr val="FFFFFF"/>
      </a:lt1>
      <a:dk2>
        <a:srgbClr val="24325B"/>
      </a:dk2>
      <a:lt2>
        <a:srgbClr val="D7E3EE"/>
      </a:lt2>
      <a:accent1>
        <a:srgbClr val="005596"/>
      </a:accent1>
      <a:accent2>
        <a:srgbClr val="368CCB"/>
      </a:accent2>
      <a:accent3>
        <a:srgbClr val="EEA341"/>
      </a:accent3>
      <a:accent4>
        <a:srgbClr val="E65E30"/>
      </a:accent4>
      <a:accent5>
        <a:srgbClr val="388090"/>
      </a:accent5>
      <a:accent6>
        <a:srgbClr val="A5D5CF"/>
      </a:accent6>
      <a:hlink>
        <a:srgbClr val="368CCB"/>
      </a:hlink>
      <a:folHlink>
        <a:srgbClr val="005596"/>
      </a:folHlink>
    </a:clrScheme>
    <a:fontScheme name="COMSOL">
      <a:majorFont>
        <a:latin typeface="Lato"/>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B43074F0-4B04-455D-A174-9AE4F28B5B0E}" vid="{3FF8A466-F0F8-46B5-8CD7-6E797DFE1A71}"/>
    </a:ext>
  </a:extLst>
</a:theme>
</file>

<file path=docProps/app.xml><?xml version="1.0" encoding="utf-8"?>
<Properties xmlns="http://schemas.openxmlformats.org/officeDocument/2006/extended-properties" xmlns:vt="http://schemas.openxmlformats.org/officeDocument/2006/docPropsVTypes">
  <Template/>
  <TotalTime>0</TotalTime>
  <Words>0</Words>
  <Application>Microsoft Office PowerPoint</Application>
  <PresentationFormat>On-screen Show (16:9)</PresentationFormat>
  <Paragraphs>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Lato</vt:lpstr>
      <vt:lpstr>Lato Light</vt:lpstr>
      <vt:lpstr>Wingdings</vt:lpstr>
      <vt:lpstr>comsol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2023-09-27T19:58:30Z</dcterms:created>
  <dc:creator>COMSOL</dc:creator>
  <cp:lastModifiedBy>COMSOL</cp:lastModifiedBy>
  <dcterms:modified xsi:type="dcterms:W3CDTF">2023-09-27T19:58:30Z</dcterms:modified>
  <cp:revision>1</cp:revision>
  <dc:title>Pore-Scale Flow</dc:title>
</cp:coreProperties>
</file>