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60" r:id="rId14"/>
    <p:sldId id="263" r:id="rId17"/>
    <p:sldId id="264" r:id="rId18"/>
    <p:sldId id="265" r:id="rId19"/>
    <p:sldId id="266" r:id="rId20"/>
    <p:sldId id="268" r:id="rId22"/>
    <p:sldId id="269" r:id="rId23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4" Target="slides/slide5.xml" Type="http://schemas.openxmlformats.org/officeDocument/2006/relationships/slide"/><Relationship Id="rId17" Target="slides/slide4.xml" Type="http://schemas.openxmlformats.org/officeDocument/2006/relationships/slide"/><Relationship Id="rId18" Target="slides/slide6.xml" Type="http://schemas.openxmlformats.org/officeDocument/2006/relationships/slide"/><Relationship Id="rId19" Target="slides/slide7.xml" Type="http://schemas.openxmlformats.org/officeDocument/2006/relationships/slide"/><Relationship Id="rId20" Target="slides/slide8.xml" Type="http://schemas.openxmlformats.org/officeDocument/2006/relationships/slide"/><Relationship Id="rId22" Target="slides/slide10.xml" Type="http://schemas.openxmlformats.org/officeDocument/2006/relationships/slide"/><Relationship Id="rId23" Target="slides/slide9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10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7.png" Type="http://schemas.openxmlformats.org/officeDocument/2006/relationships/image"/><Relationship Id="rId3" Type="http://schemas.openxmlformats.org/officeDocument/2006/relationships/tags" Target="../tags/tag3.xml"/></Relationships>

</file>

<file path=ppt/slides/_rels/slide2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0.png" Type="http://schemas.openxmlformats.org/officeDocument/2006/relationships/image"/><Relationship Id="rId3" Target="../media/image11.png" Type="http://schemas.openxmlformats.org/officeDocument/2006/relationships/image"/><Relationship Id="rId4" Target="../media/image12.png" Type="http://schemas.openxmlformats.org/officeDocument/2006/relationships/image"/><Relationship Id="rId5" Target="../media/image1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7.png" Type="http://schemas.openxmlformats.org/officeDocument/2006/relationships/image"/><Relationship Id="rId4" Target="../media/image8.png" Type="http://schemas.openxmlformats.org/officeDocument/2006/relationships/image"/><Relationship Id="rId5" Target="../media/image9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0.png" Type="http://schemas.openxmlformats.org/officeDocument/2006/relationships/image"/><Relationship Id="rId3" Target="../media/image14.png" Type="http://schemas.openxmlformats.org/officeDocument/2006/relationships/image"/><Relationship Id="rId4" Target="../media/image15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6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8.png" Type="http://schemas.openxmlformats.org/officeDocument/2006/relationships/image"/><Relationship Id="rId3" Type="http://schemas.openxmlformats.org/officeDocument/2006/relationships/tags" Target="../tags/tag4.xml"/></Relationships>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Forchheimer Flow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velocity field is plotted without Forchheimer correction (left) and with Forchheimer correction (right).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Without the Forchheimer correction the resistance to flow is underestimated in the porous domain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added correction gives a solution with slower flow in the porous domain and a faster flow in the free domain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Velocity field without Forchheimer correction (left) and with Forchheimer correction (right).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Introduction</a:t>
            </a:r>
            <a:endParaRPr lang="en-US"/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This is a tutorial of the coupling between flow of a fluid in an open channel and in a porous medium attached to one of the channel walls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The coupling of free and porous media flow is common in the fields of earth sciences and chemical engineering, for example in 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Flows in media with large pores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Packed beds in chemical process industry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Cooling and drying towers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spcAft>
                <a:spcPct val="15000"/>
              </a:spcAft>
              <a:buFont typeface=""/>
              <a:buChar char="‒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Fruit and vegetable drying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029876"/>
            <a:ext cx="4800600" cy="684198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Depiction of the modeling geometry and domain. The 3D geometry can be reduced to a 2D representation assuming that changes through the thickness are negligible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429426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Model Setup</a:t>
            </a:r>
            <a:endParaRPr lang="en-US"/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free flow channel is on the left hand side, while the porous domain is attached to it on the right hand side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flow enters the model domain at the bottom and leaves at the top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 The other boundaries are solid walls with a no-slip boundary condition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Modeled domain and boundary conditions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Brinkman Equations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Porous Medium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2819400" cy="393700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648700"/>
            <a:ext cx="1117600" cy="254000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00" y="3283700"/>
            <a:ext cx="2819400" cy="406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Navier-Stokes Equations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Fluid Properties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2590800" cy="330200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585200"/>
            <a:ext cx="939800" cy="304800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00" y="3271000"/>
            <a:ext cx="1816100" cy="3683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Brinkman Equations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Fluid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Brinkman Equations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Porous Matrix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838200" cy="520700"/>
          </a:xfrm>
          <a:prstGeom prst="rect">
            <a:avLst/>
          </a:prstGeom>
        </p:spPr>
      </p:pic>
      <p:sp>
        <p:nvSpPr>
          <p:cNvPr name="AutoShape 9" id="9"/>
          <p:cNvSpPr/>
          <p:nvPr/>
        </p:nvSpPr>
        <p:spPr>
          <a:xfrm flipH="false" flipV="false" rot="0">
            <a:off x="457200" y="3791700"/>
            <a:ext cx="2949575" cy="9906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300"/>
              <a:t/>
            </a: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β ρ |</a:t>
            </a:r>
            <a:r>
              <a:rPr lang="en-US" sz="1300" b="true" i="false" u="none">
                <a:solidFill>
                  <a:srgbClr val="393A39"/>
                </a:solidFill>
                <a:latin typeface="Century Schoolbook"/>
              </a:rPr>
              <a:t>u</a:t>
            </a: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| is the Forchheimer correction term for turbulent drag contributions</a:t>
            </a:r>
            <a:endParaRPr lang="en-US"/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300" b="false" i="true" u="none">
                <a:solidFill>
                  <a:srgbClr val="393A39"/>
                </a:solidFill>
                <a:latin typeface="Century Schoolbook"/>
              </a:rPr>
              <a:t>C</a:t>
            </a:r>
            <a:r>
              <a:rPr lang="en-US" sz="1300" b="false" i="false" u="none" baseline="-25000">
                <a:solidFill>
                  <a:srgbClr val="393A39"/>
                </a:solidFill>
                <a:latin typeface="Lato"/>
              </a:rPr>
              <a:t>F</a:t>
            </a: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 is the Forchheimer parameter or dimensionless friction coefficient</a:t>
            </a:r>
          </a:p>
        </p:txBody>
      </p:sp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775700"/>
            <a:ext cx="1206500" cy="635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Mesh</a:t>
            </a:r>
            <a:endParaRPr lang="en-US"/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A physics-controlled mesh is used where the solid walls are automatically meshed with boundary layer mesh elements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Mesh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This can also be seen in a cross section through the model domain. </a:t>
            </a:r>
            <a:r>
              <a:rPr b="false" i="true" lang="en-US" sz="1400" u="none">
                <a:solidFill>
                  <a:srgbClr val="393A39"/>
                </a:solidFill>
                <a:latin typeface="Century Schoolbook"/>
              </a:rPr>
              <a:t>f</a:t>
            </a:r>
            <a:r>
              <a:rPr b="false" baseline="-25000" i="false" lang="en-US" sz="1400" u="none">
                <a:solidFill>
                  <a:srgbClr val="393A39"/>
                </a:solidFill>
                <a:latin typeface="Lato"/>
              </a:rPr>
              <a:t>s</a:t>
            </a: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=0 means Forchheimer correction is switched off.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029876"/>
            <a:ext cx="4800600" cy="684198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Velocity magnitude along a cross section in the middle of the model domain with (green) and without (blue) Forchheimer correction.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429426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4&lt;/Entity&gt;&lt;Tag&gt;pg4&lt;/Tag&gt;&lt;Node&gt;Results &amp;gt; 3D Geometry&lt;/Node&gt;&lt;LinkType&gt;Image&lt;/LinkType&gt;&lt;ModelLink directoryType=&quot;none&quot;&gt;H:\hub\root\build\main\daily\test\tapplications\Subsurface_Flow_Module\Fluid_Flow\forchheimer_flow.mph&lt;/ModelLink&gt;&lt;LocalPath&gt;forchheimer_flow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ff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\small m, \small m, \small m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extr1_3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01.6701889038086&quot;/&gt;&lt;Property name=&quot;zoomanglefull&quot; type=&quot;real&quot; value=&quot;18.2978572845459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0.022919615730643272, -0.030559491366147995, 0.022919615730643272&quot;/&gt;&lt;Property name=&quot;target&quot; type=&quot;realarray&quot; value=&quot;0, 0, 0&quot;/&gt;&lt;Property name=&quot;up&quot; type=&quot;realarray&quot; value=&quot;0.3086974620819092, 0.4115966558456421, 0.8574928641319275&quot;/&gt;&lt;Property name=&quot;rotationpoint&quot; type=&quot;realarray&quot; value=&quot;0, 0, 0&quot;/&gt;&lt;Property name=&quot;viewoffset&quot; type=&quot;realarray&quot; value=&quot;-7.467513205483556E-4, -0.00667742931607200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10, 487&quot;/&gt;&lt;Property name=&quot;renderareasizedip&quot; type=&quot;realarray&quot; value=&quot;710, 487&quot;/&gt;&lt;/PropSet&gt;&lt;PropSet id=&quot;axis&quot;/&gt;&lt;PropSet id=&quot;clip&quot;/&gt;&lt;PropSet id=&quot;table&quot;/&gt;&lt;UpdateTimeStamp&gt;Sep 27, 2023, 10:02:14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5&lt;/Entity&gt;&lt;Tag&gt;pg5&lt;/Tag&gt;&lt;Node&gt;Results &amp;gt; Model domain - Boundary conditions&lt;/Node&gt;&lt;LinkType&gt;Image&lt;/LinkType&gt;&lt;ModelLink directoryType=&quot;none&quot;&gt;H:\hub\root\build\main\daily\test\tapplications\Subsurface_Flow_Module\Fluid_Flow\forchheimer_flow.mph&lt;/ModelLink&gt;&lt;LocalPath&gt;forchheimer_flow.mph&lt;/LocalPath&gt;&lt;SDim&gt;2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ff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/&gt;&lt;PropSet id=&quot;axis&quot;&gt;&lt;Property name=&quot;xmin&quot; type=&quot;real&quot; value=&quot;-0.006901421118527651&quot;/&gt;&lt;Property name=&quot;xmax&quot; type=&quot;real&quot; value=&quot;0.006901421118527651&quot;/&gt;&lt;Property name=&quot;ymin&quot; type=&quot;real&quot; value=&quot;-0.0044109998270869255&quot;/&gt;&lt;Property name=&quot;ymax&quot; type=&quot;real&quot; value=&quot;0.0044109998270869255&quot;/&gt;&lt;Property name=&quot;xminhidden&quot; type=&quot;real&quot; value=&quot;-0.006901421118527651&quot;/&gt;&lt;Property name=&quot;xmaxhidden&quot; type=&quot;real&quot; value=&quot;0.006901421118527651&quot;/&gt;&lt;Property name=&quot;yminhidden&quot; type=&quot;real&quot; value=&quot;-0.0044109998270869255&quot;/&gt;&lt;Property name=&quot;ymaxhidden&quot; type=&quot;real&quot; value=&quot;0.004410999827086925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2.9507102966308594&quot;/&gt;&lt;Property name=&quot;abstractviewrratio&quot; type=&quot;real&quot; value=&quot;2.9507102966308594&quot;/&gt;&lt;Property name=&quot;abstractviewbratio&quot; type=&quot;real&quot; value=&quot;-0.05000000447034836&quot;/&gt;&lt;Property name=&quot;abstractviewtratio&quot; type=&quot;real&quot; value=&quot;0.05000000447034836&quot;/&gt;&lt;Property name=&quot;abstractviewxscale&quot; type=&quot;real&quot; value=&quot;2.1105262931087054E-5&quot;/&gt;&lt;Property name=&quot;abstractviewyscale&quot; type=&quot;real&quot; value=&quot;2.1105262931087054E-5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10, 487&quot;/&gt;&lt;Property name=&quot;renderareasizedip&quot; type=&quot;realarray&quot; value=&quot;654, 418&quot;/&gt;&lt;/PropSet&gt;&lt;PropSet id=&quot;clip&quot;/&gt;&lt;PropSet id=&quot;table&quot;/&gt;&lt;UpdateTimeStamp&gt;Sep 27, 2023, 10:02:41 P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1&lt;/Entity&gt;&lt;Tag&gt;pg1&lt;/Tag&gt;&lt;Node&gt;Results &amp;gt; Velocity (fp)&lt;/Node&gt;&lt;LinkType&gt;Image&lt;/LinkType&gt;&lt;ModelLink directoryType=&quot;none&quot;&gt;H:\hub\root\build\main\daily\test\tapplications\Subsurface_Flow_Module\Fluid_Flow\forchheimer_flow.mph&lt;/ModelLink&gt;&lt;LocalPath&gt;forchheimer_flow.mph&lt;/LocalPath&gt;&lt;SDim&gt;2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/&gt;&lt;PropSet id=&quot;axis&quot;&gt;&lt;Property name=&quot;xmin&quot; type=&quot;real&quot; value=&quot;-0.006901421118527651&quot;/&gt;&lt;Property name=&quot;xmax&quot; type=&quot;real&quot; value=&quot;0.006901421118527651&quot;/&gt;&lt;Property name=&quot;ymin&quot; type=&quot;real&quot; value=&quot;-0.0044109998270869255&quot;/&gt;&lt;Property name=&quot;ymax&quot; type=&quot;real&quot; value=&quot;0.0044109998270869255&quot;/&gt;&lt;Property name=&quot;xminhidden&quot; type=&quot;real&quot; value=&quot;-0.006901421118527651&quot;/&gt;&lt;Property name=&quot;xmaxhidden&quot; type=&quot;real&quot; value=&quot;0.006901421118527651&quot;/&gt;&lt;Property name=&quot;yminhidden&quot; type=&quot;real&quot; value=&quot;-0.0044109998270869255&quot;/&gt;&lt;Property name=&quot;ymaxhidden&quot; type=&quot;real&quot; value=&quot;0.004410999827086925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2.9507102966308594&quot;/&gt;&lt;Property name=&quot;abstractviewrratio&quot; type=&quot;real&quot; value=&quot;2.9507102966308594&quot;/&gt;&lt;Property name=&quot;abstractviewbratio&quot; type=&quot;real&quot; value=&quot;-0.05000000447034836&quot;/&gt;&lt;Property name=&quot;abstractviewtratio&quot; type=&quot;real&quot; value=&quot;0.05000000447034836&quot;/&gt;&lt;Property name=&quot;abstractviewxscale&quot; type=&quot;real&quot; value=&quot;2.1105262931087054E-5&quot;/&gt;&lt;Property name=&quot;abstractviewyscale&quot; type=&quot;real&quot; value=&quot;2.1105262931087054E-5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10, 487&quot;/&gt;&lt;Property name=&quot;renderareasizedip&quot; type=&quot;realarray&quot; value=&quot;654, 418&quot;/&gt;&lt;/PropSet&gt;&lt;PropSet id=&quot;clip&quot;/&gt;&lt;PropSet id=&quot;table&quot;/&gt;&lt;UpdateTimeStamp&gt;Sep 27, 2023, 10:02:59 PM&lt;/UpdateTimeStamp&gt;&lt;/Root&gt;"/>
</p:tagLst>
</file>

<file path=ppt/tags/tag4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3&lt;/Entity&gt;&lt;Tag&gt;pg3&lt;/Tag&gt;&lt;Node&gt;Results &amp;gt; Velocity magnitude&lt;/Node&gt;&lt;LinkType&gt;Image&lt;/LinkType&gt;&lt;ModelLink directoryType=&quot;none&quot;&gt;H:\hub\root\build\main\daily\test\tapplications\Subsurface_Flow_Module\Fluid_Flow\forchheimer_flow.mph&lt;/ModelLink&gt;&lt;LocalPath&gt;forchheimer_flow.mph&lt;/LocalPath&gt;&lt;SDim&gt;1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2.6065707301730367E-5&quot;/&gt;&lt;Property name=&quot;xmax&quot; type=&quot;real&quot; value=&quot;0.0020260657071407497&quot;/&gt;&lt;Property name=&quot;ymin&quot; type=&quot;real&quot; value=&quot;-3.813337865101674E-4&quot;/&gt;&lt;Property name=&quot;ymax&quot; type=&quot;real&quot; value=&quot;0.01971945861977751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7, 2023, 10:03:03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2023-09-27T20:03:10Z</dcterms:created>
  <dc:creator>COMSOL</dc:creator>
  <cp:lastModifiedBy>COMSOL</cp:lastModifiedBy>
  <dcterms:modified xsi:type="dcterms:W3CDTF">2023-09-27T20:03:10Z</dcterms:modified>
  <cp:revision>1</cp:revision>
  <dc:title>Forchheimer Flow</dc:title>
</cp:coreProperties>
</file>