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8" r:id="rId12"/>
    <p:sldId id="259" r:id="rId13"/>
    <p:sldId id="261" r:id="rId15"/>
    <p:sldId id="262" r:id="rId16"/>
    <p:sldId id="264" r:id="rId18"/>
    <p:sldId id="265" r:id="rId19"/>
    <p:sldId id="266" r:id="rId2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2" Target="slides/slide3.xml" Type="http://schemas.openxmlformats.org/officeDocument/2006/relationships/slide"/><Relationship Id="rId13" Target="slides/slide2.xml" Type="http://schemas.openxmlformats.org/officeDocument/2006/relationships/slide"/><Relationship Id="rId15" Target="slides/slide5.xml" Type="http://schemas.openxmlformats.org/officeDocument/2006/relationships/slide"/><Relationship Id="rId16" Target="slides/slide4.xml" Type="http://schemas.openxmlformats.org/officeDocument/2006/relationships/slide"/><Relationship Id="rId18" Target="slides/slide7.xml" Type="http://schemas.openxmlformats.org/officeDocument/2006/relationships/slide"/><Relationship Id="rId19" Target="slides/slide6.xml" Type="http://schemas.openxmlformats.org/officeDocument/2006/relationships/slide"/><Relationship Id="rId20" Target="slides/slide8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4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10.png" Type="http://schemas.openxmlformats.org/officeDocument/2006/relationships/image"/><Relationship Id="rId3" Target="../media/image11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7.png" Type="http://schemas.openxmlformats.org/officeDocument/2006/relationships/image"/><Relationship Id="rId4" Target="../media/image8.png" Type="http://schemas.openxmlformats.org/officeDocument/2006/relationships/image"/><Relationship Id="rId5" Target="../media/image9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4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12.png" Type="http://schemas.openxmlformats.org/officeDocument/2006/relationships/image"/><Relationship Id="rId3" Type="http://schemas.openxmlformats.org/officeDocument/2006/relationships/tags" Target="../tags/tag3.xml"/></Relationships>
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Free Convection in a Porous Medium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Geometry, Heating and Cooling Surfaces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Enclosed domain with porous material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walls of the domain are impervious to flow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walls are either heating or cooling surfaces with linear temperature profiles uniting the cool and hot surfaces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arc length goes from zero to one along a boundary segment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2119"/>
            <a:ext cx="4800600" cy="389926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Introduction</a:t>
            </a:r>
          </a:p>
        </p:txBody>
      </p:sp>
      <p:sp>
        <p:nvSpPr>
          <p:cNvPr id="4" name="AutoShape 4"/>
          <p:cNvSpPr/>
          <p:nvPr/>
        </p:nvSpPr>
        <p:spPr>
          <a:xfrm flipH="false" flipV="false" rot="0">
            <a:off x="457200" y="1332000"/>
            <a:ext cx="2843320" cy="375285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This model exemplifies the use of COMSOL Multiphysics for modeling of free convection in porous media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It shows the following COMSOL Multiphysics features: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Porous media flow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Multiphysics between fluid flow and heat transfer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Results that are in excellent agreement with published models in the research journals in the field.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The model has applications in the fields of 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Geophysics</a:t>
            </a:r>
          </a:p>
          <a:p>
            <a:pPr algn="l" indent="-175500" lvl="1" marL="469800">
              <a:lnSpc>
                <a:spcPct val="100000"/>
              </a:lnSpc>
              <a:spcBef>
                <a:spcPts val="500"/>
              </a:spcBef>
              <a:spcAft>
                <a:spcPct val="15000"/>
              </a:spcAft>
              <a:buFont typeface=""/>
              <a:buChar char="‒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Chemical engineering</a:t>
            </a:r>
          </a:p>
        </p:txBody>
      </p:sp>
      <p:sp>
        <p:nvSpPr>
          <p:cNvPr id="6" name="AutoShape 6"/>
          <p:cNvSpPr/>
          <p:nvPr/>
        </p:nvSpPr>
        <p:spPr>
          <a:xfrm>
            <a:off x="379360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Surface: Velocity magnitude (m/s) Arrow Surface: Velocity field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79360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Domain Equations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429875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algn="l">
              <a:spcAft>
                <a:spcPct val="30000"/>
              </a:spcAft>
            </a:pPr>
            <a:r>
              <a:rPr lang="en-US" sz="1280" b="false" i="true" u="none">
                <a:solidFill>
                  <a:srgbClr val="1B4D81"/>
                </a:solidFill>
                <a:latin typeface="Lato"/>
              </a:rPr>
              <a:t>Heat balance</a:t>
            </a:r>
          </a:p>
        </p:txBody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1952375"/>
            <a:ext cx="5321300" cy="266700"/>
          </a:xfrm>
          <a:prstGeom prst="rect">
            <a:avLst/>
          </a:prstGeom>
        </p:spPr>
      </p:pic>
      <p:sp>
        <p:nvSpPr>
          <p:cNvPr name="AutoShape 7" id="7"/>
          <p:cNvSpPr/>
          <p:nvPr/>
        </p:nvSpPr>
        <p:spPr>
          <a:xfrm flipH="false" flipV="false" rot="0">
            <a:off x="457200" y="3209675"/>
            <a:ext cx="8305200" cy="1875175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lang="en-US"/>
              <a:t/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Boussinesq buoyant lifting term links flow and heat</a:t>
            </a:r>
            <a:endParaRPr lang="en-US"/>
          </a:p>
        </p:txBody>
      </p:sp>
      <p:pic>
        <p:nvPicPr>
          <p:cNvPr name="Picture 8" id="8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2600075"/>
            <a:ext cx="1270000" cy="228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Domain Equations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97096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algn="l">
              <a:spcAft>
                <a:spcPct val="30000"/>
              </a:spcAft>
            </a:pPr>
            <a:r>
              <a:rPr lang="en-US" sz="1120" b="false" i="true" u="none">
                <a:solidFill>
                  <a:srgbClr val="1B4D81"/>
                </a:solidFill>
                <a:latin typeface="Lato"/>
              </a:rPr>
              <a:t>Momentum and mass balance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Brinkman Equations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2207596"/>
            <a:ext cx="2819400" cy="469900"/>
          </a:xfrm>
          <a:prstGeom prst="rect">
            <a:avLst/>
          </a:prstGeom>
        </p:spPr>
      </p:pic>
      <p:sp>
        <p:nvSpPr>
          <p:cNvPr name="AutoShape 9" id="9"/>
          <p:cNvSpPr/>
          <p:nvPr/>
        </p:nvSpPr>
        <p:spPr>
          <a:xfrm flipH="false" flipV="false" rot="0">
            <a:off x="457200" y="3693496"/>
            <a:ext cx="2949575" cy="618046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/>
              <a:t/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with </a:t>
            </a:r>
            <a:r>
              <a:rPr lang="en-US" sz="1400" b="false" i="false" u="none">
                <a:solidFill>
                  <a:srgbClr val="393A39"/>
                </a:solidFill>
                <a:latin typeface="Symbol"/>
              </a:rPr>
              <a:t>b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 and  </a:t>
            </a: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Q</a:t>
            </a:r>
            <a:r>
              <a:rPr lang="en-US" sz="1400" b="false" i="false" u="none" baseline="-25000">
                <a:solidFill>
                  <a:srgbClr val="393A39"/>
                </a:solidFill>
                <a:latin typeface="Lato"/>
              </a:rPr>
              <a:t>m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 = 0, and </a:t>
            </a:r>
            <a:r>
              <a:rPr lang="en-US" sz="1400" b="true" i="false" u="none">
                <a:solidFill>
                  <a:srgbClr val="393A39"/>
                </a:solidFill>
                <a:latin typeface="Century Schoolbook"/>
              </a:rPr>
              <a:t>F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 = </a:t>
            </a:r>
            <a:r>
              <a:rPr lang="en-US" sz="1400" b="true" i="false" u="none">
                <a:solidFill>
                  <a:srgbClr val="393A39"/>
                </a:solidFill>
                <a:latin typeface="Century Schoolbook"/>
              </a:rPr>
              <a:t>- g</a:t>
            </a:r>
            <a:r>
              <a:rPr lang="en-US" sz="1400" b="false" i="false" u="none">
                <a:solidFill>
                  <a:srgbClr val="393A39"/>
                </a:solidFill>
                <a:latin typeface="Symbol"/>
              </a:rPr>
              <a:t>b</a:t>
            </a:r>
            <a:r>
              <a:rPr lang="en-US" sz="1400" b="false" i="false" u="none" baseline="-25000">
                <a:solidFill>
                  <a:srgbClr val="393A39"/>
                </a:solidFill>
                <a:latin typeface="Lato"/>
              </a:rPr>
              <a:t>T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(</a:t>
            </a: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T-T</a:t>
            </a:r>
            <a:r>
              <a:rPr lang="en-US" sz="1400" b="false" i="true" u="none" baseline="-25000">
                <a:solidFill>
                  <a:srgbClr val="393A39"/>
                </a:solidFill>
                <a:latin typeface="Century Schoolbook"/>
              </a:rPr>
              <a:t>c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) this leads to</a:t>
            </a:r>
            <a:endParaRPr lang="en-US"/>
          </a:p>
        </p:txBody>
      </p:sp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3058496"/>
            <a:ext cx="1117600" cy="254000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00" y="4502042"/>
            <a:ext cx="2819400" cy="2413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6" name="AutoShape 6"/>
          <p:cNvSpPr/>
          <p:nvPr/>
        </p:nvSpPr>
        <p:spPr>
          <a:xfrm>
            <a:off x="230844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Surface: Velocity magnitude (m/s) Arrow Surface: Velocity field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0844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6" name="AutoShape 6"/>
          <p:cNvSpPr/>
          <p:nvPr/>
        </p:nvSpPr>
        <p:spPr>
          <a:xfrm>
            <a:off x="230844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Surface: Temperature (K)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0844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Concluding Remarks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model is simple to define and solve in COMSOL Multiphysics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results give excellent agreement with published scientific papers, see M. Anwar Hossain and Mike Wilson, Natural convection flow in a fluid-saturated porous medium enclosed by nonisothermal walls with heat generation, International Journal of Thermal Sciences, Int. J. Therm. Sci. 41 (2002) 447–454.</a:t>
            </a: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1&lt;/Entity&gt;&lt;Tag&gt;pg1&lt;/Tag&gt;&lt;Node&gt;Results &amp;gt; Velocity (br)&lt;/Node&gt;&lt;LinkType&gt;Image&lt;/LinkType&gt;&lt;ModelLink directoryType=&quot;none&quot;&gt;H:\hub\root\build\main\daily\test\tapplications\Subsurface_Flow_Module\Heat_Transfer\convection_porous_medium.mph&lt;/ModelLink&gt;&lt;LocalPath&gt;convection_porous_medium.mph&lt;/LocalPath&gt;&lt;SDim&gt;2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/&gt;&lt;PropSet id=&quot;axis&quot;&gt;&lt;Property name=&quot;xmin&quot; type=&quot;real&quot; value=&quot;-0.009123828262090683&quot;/&gt;&lt;Property name=&quot;xmax&quot; type=&quot;real&quot; value=&quot;0.1091238260269165&quot;/&gt;&lt;Property name=&quot;ymin&quot; type=&quot;real&quot; value=&quot;-0.0024999978486448526&quot;/&gt;&lt;Property name=&quot;ymax&quot; type=&quot;real&quot; value=&quot;0.10249999910593033&quot;/&gt;&lt;Property name=&quot;xminhidden&quot; type=&quot;real&quot; value=&quot;-0.009123828262090683&quot;/&gt;&lt;Property name=&quot;xmaxhidden&quot; type=&quot;real&quot; value=&quot;0.1091238260269165&quot;/&gt;&lt;Property name=&quot;yminhidden&quot; type=&quot;real&quot; value=&quot;-0.0024999978486448526&quot;/&gt;&lt;Property name=&quot;ymaxhidden&quot; type=&quot;real&quot; value=&quot;0.10249999910593033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25453537702560425&quot;/&gt;&lt;Property name=&quot;abstractviewrratio&quot; type=&quot;real&quot; value=&quot;0.2545352876186371&quot;/&gt;&lt;Property name=&quot;abstractviewbratio&quot; type=&quot;real&quot; value=&quot;-0.05000017583370209&quot;/&gt;&lt;Property name=&quot;abstractviewtratio&quot; type=&quot;real&quot; value=&quot;0.05000017583370209&quot;/&gt;&lt;Property name=&quot;abstractviewxscale&quot; type=&quot;real&quot; value=&quot;1.2471659283619374E-4&quot;/&gt;&lt;Property name=&quot;abstractviewyscale&quot; type=&quot;real&quot; value=&quot;1.2471659283619374E-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10, 487&quot;/&gt;&lt;Property name=&quot;renderareasizedip&quot; type=&quot;realarray&quot; value=&quot;482, 428&quot;/&gt;&lt;/PropSet&gt;&lt;PropSet id=&quot;clip&quot;/&gt;&lt;PropSet id=&quot;table&quot;/&gt;&lt;UpdateTimeStamp&gt;Sep 27, 2023, 10:08:04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1&lt;/Entity&gt;&lt;Tag&gt;pg1&lt;/Tag&gt;&lt;Node&gt;Results &amp;gt; Velocity (br)&lt;/Node&gt;&lt;LinkType&gt;Image&lt;/LinkType&gt;&lt;ModelLink directoryType=&quot;none&quot;&gt;H:\hub\root\build\main\daily\test\tapplications\Subsurface_Flow_Module\Heat_Transfer\convection_porous_medium.mph&lt;/ModelLink&gt;&lt;LocalPath&gt;convection_porous_medium.mph&lt;/LocalPath&gt;&lt;SDim&gt;2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/&gt;&lt;PropSet id=&quot;axis&quot;&gt;&lt;Property name=&quot;xmin&quot; type=&quot;real&quot; value=&quot;-0.009123828262090683&quot;/&gt;&lt;Property name=&quot;xmax&quot; type=&quot;real&quot; value=&quot;0.1091238260269165&quot;/&gt;&lt;Property name=&quot;ymin&quot; type=&quot;real&quot; value=&quot;-0.0024999978486448526&quot;/&gt;&lt;Property name=&quot;ymax&quot; type=&quot;real&quot; value=&quot;0.10249999910593033&quot;/&gt;&lt;Property name=&quot;xminhidden&quot; type=&quot;real&quot; value=&quot;-0.009123828262090683&quot;/&gt;&lt;Property name=&quot;xmaxhidden&quot; type=&quot;real&quot; value=&quot;0.1091238260269165&quot;/&gt;&lt;Property name=&quot;yminhidden&quot; type=&quot;real&quot; value=&quot;-0.0024999978486448526&quot;/&gt;&lt;Property name=&quot;ymaxhidden&quot; type=&quot;real&quot; value=&quot;0.10249999910593033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25453537702560425&quot;/&gt;&lt;Property name=&quot;abstractviewrratio&quot; type=&quot;real&quot; value=&quot;0.2545352876186371&quot;/&gt;&lt;Property name=&quot;abstractviewbratio&quot; type=&quot;real&quot; value=&quot;-0.05000017583370209&quot;/&gt;&lt;Property name=&quot;abstractviewtratio&quot; type=&quot;real&quot; value=&quot;0.05000017583370209&quot;/&gt;&lt;Property name=&quot;abstractviewxscale&quot; type=&quot;real&quot; value=&quot;1.2471659283619374E-4&quot;/&gt;&lt;Property name=&quot;abstractviewyscale&quot; type=&quot;real&quot; value=&quot;1.2471659283619374E-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10, 487&quot;/&gt;&lt;Property name=&quot;renderareasizedip&quot; type=&quot;realarray&quot; value=&quot;482, 428&quot;/&gt;&lt;/PropSet&gt;&lt;PropSet id=&quot;clip&quot;/&gt;&lt;PropSet id=&quot;table&quot;/&gt;&lt;UpdateTimeStamp&gt;Sep 27, 2023, 10:08:04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3&lt;/Entity&gt;&lt;Tag&gt;pg3&lt;/Tag&gt;&lt;Node&gt;Results &amp;gt; Temperature (ht)&lt;/Node&gt;&lt;LinkType&gt;Image&lt;/LinkType&gt;&lt;ModelLink directoryType=&quot;none&quot;&gt;H:\hub\root\build\main\daily\test\tapplications\Subsurface_Flow_Module\Heat_Transfer\convection_porous_medium.mph&lt;/ModelLink&gt;&lt;LocalPath&gt;convection_porous_medium.mph&lt;/LocalPath&gt;&lt;SDim&gt;2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/&gt;&lt;PropSet id=&quot;axis&quot;&gt;&lt;Property name=&quot;xmin&quot; type=&quot;real&quot; value=&quot;-0.01967289112508297&quot;/&gt;&lt;Property name=&quot;xmax&quot; type=&quot;real&quot; value=&quot;0.11967288702726364&quot;/&gt;&lt;Property name=&quot;ymin&quot; type=&quot;real&quot; value=&quot;-0.0024999978486448526&quot;/&gt;&lt;Property name=&quot;ymax&quot; type=&quot;real&quot; value=&quot;0.10249999910593033&quot;/&gt;&lt;Property name=&quot;xminhidden&quot; type=&quot;real&quot; value=&quot;-0.01967289112508297&quot;/&gt;&lt;Property name=&quot;xmaxhidden&quot; type=&quot;real&quot; value=&quot;0.11967288702726364&quot;/&gt;&lt;Property name=&quot;yminhidden&quot; type=&quot;real&quot; value=&quot;-0.0024999978486448526&quot;/&gt;&lt;Property name=&quot;ymaxhidden&quot; type=&quot;real&quot; value=&quot;0.10249999910593033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25453537702560425&quot;/&gt;&lt;Property name=&quot;abstractviewrratio&quot; type=&quot;real&quot; value=&quot;0.2545352876186371&quot;/&gt;&lt;Property name=&quot;abstractviewbratio&quot; type=&quot;real&quot; value=&quot;-0.05000017583370209&quot;/&gt;&lt;Property name=&quot;abstractviewtratio&quot; type=&quot;real&quot; value=&quot;0.05000017583370209&quot;/&gt;&lt;Property name=&quot;abstractviewxscale&quot; type=&quot;real&quot; value=&quot;1.2471659283619374E-4&quot;/&gt;&lt;Property name=&quot;abstractviewyscale&quot; type=&quot;real&quot; value=&quot;1.2471659283619374E-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10, 487&quot;/&gt;&lt;Property name=&quot;renderareasizedip&quot; type=&quot;realarray&quot; value=&quot;568, 428&quot;/&gt;&lt;/PropSet&gt;&lt;PropSet id=&quot;clip&quot;/&gt;&lt;PropSet id=&quot;table&quot;/&gt;&lt;UpdateTimeStamp&gt;Sep 27, 2023, 10:08:13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2023-09-27T20:08:21Z</dcterms:created>
  <dc:creator>COMSOL</dc:creator>
  <cp:lastModifiedBy>COMSOL</cp:lastModifiedBy>
  <dcterms:modified xsi:type="dcterms:W3CDTF">2023-09-27T20:08:21Z</dcterms:modified>
  <cp:revision>1</cp:revision>
  <dc:title>Free Convection in a Porous Medium</dc:title>
</cp:coreProperties>
</file>