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8" r:id="rId12"/>
    <p:sldId id="259" r:id="rId13"/>
    <p:sldId id="261" r:id="rId15"/>
    <p:sldId id="262" r:id="rId16"/>
    <p:sldId id="264" r:id="rId18"/>
    <p:sldId id="266" r:id="rId20"/>
    <p:sldId id="267" r:id="rId21"/>
    <p:sldId id="268" r:id="rId22"/>
    <p:sldId id="269" r:id="rId23"/>
    <p:sldId id="270" r:id="rId24"/>
    <p:sldId id="271" r:id="rId25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2" Target="slides/slide3.xml" Type="http://schemas.openxmlformats.org/officeDocument/2006/relationships/slide"/><Relationship Id="rId13" Target="slides/slide2.xml" Type="http://schemas.openxmlformats.org/officeDocument/2006/relationships/slide"/><Relationship Id="rId15" Target="slides/slide5.xml" Type="http://schemas.openxmlformats.org/officeDocument/2006/relationships/slide"/><Relationship Id="rId16" Target="slides/slide4.xml" Type="http://schemas.openxmlformats.org/officeDocument/2006/relationships/slide"/><Relationship Id="rId18" Target="slides/slide7.xml" Type="http://schemas.openxmlformats.org/officeDocument/2006/relationships/slide"/><Relationship Id="rId20" Target="slides/slide8.xml" Type="http://schemas.openxmlformats.org/officeDocument/2006/relationships/slide"/><Relationship Id="rId21" Target="slides/slide6.xml" Type="http://schemas.openxmlformats.org/officeDocument/2006/relationships/slide"/><Relationship Id="rId22" Target="slides/slide9.xml" Type="http://schemas.openxmlformats.org/officeDocument/2006/relationships/slide"/><Relationship Id="rId23" Target="slides/slide10.xml" Type="http://schemas.openxmlformats.org/officeDocument/2006/relationships/slide"/><Relationship Id="rId24" Target="slides/slide11.xml" Type="http://schemas.openxmlformats.org/officeDocument/2006/relationships/slide"/><Relationship Id="rId25" Target="slides/slide12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10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6.png" Type="http://schemas.openxmlformats.org/officeDocument/2006/relationships/image"/><Relationship Id="rId3" Type="http://schemas.openxmlformats.org/officeDocument/2006/relationships/tags" Target="../tags/tag6.xml"/></Relationships>

</file>

<file path=ppt/slides/_rels/slide11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17.png" Type="http://schemas.openxmlformats.org/officeDocument/2006/relationships/image"/><Relationship Id="rId3" Type="http://schemas.openxmlformats.org/officeDocument/2006/relationships/tags" Target="../tags/tag7.xml"/></Relationships>

</file>

<file path=ppt/slides/_rels/slide1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8.png" Type="http://schemas.openxmlformats.org/officeDocument/2006/relationships/image"/><Relationship Id="rId3" Type="http://schemas.openxmlformats.org/officeDocument/2006/relationships/tags" Target="../tags/tag8.xml"/></Relationships>

</file>

<file path=ppt/slides/_rels/slide2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4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4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Relationship Id="rId2" Target="../media/image9.png" Type="http://schemas.openxmlformats.org/officeDocument/2006/relationships/image"/><Relationship Id="rId3" Target="../media/image10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arget="../media/image7.png" Type="http://schemas.openxmlformats.org/officeDocument/2006/relationships/image"/><Relationship Id="rId4" Target="../media/image8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4.png" Type="http://schemas.openxmlformats.org/officeDocument/2006/relationships/image"/><Relationship Id="rId3" Type="http://schemas.openxmlformats.org/officeDocument/2006/relationships/tags" Target="../tags/tag4.xml"/></Relationships>

</file>

<file path=ppt/slides/_rels/slide7.xml.rels><?xml version="1.0" encoding="UTF-8" standalone="no"?><Relationships xmlns="http://schemas.openxmlformats.org/package/2006/relationships"><Relationship Id="rId1" Target="../slideLayouts/slideLayout6.xml" Type="http://schemas.openxmlformats.org/officeDocument/2006/relationships/slideLayout"/><Relationship Id="rId2" Target="../media/image11.png" Type="http://schemas.openxmlformats.org/officeDocument/2006/relationships/image"/><Relationship Id="rId3" Target="../media/image12.png" Type="http://schemas.openxmlformats.org/officeDocument/2006/relationships/image"/><Relationship Id="rId4" Type="http://schemas.openxmlformats.org/officeDocument/2006/relationships/tags" Target="../tags/tag2.xml"/></Relationships>

</file>

<file path=ppt/slides/_rels/slide8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3.png" Type="http://schemas.openxmlformats.org/officeDocument/2006/relationships/image"/><Relationship Id="rId3" Type="http://schemas.openxmlformats.org/officeDocument/2006/relationships/tags" Target="../tags/tag3.xml"/></Relationships>

</file>

<file path=ppt/slides/_rels/slide9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15.png" Type="http://schemas.openxmlformats.org/officeDocument/2006/relationships/image"/><Relationship Id="rId3" Type="http://schemas.openxmlformats.org/officeDocument/2006/relationships/tags" Target="../tags/tag5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Frozen Inclusion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In the first minutes, the frozen inclusion rapidly warms due to conductive heat loss to the surrounding water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Then, the temperature curve reaches a slowly evolving plateau between −1 and 0 °C due to the latent heat that is adsorbed during phase change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When the ice inclusion is totally molten, the temperature increase accelerates again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Finally, the flow field becomes uniform and the temperature increase slows down as the cold plume corresponding to the initial inclusion becomes mobile and moves downstream</a:t>
            </a:r>
          </a:p>
        </p:txBody>
      </p:sp>
      <p:sp>
        <p:nvSpPr>
          <p:cNvPr id="6" name="AutoShape 6"/>
          <p:cNvSpPr/>
          <p:nvPr/>
        </p:nvSpPr>
        <p:spPr>
          <a:xfrm>
            <a:off x="3793604" y="4784034"/>
            <a:ext cx="533488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The minimum temperature in the model domain as a function of time.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793604" y="1332000"/>
            <a:ext cx="4602712" cy="345203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 heat flux leaving the system exhibits a rapid increase as the cold plume reaches the outflow boundary 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600" u="none">
                <a:solidFill>
                  <a:srgbClr val="393A39"/>
                </a:solidFill>
                <a:latin typeface="Lato"/>
              </a:rPr>
              <a:t>Therefore, the heat flux minium is reached after the frozen inclusion is totally thawed</a:t>
            </a:r>
          </a:p>
        </p:txBody>
      </p:sp>
      <p:sp>
        <p:nvSpPr>
          <p:cNvPr id="6" name="AutoShape 6"/>
          <p:cNvSpPr/>
          <p:nvPr/>
        </p:nvSpPr>
        <p:spPr>
          <a:xfrm>
            <a:off x="3921398" y="4592343"/>
            <a:ext cx="533488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Total heat flux exiting the system via the outflow boundary as a function of time.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921398" y="1332000"/>
            <a:ext cx="4347124" cy="326034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0" lvl="0" marL="0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None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total liquid water volume in the system increases and finally reaches its maximum of 1.11 m</a:t>
            </a:r>
            <a:r>
              <a:rPr b="false" baseline="30000" i="false" lang="en-US" sz="1400" u="none">
                <a:solidFill>
                  <a:srgbClr val="393A39"/>
                </a:solidFill>
                <a:latin typeface="Lato"/>
              </a:rPr>
              <a:t>3</a:t>
            </a: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 when the minimum temperature of the system is above zero.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Total liquid water volume in the domain as a function of time.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Setup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flow channel is 3 meters long and 1 meter wide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squared inclusion has a length of 33.3 cm and is centered at the coordinates x = 1 m and y = 0.5 m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initial values and boundary conditions are illustrated in the figure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152590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geometry, initial temperature distribution, and boundary conditions.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98402"/>
            <a:ext cx="4800600" cy="36541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Introduction</a:t>
            </a:r>
          </a:p>
        </p:txBody>
      </p:sp>
      <p:sp>
        <p:nvSpPr>
          <p:cNvPr id="4" name="AutoShape 4"/>
          <p:cNvSpPr/>
          <p:nvPr/>
        </p:nvSpPr>
        <p:spPr>
          <a:xfrm flipH="false" flipV="false" rot="0">
            <a:off x="457200" y="1332000"/>
            <a:ext cx="2843320" cy="375285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This model represents a benchmark problem for simulating phase change in porous media which was one of the test cases within the INTERFROST project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melting process of an ice inclusion within porous media is simulated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The model demonstrates how to couple Darcy's Law with the Heat Transfer in Porous Media interface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Reference: C. Grenier and others, “Groundwater flow and heat transport for systems undergoing freeze-thaw: Intercomparison of numerical simulators for 2D test cases“, </a:t>
            </a:r>
            <a:r>
              <a:rPr b="false" i="true" lang="en-US" sz="1200" u="none">
                <a:solidFill>
                  <a:srgbClr val="393A39"/>
                </a:solidFill>
                <a:latin typeface="Lato"/>
              </a:rPr>
              <a:t>Advances in Water Resources</a:t>
            </a:r>
            <a:r>
              <a:rPr b="false" i="false" lang="en-US" sz="1200" u="none">
                <a:solidFill>
                  <a:srgbClr val="393A39"/>
                </a:solidFill>
                <a:latin typeface="Lato"/>
              </a:rPr>
              <a:t>, vol. 114, pp.196-218, 2018.</a:t>
            </a:r>
          </a:p>
        </p:txBody>
      </p:sp>
      <p:sp>
        <p:nvSpPr>
          <p:cNvPr id="6" name="AutoShape 6"/>
          <p:cNvSpPr/>
          <p:nvPr/>
        </p:nvSpPr>
        <p:spPr>
          <a:xfrm>
            <a:off x="4176985" y="4208962"/>
            <a:ext cx="5334880" cy="87588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3D figure of a frozen inclusion: The results show the ice block within the encompassing channel after 9h (white surface), the velocity streamlines (colors represent the hydraulic head), and the surrounding temperature (isosurfaces)</a:t>
            </a:r>
          </a:p>
        </p:txBody>
      </p:sp>
      <p:pic>
        <p:nvPicPr>
          <p:cNvPr id="5" name="Picture 5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76985" y="1332000"/>
            <a:ext cx="3835949" cy="287696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Equations</a:t>
            </a:r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429875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280" b="false" i="true" u="none">
                <a:solidFill>
                  <a:srgbClr val="1B4D81"/>
                </a:solidFill>
                <a:latin typeface="Lato"/>
              </a:rPr>
              <a:t>Heat Transfer Equations</a:t>
            </a:r>
          </a:p>
        </p:txBody>
      </p:sp>
      <p:pic>
        <p:nvPicPr>
          <p:cNvPr name="Picture 6" id="6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584200" y="1952375"/>
            <a:ext cx="5321300" cy="266700"/>
          </a:xfrm>
          <a:prstGeom prst="rect">
            <a:avLst/>
          </a:prstGeom>
        </p:spPr>
      </p:pic>
      <p:pic>
        <p:nvPicPr>
          <p:cNvPr name="Picture 8" id="8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600075"/>
            <a:ext cx="1270000" cy="228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Equations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97096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algn="l">
              <a:spcAft>
                <a:spcPct val="30000"/>
              </a:spcAft>
            </a:pPr>
            <a:r>
              <a:rPr lang="en-US" sz="1120" b="false" i="true" u="none">
                <a:solidFill>
                  <a:srgbClr val="1B4D81"/>
                </a:solidFill>
                <a:latin typeface="Lato"/>
              </a:rPr>
              <a:t>Darcy's Law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Darcy's Law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  <p:pic>
        <p:nvPicPr>
          <p:cNvPr name="Picture 7" id="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207596"/>
            <a:ext cx="1244600" cy="254000"/>
          </a:xfrm>
          <a:prstGeom prst="rect">
            <a:avLst/>
          </a:prstGeom>
        </p:spPr>
      </p:pic>
      <p:pic>
        <p:nvPicPr>
          <p:cNvPr name="Picture 11" id="11"/>
          <p:cNvPicPr>
            <a:picLocks noChangeAspect="true"/>
          </p:cNvPicPr>
          <p:nvPr/>
        </p:nvPicPr>
        <p:blipFill>
          <a:blip r:embed="rId4"/>
          <a:stretch>
            <a:fillRect/>
          </a:stretch>
        </p:blipFill>
        <p:spPr>
          <a:xfrm>
            <a:off x="584200" y="2842596"/>
            <a:ext cx="939800" cy="4445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Temperature distribution after 9 hours of simulated time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While the ice is melting, the cold air is advected further down the flow channel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 plot showing the temperature distribution after 9 hours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Phase Change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5313362" cy="54841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lvl="0" marL="0">
              <a:buNone/>
            </a:pPr>
            <a:r>
              <a:rPr b="false" i="false" lang="en-US" sz="1350" u="none">
                <a:solidFill>
                  <a:srgbClr val="393A39"/>
                </a:solidFill>
                <a:latin typeface="Lato"/>
              </a:rPr>
              <a:t>The user-defined phase transition function </a:t>
            </a:r>
            <a:r>
              <a:rPr b="false" i="true" lang="en-US" sz="1350" u="none">
                <a:solidFill>
                  <a:srgbClr val="393A39"/>
                </a:solidFill>
                <a:latin typeface="Century Schoolbook"/>
              </a:rPr>
              <a:t>f</a:t>
            </a:r>
            <a:r>
              <a:rPr b="false" baseline="-25000" i="false" lang="en-US" sz="1350" u="none">
                <a:solidFill>
                  <a:srgbClr val="393A39"/>
                </a:solidFill>
                <a:latin typeface="Lato"/>
              </a:rPr>
              <a:t>phtr</a:t>
            </a:r>
            <a:r>
              <a:rPr b="false" i="false" lang="en-US" sz="1350" u="none">
                <a:solidFill>
                  <a:srgbClr val="393A39"/>
                </a:solidFill>
                <a:latin typeface="Lato"/>
              </a:rPr>
              <a:t> (see adjacent figure) is used (with W = 0.5K)</a:t>
            </a:r>
          </a:p>
        </p:txBody>
      </p:sp>
      <p:sp>
        <p:nvSpPr>
          <p:cNvPr id="4" name="AutoShape 4"/>
          <p:cNvSpPr/>
          <p:nvPr/>
        </p:nvSpPr>
        <p:spPr>
          <a:xfrm>
            <a:off x="6400800" y="3364317"/>
            <a:ext cx="2514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Analytic 1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4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400800" y="1478367"/>
            <a:ext cx="2514600" cy="1885950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584200" y="2358910"/>
            <a:ext cx="5181600" cy="55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Pressure and velocity field after 9 hours of simulated time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029876"/>
            <a:ext cx="4800600" cy="684198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Pressure distribution (colored surface) after 9 hours when there is still some ice present in the model. The streamlines show the Darcy's velocity field.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429426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liquid water saturation after 9 hours of simulated time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plot settings are chosen to show the areas of ice versus liquid water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Effectively, the areas with liquid water appear in blue whereas the areas of ice appear in white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form of the remaining ice clearly shows the influence of the flow field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Surface plot showing the liquid water saturation after 9 hours.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7&lt;/Entity&gt;&lt;Tag&gt;pg7&lt;/Tag&gt;&lt;Node&gt;Results &amp;gt; 3D-plot of temperature, velocity, and water saturation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ff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extr1_3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13.785117149353027&quot;/&gt;&lt;Property name=&quot;zoomanglefull&quot; type=&quot;real&quot; value=&quot;11.84172248840332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9.77278995513916, 6.031368732452393, 12.562986373901367&quot;/&gt;&lt;Property name=&quot;target&quot; type=&quot;realarray&quot; value=&quot;1.5, 0.5, 0.5&quot;/&gt;&lt;Property name=&quot;up&quot; type=&quot;realarray&quot; value=&quot;0.21689635515213013, 0.9482011795043945, -0.23210027813911438&quot;/&gt;&lt;Property name=&quot;rotationpoint&quot; type=&quot;realarray&quot; value=&quot;1.5, 0.5, 0.5&quot;/&gt;&lt;Property name=&quot;viewoffset&quot; type=&quot;realarray&quot; value=&quot;0.01638265885412693, 0.002415570663766327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9:48:27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func/an1&lt;/Entity&gt;&lt;Tag&gt;an1&lt;/Tag&gt;&lt;Node&gt;Component 1 (comp1) &amp;gt; Definitions &amp;gt; Analytic 1 (f_phtr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window&quot; type=&quot;string&quot; value=&quot;new&quot;/&gt;&lt;Property name=&quot;windowtitle&quot; type=&quot;string&quot; value=&quot;&quot;/&gt;&lt;Property name=&quot;isforreport&quot; type=&quot;bool&quot; value=&quot;on&quot;/&gt;&lt;Property name=&quot;saveepscopy&quot; type=&quot;bool&quot; value=&quot;off&quot;/&gt;&lt;Property name=&quot;isexporting&quot; type=&quot;bool&quot; value=&quot;off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antialias&quot; type=&quot;bool&quot; value=&quot;on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lastwrittenfile&quot; type=&quot;string&quot; value=&quot;&quot;/&gt;&lt;Property name=&quot;lastfiletype&quot; type=&quot;string&quot; value=&quot;png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/&gt;&lt;PropSet id=&quot;camera&quot;/&gt;&lt;PropSet id=&quot;axis&quot;/&gt;&lt;PropSet id=&quot;clip&quot;/&gt;&lt;PropSet id=&quot;table&quot;/&gt;&lt;UpdateTimeStamp&gt;Sep 27, 2023, 9:48:42 PM&lt;/UpdateTimeStamp&gt;&lt;/Root&gt;"/>
</p:tagLst>
</file>

<file path=ppt/tags/tag3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&lt;/Entity&gt;&lt;Tag&gt;pg1&lt;/Tag&gt;&lt;Node&gt;Results &amp;gt; Pressure (dl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1500002145767212&quot;/&gt;&lt;Property name=&quot;xmax&quot; type=&quot;real&quot; value=&quot;3.1500000953674316&quot;/&gt;&lt;Property name=&quot;ymin&quot; type=&quot;real&quot; value=&quot;-0.8563042879104614&quot;/&gt;&lt;Property name=&quot;ymax&quot; type=&quot;real&quot; value=&quot;1.8563042879104614&quot;/&gt;&lt;Property name=&quot;xminhidden&quot; type=&quot;real&quot; value=&quot;-0.1500002145767212&quot;/&gt;&lt;Property name=&quot;xmaxhidden&quot; type=&quot;real&quot; value=&quot;3.1500000953674316&quot;/&gt;&lt;Property name=&quot;yminhidden&quot; type=&quot;real&quot; value=&quot;-0.8563042879104614&quot;/&gt;&lt;Property name=&quot;ymaxhidden&quot; type=&quot;real&quot; value=&quot;1.856304287910461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03054738045&quot;/&gt;&lt;Property name=&quot;abstractviewrratio&quot; type=&quot;real&quot; value=&quot;0.05000003054738045&quot;/&gt;&lt;Property name=&quot;abstractviewbratio&quot; type=&quot;real&quot; value=&quot;-0.8501855134963989&quot;/&gt;&lt;Property name=&quot;abstractviewtratio&quot; type=&quot;real&quot; value=&quot;0.8501855134963989&quot;/&gt;&lt;Property name=&quot;abstractviewxscale&quot; type=&quot;real&quot; value=&quot;0.004079110454767942&quot;/&gt;&lt;Property name=&quot;abstractviewyscale&quot; type=&quot;real&quot; value=&quot;0.00407911045476794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951, 721&quot;/&gt;&lt;Property name=&quot;renderareasizedip&quot; type=&quot;realarray&quot; value=&quot;809, 665&quot;/&gt;&lt;/PropSet&gt;&lt;PropSet id=&quot;clip&quot;/&gt;&lt;PropSet id=&quot;table&quot;/&gt;&lt;UpdateTimeStamp&gt;Sep 27, 2023, 9:48:43 PM&lt;/UpdateTimeStamp&gt;&lt;/Root&gt;"/>
</p:tagLst>
</file>

<file path=ppt/tags/tag4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2&lt;/Entity&gt;&lt;Tag&gt;pg2&lt;/Tag&gt;&lt;Node&gt;Results &amp;gt; Temperature (ht)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7499980926513672&quot;/&gt;&lt;Property name=&quot;xmax&quot; type=&quot;real&quot; value=&quot;3.0749998092651367&quot;/&gt;&lt;Property name=&quot;ymin&quot; type=&quot;real&quot; value=&quot;-0.686795711517334&quot;/&gt;&lt;Property name=&quot;ymax&quot; type=&quot;real&quot; value=&quot;1.686795711517334&quot;/&gt;&lt;Property name=&quot;xminhidden&quot; type=&quot;real&quot; value=&quot;-0.07499980926513672&quot;/&gt;&lt;Property name=&quot;xmaxhidden&quot; type=&quot;real&quot; value=&quot;3.0749998092651367&quot;/&gt;&lt;Property name=&quot;yminhidden&quot; type=&quot;real&quot; value=&quot;-0.686795711517334&quot;/&gt;&lt;Property name=&quot;ymaxhidden&quot; type=&quot;real&quot; value=&quot;1.686795711517334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03054738045&quot;/&gt;&lt;Property name=&quot;abstractviewrratio&quot; type=&quot;real&quot; value=&quot;0.05000003054738045&quot;/&gt;&lt;Property name=&quot;abstractviewbratio&quot; type=&quot;real&quot; value=&quot;-0.8501855134963989&quot;/&gt;&lt;Property name=&quot;abstractviewtratio&quot; type=&quot;real&quot; value=&quot;0.8501855134963989&quot;/&gt;&lt;Property name=&quot;abstractviewxscale&quot; type=&quot;real&quot; value=&quot;0.004079110454767942&quot;/&gt;&lt;Property name=&quot;abstractviewyscale&quot; type=&quot;real&quot; value=&quot;0.00407911045476794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28&quot;/&gt;&lt;/PropSet&gt;&lt;PropSet id=&quot;clip&quot;/&gt;&lt;PropSet id=&quot;table&quot;/&gt;&lt;UpdateTimeStamp&gt;Sep 27, 2023, 9:48:48 PM&lt;/UpdateTimeStamp&gt;&lt;/Root&gt;"/>
</p:tagLst>
</file>

<file path=ppt/tags/tag5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3&lt;/Entity&gt;&lt;Tag&gt;pg3&lt;/Tag&gt;&lt;Node&gt;Results &amp;gt; Liquid Water Saturation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ff&quot;/&gt;&lt;Property name=&quot;istemporary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mir1_2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-0.07499980926513672&quot;/&gt;&lt;Property name=&quot;xmax&quot; type=&quot;real&quot; value=&quot;3.0749998092651367&quot;/&gt;&lt;Property name=&quot;ymin&quot; type=&quot;real&quot; value=&quot;-0.695114254951477&quot;/&gt;&lt;Property name=&quot;ymax&quot; type=&quot;real&quot; value=&quot;1.695114254951477&quot;/&gt;&lt;Property name=&quot;xminhidden&quot; type=&quot;real&quot; value=&quot;-0.07499980926513672&quot;/&gt;&lt;Property name=&quot;xmaxhidden&quot; type=&quot;real&quot; value=&quot;3.0749998092651367&quot;/&gt;&lt;Property name=&quot;yminhidden&quot; type=&quot;real&quot; value=&quot;-0.695114254951477&quot;/&gt;&lt;Property name=&quot;ymaxhidden&quot; type=&quot;real&quot; value=&quot;1.695114254951477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000003054738045&quot;/&gt;&lt;Property name=&quot;abstractviewrratio&quot; type=&quot;real&quot; value=&quot;0.05000003054738045&quot;/&gt;&lt;Property name=&quot;abstractviewbratio&quot; type=&quot;real&quot; value=&quot;-0.8501855134963989&quot;/&gt;&lt;Property name=&quot;abstractviewtratio&quot; type=&quot;real&quot; value=&quot;0.8501855134963989&quot;/&gt;&lt;Property name=&quot;abstractviewxscale&quot; type=&quot;real&quot; value=&quot;0.004079110454767942&quot;/&gt;&lt;Property name=&quot;abstractviewyscale&quot; type=&quot;real&quot; value=&quot;0.004079110454767942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568, 431&quot;/&gt;&lt;/PropSet&gt;&lt;PropSet id=&quot;clip&quot;/&gt;&lt;PropSet id=&quot;table&quot;/&gt;&lt;UpdateTimeStamp&gt;Sep 27, 2023, 9:48:52 PM&lt;/UpdateTimeStamp&gt;&lt;/Root&gt;"/>
</p:tagLst>
</file>

<file path=ppt/tags/tag6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4&lt;/Entity&gt;&lt;Tag&gt;pg4&lt;/Tag&gt;&lt;Node&gt;Results &amp;gt; Minimum Temperature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729001871321768&quot;/&gt;&lt;Property name=&quot;xmax&quot; type=&quot;real&quot; value=&quot;56.72900187132177&quot;/&gt;&lt;Property name=&quot;ymin&quot; type=&quot;real&quot; value=&quot;-5.180374189420237&quot;/&gt;&lt;Property name=&quot;ymax&quot; type=&quot;real&quot; value=&quot;5.17539366309765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48:57 PM&lt;/UpdateTimeStamp&gt;&lt;/Root&gt;"/>
</p:tagLst>
</file>

<file path=ppt/tags/tag7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Total Heat Flux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0.7273317639418785&quot;/&gt;&lt;Property name=&quot;xmax&quot; type=&quot;real&quot; value=&quot;56.727331763941876&quot;/&gt;&lt;Property name=&quot;ymin&quot; type=&quot;real&quot; value=&quot;-220.9816379390631&quot;/&gt;&lt;Property name=&quot;ymax&quot; type=&quot;real&quot; value=&quot;1.8644794576376276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49:01 PM&lt;/UpdateTimeStamp&gt;&lt;/Root&gt;"/>
</p:tagLst>
</file>

<file path=ppt/tags/tag8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6&lt;/Entity&gt;&lt;Tag&gt;pg6&lt;/Tag&gt;&lt;Node&gt;Results &amp;gt; Total Liquid Water Volume&lt;/Node&gt;&lt;LinkType&gt;Image&lt;/LinkType&gt;&lt;ModelLink directoryType=&quot;none&quot;&gt;H:\hub\root\build\main\daily\test\tapplications\Porous_Media_Flow_Module\Heat_Transfer\frozen_inclusion.mph&lt;/ModelLink&gt;&lt;LocalPath&gt;frozen_inclusion.mph&lt;/LocalPath&gt;&lt;SDim&gt;1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n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1&quot;/&gt;&lt;Property name=&quot;options1d&quot; type=&quot;group&quot; value=&quot;on&quot;/&gt;&lt;Property name=&quot;title1d&quot; type=&quot;bool&quot; value=&quot;on&quot;/&gt;&lt;Property name=&quot;legend1d&quot; type=&quot;bool&quot; value=&quot;on&quot;/&gt;&lt;Property name=&quot;axes1d&quot; type=&quot;bool&quot; value=&quot;on&quot;/&gt;&lt;Property name=&quot;showgrid&quot; type=&quot;bool&quot; value=&quot;on&quot;/&gt;&lt;Property name=&quot;logo1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axislimits&quot; type=&quot;group&quot; value=&quot;off&quot;/&gt;&lt;Property name=&quot;xmin&quot; type=&quot;real&quot; value=&quot;-1.0126963794597446&quot;/&gt;&lt;Property name=&quot;xmax&quot; type=&quot;real&quot; value=&quot;57.01269637945975&quot;/&gt;&lt;Property name=&quot;ymin&quot; type=&quot;real&quot; value=&quot;1.0700879820611364&quot;/&gt;&lt;Property name=&quot;ymax&quot; type=&quot;real&quot; value=&quot;1.1110975099935434&quot;/&gt;&lt;Property name=&quot;showsecaxislimit&quot; type=&quot;group&quot; value=&quot;off&quot;/&gt;&lt;Property name=&quot;yminsec&quot; type=&quot;real&quot; value=&quot;-1&quot;/&gt;&lt;Property name=&quot;ymaxsec&quot; type=&quot;real&quot; value=&quot;1&quot;/&gt;&lt;Property name=&quot;preserveaspect&quot; type=&quot;bool&quot; value=&quot;off&quot;/&gt;&lt;Property name=&quot;xlog&quot; type=&quot;bool&quot; value=&quot;off&quot;/&gt;&lt;Property name=&quot;ylog&quot; type=&quot;bool&quot; value=&quot;off&quot;/&gt;&lt;Property name=&quot;showsecylog&quot; type=&quot;group&quot; value=&quot;off&quot;/&gt;&lt;Property name=&quot;ylogsec&quot; type=&quot;bool&quot; value=&quot;off&quot;/&gt;&lt;Property name=&quot;showgrid&quot; type=&quot;group&quot; value=&quot;on&quot;/&gt;&lt;Property name=&quot;showmanualgrid&quot; type=&quot;group&quot; value=&quot;on&quot;/&gt;&lt;Property name=&quot;manualgrid&quot; type=&quot;group&quot; value=&quot;off&quot;/&gt;&lt;Property name=&quot;showxspacing&quot; type=&quot;group&quot; value=&quot;on&quot;/&gt;&lt;Property name=&quot;xspacing&quot; type=&quot;real&quot; value=&quot;1&quot;/&gt;&lt;Property name=&quot;showyspacing&quot; type=&quot;group&quot; value=&quot;on&quot;/&gt;&lt;Property name=&quot;yspacing&quot; type=&quot;real&quot; value=&quot;1&quot;/&gt;&lt;Property name=&quot;showsecyspacing&quot; type=&quot;group&quot; value=&quot;off&quot;/&gt;&lt;Property name=&quot;ysec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showsecyextra&quot; type=&quot;group&quot; value=&quot;off&quot;/&gt;&lt;Property name=&quot;ysecextra&quot; type=&quot;realarray&quot; value=&quot;&quot;/&gt;&lt;Property name=&quot;ysecextra_vector_method&quot; type=&quot;string&quot; value=&quot;step&quot;/&gt;&lt;Property name=&quot;ysecextra_vector_start&quot; type=&quot;string&quot; value=&quot;&quot;/&gt;&lt;Property name=&quot;ysecextra_vector_stop&quot; type=&quot;string&quot; value=&quot;&quot;/&gt;&lt;Property name=&quot;ysecextra_vector_step&quot; type=&quot;string&quot; value=&quot;&quot;/&gt;&lt;Property name=&quot;ysecextra_vector_numvalues&quot; type=&quot;string&quot; value=&quot;&quot;/&gt;&lt;Property name=&quot;ysecextra_vector_function&quot; type=&quot;string&quot; value=&quot;none&quot;/&gt;&lt;Property name=&quot;ysecextra_vector_interval&quot; type=&quot;string&quot; value=&quot;octave&quot;/&gt;&lt;Property name=&quot;ysecextra_vector_freqperdec&quot; type=&quot;string&quot; value=&quot;&quot;/&gt;&lt;/PropSet&gt;&lt;PropSet id=&quot;camera&quot;/&gt;&lt;PropSet id=&quot;axis&quot;/&gt;&lt;PropSet id=&quot;clip&quot;/&gt;&lt;PropSet id=&quot;table&quot;/&gt;&lt;UpdateTimeStamp&gt;Sep 27, 2023, 9:49:05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2023-09-27T19:49:12Z</dcterms:created>
  <dc:creator>COMSOL</dc:creator>
  <cp:lastModifiedBy>COMSOL</cp:lastModifiedBy>
  <dcterms:modified xsi:type="dcterms:W3CDTF">2023-09-27T19:49:12Z</dcterms:modified>
  <cp:revision>1</cp:revision>
  <dc:title>Frozen Inclusion</dc:title>
</cp:coreProperties>
</file>