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59" r:id="rId13"/>
    <p:sldId id="260" r:id="rId14"/>
    <p:sldId id="262" r:id="rId16"/>
    <p:sldId id="263" r:id="rId17"/>
    <p:sldId id="264" r:id="rId1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3" Target="slides/slide4.xml" Type="http://schemas.openxmlformats.org/officeDocument/2006/relationships/slide"/><Relationship Id="rId14" Target="slides/slide5.xml" Type="http://schemas.openxmlformats.org/officeDocument/2006/relationships/slide"/><Relationship Id="rId16" Target="slides/slide7.xml" Type="http://schemas.openxmlformats.org/officeDocument/2006/relationships/slide"/><Relationship Id="rId17" Target="slides/slide6.xml" Type="http://schemas.openxmlformats.org/officeDocument/2006/relationships/slide"/><Relationship Id="rId18" Target="slides/slide8.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 Id="rId3" Type="http://schemas.openxmlformats.org/officeDocument/2006/relationships/tags" Target="../tags/tag1.xml"/></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ype="http://schemas.openxmlformats.org/officeDocument/2006/relationships/tags" Target="../tags/tag2.xml"/></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0.png" Type="http://schemas.openxmlformats.org/officeDocument/2006/relationships/image"/><Relationship Id="rId3" Type="http://schemas.openxmlformats.org/officeDocument/2006/relationships/tags" Target="../tags/tag4.xml"/></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9.png" Type="http://schemas.openxmlformats.org/officeDocument/2006/relationships/image"/><Relationship Id="rId3" Type="http://schemas.openxmlformats.org/officeDocument/2006/relationships/tags" Target="../tags/tag3.xml"/></Relationships>

</file>

<file path=ppt/slides/_rels/slide8.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Chloroprene Rubber Compression Test</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500" b="true" i="false" u="none">
                <a:solidFill>
                  <a:srgbClr val="393A39"/>
                </a:solidFill>
                <a:latin typeface="Lato"/>
              </a:rPr>
              <a:t>Elastomers</a:t>
            </a:r>
            <a:r>
              <a:rPr lang="en-US" sz="1500" b="false" i="false" u="none">
                <a:solidFill>
                  <a:srgbClr val="393A39"/>
                </a:solidFill>
                <a:latin typeface="Lato"/>
              </a:rPr>
              <a:t> and </a:t>
            </a:r>
            <a:r>
              <a:rPr lang="en-US" sz="1500" b="true" i="false" u="none">
                <a:solidFill>
                  <a:srgbClr val="393A39"/>
                </a:solidFill>
                <a:latin typeface="Lato"/>
              </a:rPr>
              <a:t>biological materials</a:t>
            </a:r>
            <a:r>
              <a:rPr lang="en-US" sz="1500" b="false" i="false" u="none">
                <a:solidFill>
                  <a:srgbClr val="393A39"/>
                </a:solidFill>
                <a:latin typeface="Lato"/>
              </a:rPr>
              <a:t> exhibit </a:t>
            </a:r>
            <a:r>
              <a:rPr lang="en-US" sz="1500" b="true" i="false" u="none">
                <a:solidFill>
                  <a:srgbClr val="393A39"/>
                </a:solidFill>
                <a:latin typeface="Lato"/>
              </a:rPr>
              <a:t>strain rate dependent</a:t>
            </a:r>
            <a:r>
              <a:rPr lang="en-US" sz="1500" b="false" i="false" u="none">
                <a:solidFill>
                  <a:srgbClr val="393A39"/>
                </a:solidFill>
                <a:latin typeface="Lato"/>
              </a:rPr>
              <a:t> mechanical behavior and </a:t>
            </a:r>
            <a:r>
              <a:rPr lang="en-US" sz="1500" b="true" i="false" u="none">
                <a:solidFill>
                  <a:srgbClr val="393A39"/>
                </a:solidFill>
                <a:latin typeface="Lato"/>
              </a:rPr>
              <a:t>hysteresis</a:t>
            </a:r>
            <a:r>
              <a:rPr lang="en-US" sz="1500" b="false" i="false" u="none">
                <a:solidFill>
                  <a:srgbClr val="393A39"/>
                </a:solidFill>
                <a:latin typeface="Lato"/>
              </a:rPr>
              <a:t> when subjected to cyclical loads.</a:t>
            </a:r>
          </a:p>
          <a:p>
            <a:pPr lvl="0" algn="l" indent="-176209" marL="176209">
              <a:lnSpc>
                <a:spcPct val="100000"/>
              </a:lnSpc>
              <a:spcBef>
                <a:spcPts val="1000"/>
              </a:spcBef>
              <a:spcAft>
                <a:spcPct val="15000"/>
              </a:spcAft>
              <a:buFont typeface="Wingdings"/>
              <a:buChar char="§"/>
            </a:pPr>
            <a:r>
              <a:rPr lang="en-US" sz="1500" b="false" i="false" u="none">
                <a:solidFill>
                  <a:srgbClr val="393A39"/>
                </a:solidFill>
                <a:latin typeface="Lato"/>
              </a:rPr>
              <a:t>The </a:t>
            </a:r>
            <a:r>
              <a:rPr lang="en-US" sz="1500" b="true" i="false" u="none">
                <a:solidFill>
                  <a:srgbClr val="393A39"/>
                </a:solidFill>
                <a:latin typeface="Lato"/>
              </a:rPr>
              <a:t>Bergstrom–Boyce material model</a:t>
            </a:r>
            <a:r>
              <a:rPr lang="en-US" sz="1500" b="false" i="false" u="none">
                <a:solidFill>
                  <a:srgbClr val="393A39"/>
                </a:solidFill>
                <a:latin typeface="Lato"/>
              </a:rPr>
              <a:t> has been successfully used to capture such phenomena in application cases where such nonequilibrium effects are important in the modeling.</a:t>
            </a:r>
          </a:p>
          <a:p>
            <a:pPr lvl="0" algn="l" indent="-176209" marL="176209">
              <a:lnSpc>
                <a:spcPct val="100000"/>
              </a:lnSpc>
              <a:spcBef>
                <a:spcPts val="1000"/>
              </a:spcBef>
              <a:spcAft>
                <a:spcPct val="15000"/>
              </a:spcAft>
              <a:buFont typeface="Wingdings"/>
              <a:buChar char="§"/>
            </a:pPr>
            <a:r>
              <a:rPr lang="en-US" sz="1500" b="false" i="false" u="none">
                <a:solidFill>
                  <a:srgbClr val="393A39"/>
                </a:solidFill>
                <a:latin typeface="Lato"/>
              </a:rPr>
              <a:t>This example demonstrates the use of the </a:t>
            </a:r>
            <a:r>
              <a:rPr lang="en-US" sz="1500" b="true" i="false" u="none">
                <a:solidFill>
                  <a:srgbClr val="393A39"/>
                </a:solidFill>
                <a:latin typeface="Lato"/>
              </a:rPr>
              <a:t>Polymer Viscoplasticity</a:t>
            </a:r>
            <a:r>
              <a:rPr lang="en-US" sz="1500" b="false" i="false" u="none">
                <a:solidFill>
                  <a:srgbClr val="393A39"/>
                </a:solidFill>
                <a:latin typeface="Lato"/>
              </a:rPr>
              <a:t> feature available in the Nonlinear Structural Materials Module.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Model Definition</a:t>
            </a:r>
            <a:endParaRPr lang="en-US"/>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A cylindrical rubber specimen with a height, H, of 13 mm and a diameter, D, of 68 mm, is subjected to compression.</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The geometry exhibits 2D axial symmetry as well as a reflection symmetry in the mid cross section of the cylinder. It is therefore possible to reduce the model geometry to a rectangle.</a:t>
            </a:r>
          </a:p>
        </p:txBody>
      </p:sp>
      <p:pic>
        <p:nvPicPr>
          <p:cNvPr id="3" name="Picture 3"/>
          <p:cNvPicPr>
            <a:picLocks noChangeAspect="true"/>
          </p:cNvPicPr>
          <p:nvPr>
            <p:custDataLst>
              <p:tags r:id="rId3"/>
            </p:custDataLst>
          </p:nvPr>
        </p:nvPicPr>
        <p:blipFill>
          <a:blip r:embed="rId2"/>
          <a:stretch>
            <a:fillRect/>
          </a:stretch>
        </p:blipFill>
        <p:spPr>
          <a:xfrm>
            <a:off x="4114800" y="771525"/>
            <a:ext cx="4800600" cy="360045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Model Definition</a:t>
            </a:r>
            <a:endParaRPr lang="en-US"/>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specimen is loaded at a constant true strain rate of 0.002 1/s and the strain is held constant for 120 s when the strain level reaches 0.3 and 0.6. The unloading phase is symmetric with respect to the loading one.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True strain</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Material Model</a:t>
            </a:r>
          </a:p>
        </p:txBody>
      </p:sp>
      <p:sp>
        <p:nvSpPr>
          <p:cNvPr name="AutoShape 2" id="2"/>
          <p:cNvSpPr/>
          <p:nvPr/>
        </p:nvSpPr>
        <p:spPr>
          <a:xfrm flipH="false" flipV="false" rot="0">
            <a:off x="457200" y="1620000"/>
            <a:ext cx="2949575" cy="96387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The viscoplastic flow in the Bergstrom–Boyce model is characterized by the following rate multiplier:</a:t>
            </a:r>
          </a:p>
        </p:txBody>
      </p:sp>
      <p:sp>
        <p:nvSpPr>
          <p:cNvPr name="AutoShape 4" id="4"/>
          <p:cNvSpPr/>
          <p:nvPr/>
        </p:nvSpPr>
        <p:spPr>
          <a:xfrm>
            <a:off x="4114800" y="3500141"/>
            <a:ext cx="4800600" cy="300816"/>
          </a:xfrm>
          <a:prstGeom prst="rect">
            <a:avLst/>
          </a:prstGeom>
        </p:spPr>
        <p:txBody>
          <a:bodyPr anchor="t" anchorCtr="false"/>
          <a:p>
            <a:r>
              <a:rPr lang="en-US" sz="1200" b="false" i="true" u="none">
                <a:solidFill>
                  <a:srgbClr val="1B4D81"/>
                </a:solidFill>
                <a:latin typeface="Lato"/>
              </a:rPr>
              <a:t>Rheology of the Bergstrom–Boyce material model</a:t>
            </a:r>
          </a:p>
        </p:txBody>
      </p:sp>
      <p:pic>
        <p:nvPicPr>
          <p:cNvPr name="Picture 3" id="3"/>
          <p:cNvPicPr>
            <a:picLocks noChangeAspect="true"/>
          </p:cNvPicPr>
          <p:nvPr/>
        </p:nvPicPr>
        <p:blipFill>
          <a:blip r:embed="rId2"/>
          <a:stretch>
            <a:fillRect/>
          </a:stretch>
        </p:blipFill>
        <p:spPr>
          <a:xfrm>
            <a:off x="4114800" y="1342542"/>
            <a:ext cx="4800600" cy="2157599"/>
          </a:xfrm>
          <a:prstGeom prst="rect">
            <a:avLst/>
          </a:prstGeom>
        </p:spPr>
      </p:pic>
      <p:sp>
        <p:nvSpPr>
          <p:cNvPr name="AutoShape 6" id="6"/>
          <p:cNvSpPr/>
          <p:nvPr/>
        </p:nvSpPr>
        <p:spPr>
          <a:xfrm flipH="false" flipV="false" rot="0">
            <a:off x="457200" y="4438073"/>
            <a:ext cx="2949575" cy="344227"/>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200"/>
              <a:t/>
            </a:r>
            <a:r>
              <a:rPr lang="en-US" sz="1200" b="false" i="false" u="none">
                <a:solidFill>
                  <a:srgbClr val="393A39"/>
                </a:solidFill>
                <a:latin typeface="Lato"/>
              </a:rPr>
              <a:t>A, </a:t>
            </a:r>
            <a:r>
              <a:rPr lang="en-US" sz="1200" b="false" i="false" u="none">
                <a:solidFill>
                  <a:srgbClr val="393A39"/>
                </a:solidFill>
                <a:latin typeface="Symbol"/>
              </a:rPr>
              <a:t>s</a:t>
            </a:r>
            <a:r>
              <a:rPr lang="en-US" sz="1200" b="false" i="false" u="none" baseline="-25000">
                <a:solidFill>
                  <a:srgbClr val="393A39"/>
                </a:solidFill>
                <a:latin typeface="Lato"/>
              </a:rPr>
              <a:t>co</a:t>
            </a:r>
            <a:r>
              <a:rPr lang="en-US" sz="1200" b="false" i="false" u="none">
                <a:solidFill>
                  <a:srgbClr val="393A39"/>
                </a:solidFill>
                <a:latin typeface="Lato"/>
              </a:rPr>
              <a:t>, c, n, </a:t>
            </a:r>
            <a:r>
              <a:rPr lang="en-US" sz="1200" b="false" i="false" u="none">
                <a:solidFill>
                  <a:srgbClr val="393A39"/>
                </a:solidFill>
                <a:latin typeface="Symbol"/>
              </a:rPr>
              <a:t>s</a:t>
            </a:r>
            <a:r>
              <a:rPr lang="en-US" sz="1200" b="false" i="false" u="none" baseline="-25000">
                <a:solidFill>
                  <a:srgbClr val="393A39"/>
                </a:solidFill>
                <a:latin typeface="Lato"/>
              </a:rPr>
              <a:t>ref</a:t>
            </a:r>
            <a:r>
              <a:rPr lang="en-US" sz="1200" b="false" i="false" u="none">
                <a:solidFill>
                  <a:srgbClr val="393A39"/>
                </a:solidFill>
                <a:latin typeface="Lato"/>
              </a:rPr>
              <a:t> are material parameters.</a:t>
            </a:r>
            <a:endParaRPr lang="en-US"/>
          </a:p>
        </p:txBody>
      </p:sp>
      <p:pic>
        <p:nvPicPr>
          <p:cNvPr name="Picture 7" id="7"/>
          <p:cNvPicPr>
            <a:picLocks noChangeAspect="true"/>
          </p:cNvPicPr>
          <p:nvPr/>
        </p:nvPicPr>
        <p:blipFill>
          <a:blip r:embed="rId3"/>
          <a:stretch>
            <a:fillRect/>
          </a:stretch>
        </p:blipFill>
        <p:spPr>
          <a:xfrm>
            <a:off x="584200" y="2774373"/>
            <a:ext cx="2819400" cy="520700"/>
          </a:xfrm>
          <a:prstGeom prst="rect">
            <a:avLst/>
          </a:prstGeom>
        </p:spPr>
      </p:pic>
      <p:pic>
        <p:nvPicPr>
          <p:cNvPr name="Picture 9" id="9"/>
          <p:cNvPicPr>
            <a:picLocks noChangeAspect="true"/>
          </p:cNvPicPr>
          <p:nvPr/>
        </p:nvPicPr>
        <p:blipFill>
          <a:blip r:embed="rId4"/>
          <a:stretch>
            <a:fillRect/>
          </a:stretch>
        </p:blipFill>
        <p:spPr>
          <a:xfrm>
            <a:off x="584200" y="3549073"/>
            <a:ext cx="2819400" cy="5080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force developed in the nonequilibrium network relaxes during the time spans where the strain is kept fixed.</a:t>
            </a:r>
          </a:p>
        </p:txBody>
      </p:sp>
      <p:sp>
        <p:nvSpPr>
          <p:cNvPr id="4" name="AutoShape 4"/>
          <p:cNvSpPr/>
          <p:nvPr/>
        </p:nvSpPr>
        <p:spPr>
          <a:xfrm>
            <a:off x="4114800" y="4200235"/>
            <a:ext cx="4800600" cy="343480"/>
          </a:xfrm>
          <a:prstGeom prst="rect">
            <a:avLst/>
          </a:prstGeom>
        </p:spPr>
        <p:txBody>
          <a:bodyPr anchor="t" anchorCtr="false"/>
          <a:p>
            <a:r>
              <a:rPr b="false" i="true" lang="en-US" sz="1200" u="none">
                <a:solidFill>
                  <a:srgbClr val="1B4D81"/>
                </a:solidFill>
                <a:latin typeface="Lato"/>
              </a:rPr>
              <a:t>Normalized Inelastic Force: P</a:t>
            </a:r>
            <a:r>
              <a:rPr b="false" baseline="-25000" i="true" lang="en-US" sz="1200" u="none">
                <a:solidFill>
                  <a:srgbClr val="1B4D81"/>
                </a:solidFill>
                <a:latin typeface="Lato"/>
              </a:rPr>
              <a:t>33</a:t>
            </a:r>
            <a:r>
              <a:rPr b="false" i="true" lang="en-US" sz="1200" u="none">
                <a:solidFill>
                  <a:srgbClr val="1B4D81"/>
                </a:solidFill>
                <a:latin typeface="Lato"/>
              </a:rPr>
              <a:t>A</a:t>
            </a:r>
            <a:r>
              <a:rPr b="false" baseline="-25000" i="true" lang="en-US" sz="1200" u="none">
                <a:solidFill>
                  <a:srgbClr val="1B4D81"/>
                </a:solidFill>
                <a:latin typeface="Lato"/>
              </a:rPr>
              <a:t>0</a:t>
            </a:r>
            <a:r>
              <a:rPr b="false" i="true" lang="en-US" sz="1200" u="none">
                <a:solidFill>
                  <a:srgbClr val="1B4D81"/>
                </a:solidFill>
                <a:latin typeface="Lato"/>
              </a:rPr>
              <a:t>/max(P</a:t>
            </a:r>
            <a:r>
              <a:rPr b="false" baseline="-25000" i="true" lang="en-US" sz="1200" u="none">
                <a:solidFill>
                  <a:srgbClr val="1B4D81"/>
                </a:solidFill>
                <a:latin typeface="Lato"/>
              </a:rPr>
              <a:t>33</a:t>
            </a:r>
            <a:r>
              <a:rPr b="false" i="true" lang="en-US" sz="1200" u="none">
                <a:solidFill>
                  <a:srgbClr val="1B4D81"/>
                </a:solidFill>
                <a:latin typeface="Lato"/>
              </a:rPr>
              <a:t>A</a:t>
            </a:r>
            <a:r>
              <a:rPr b="false" baseline="-25000" i="true" lang="en-US" sz="1200" u="none">
                <a:solidFill>
                  <a:srgbClr val="1B4D81"/>
                </a:solidFill>
                <a:latin typeface="Lato"/>
              </a:rPr>
              <a:t>0</a:t>
            </a:r>
            <a:r>
              <a:rPr b="false" i="true" lang="en-US" sz="1200" u="none">
                <a:solidFill>
                  <a:srgbClr val="1B4D81"/>
                </a:solidFill>
                <a:latin typeface="Lato"/>
              </a:rPr>
              <a:t>)</a:t>
            </a:r>
          </a:p>
        </p:txBody>
      </p:sp>
      <p:pic>
        <p:nvPicPr>
          <p:cNvPr id="3" name="Picture 3"/>
          <p:cNvPicPr>
            <a:picLocks noChangeAspect="true"/>
          </p:cNvPicPr>
          <p:nvPr>
            <p:custDataLst>
              <p:tags r:id="rId3"/>
            </p:custDataLst>
          </p:nvPr>
        </p:nvPicPr>
        <p:blipFill>
          <a:blip r:embed="rId2"/>
          <a:stretch>
            <a:fillRect/>
          </a:stretch>
        </p:blipFill>
        <p:spPr>
          <a:xfrm>
            <a:off x="4114800" y="599785"/>
            <a:ext cx="4800600" cy="360045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When the strain is held constant, during both the loading phase and the unloading phase, the stress tends to the same equilibrium value, that is, the one given by the pure elastic network only.</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True Stress</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References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1" algn="l" indent="-175500" marL="469800">
              <a:lnSpc>
                <a:spcPct val="100000"/>
              </a:lnSpc>
              <a:spcBef>
                <a:spcPts val="500"/>
              </a:spcBef>
              <a:spcAft>
                <a:spcPct val="15000"/>
              </a:spcAft>
              <a:buFont typeface=""/>
              <a:buChar char="‒"/>
            </a:pPr>
            <a:r>
              <a:rPr lang="en-US" sz="1400" b="false" i="false" u="none">
                <a:solidFill>
                  <a:srgbClr val="393A39"/>
                </a:solidFill>
                <a:latin typeface="Lato"/>
              </a:rPr>
              <a:t>D. Husnu and M.Kaliske, “Bergstrom–Boyce model for nonlinear finite rubber viscoelasticity: theoretical aspects and algorithmic treatment for the FE method,” </a:t>
            </a:r>
            <a:r>
              <a:rPr lang="en-US" sz="1400" b="false" i="true" u="none">
                <a:solidFill>
                  <a:srgbClr val="393A39"/>
                </a:solidFill>
                <a:latin typeface="Courier New"/>
              </a:rPr>
              <a:t>Computational Mechanics</a:t>
            </a:r>
            <a:r>
              <a:rPr lang="en-US" sz="1400" b="false" i="false" u="none">
                <a:solidFill>
                  <a:srgbClr val="393A39"/>
                </a:solidFill>
                <a:latin typeface="Lato"/>
              </a:rPr>
              <a:t>, vol. 44, pp. 809–823, 2009.</a:t>
            </a:r>
          </a:p>
          <a:p>
            <a:pPr lvl="1" algn="l" indent="-175500" marL="469800">
              <a:lnSpc>
                <a:spcPct val="100000"/>
              </a:lnSpc>
              <a:spcBef>
                <a:spcPts val="500"/>
              </a:spcBef>
              <a:spcAft>
                <a:spcPct val="15000"/>
              </a:spcAft>
              <a:buFont typeface=""/>
              <a:buChar char="‒"/>
            </a:pPr>
            <a:r>
              <a:rPr lang="en-US" sz="1400" b="false" i="false" u="none">
                <a:solidFill>
                  <a:srgbClr val="393A39"/>
                </a:solidFill>
                <a:latin typeface="Lato"/>
              </a:rPr>
              <a:t>J. S. Bergström and M. Boyce, “Constitutive modeling of the large strain time-dependent behavior of elastomers”, </a:t>
            </a:r>
            <a:r>
              <a:rPr lang="en-US" sz="1400" b="false" i="true" u="none">
                <a:solidFill>
                  <a:srgbClr val="393A39"/>
                </a:solidFill>
                <a:latin typeface="Courier New"/>
              </a:rPr>
              <a:t>Journal of the Mechanics and Physics of Solids</a:t>
            </a:r>
            <a:r>
              <a:rPr lang="en-US" sz="1400" b="false" i="false" u="none">
                <a:solidFill>
                  <a:srgbClr val="393A39"/>
                </a:solidFill>
                <a:latin typeface="Lato"/>
              </a:rPr>
              <a:t>, vol. 46, pp. 931–954, 1998.</a:t>
            </a:r>
          </a:p>
        </p:txBody>
      </p:sp>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1&lt;/Entity&gt;&lt;Tag&gt;pg1&lt;/Tag&gt;&lt;Node&gt;Results &amp;gt; Displacements&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3&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m, \small mm, \small mm&quot;/&gt;&lt;Property name=&quot;locked&quot; type=&quot;bool&quot; value=&quot;off&quot;/&gt;&lt;Property name=&quot;rotcenlocked&quot; type=&quot;bool&quot; value=&quot;off&quot;/&gt;&lt;Property name=&quot;istemporary&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mir1_3&quot;/&gt;&lt;Property name=&quot;workplaneclip&quot; type=&quot;bool&quot; value=&quot;off&quot;/&gt;&lt;Property name=&quot;offscreenoverride&quot; type=&quot;bool&quot; value=&quot;off&quot;/&gt;&lt;/PropSet&gt;&lt;PropSet id=&quot;camera&quot;&gt;&lt;Property name=&quot;projection&quot; type=&quot;group&quot; value=&quot;perspective&quot;/&gt;&lt;Property name=&quot;orthoscale&quot; type=&quot;real&quot; value=&quot;12.087545394897461&quot;/&gt;&lt;Property name=&quot;zoomanglefull&quot; type=&quot;real&quot; value=&quot;26.353212356567383&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112.47453308105469, -149.96604919433594, 112.47453308105469&quot;/&gt;&lt;Property name=&quot;target&quot; type=&quot;realarray&quot; value=&quot;0, 0, 0&quot;/&gt;&lt;Property name=&quot;up&quot; type=&quot;realarray&quot; value=&quot;0.3086974024772644, 0.4115965962409973, 0.8574929237365723&quot;/&gt;&lt;Property name=&quot;rotationpoint&quot; type=&quot;realarray&quot; value=&quot;0, 0, 0&quot;/&gt;&lt;Property name=&quot;viewoffset&quot; type=&quot;realarray&quot; value=&quot;-0.00271641300059855, -0.009287746414710486&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10, 487&quot;/&gt;&lt;Property name=&quot;renderareasizedip&quot; type=&quot;realarray&quot; value=&quot;710, 487&quot;/&gt;&lt;/PropSet&gt;&lt;PropSet id=&quot;axis&quot;/&gt;&lt;PropSet id=&quot;clip&quot;/&gt;&lt;PropSet id=&quot;table&quot;/&gt;&lt;UpdateTimeStamp&gt;Sep 27, 2023, 11:33:31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6&lt;/Entity&gt;&lt;Tag&gt;pg6&lt;/Tag&gt;&lt;Node&gt;Results &amp;gt; True strain&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ff&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n&quot;/&gt;&lt;Property name=&quot;xmin&quot; type=&quot;real&quot; value=&quot;0&quot;/&gt;&lt;Property name=&quot;xmax&quot; type=&quot;real&quot; value=&quot;1280&quot;/&gt;&lt;Property name=&quot;ymin&quot; type=&quot;real&quot; value=&quot;-0.022620613819781258&quot;/&gt;&lt;Property name=&quot;ymax&quot; type=&quot;real&quot; value=&quot;0.8226206138197814&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n&quot;/&gt;&lt;Property name=&quot;showxspacing&quot; type=&quot;group&quot; value=&quot;on&quot;/&gt;&lt;Property name=&quot;xspacing&quot; type=&quot;real&quot; value=&quot;100&quot;/&gt;&lt;Property name=&quot;showyspacing&quot; type=&quot;group&quot; value=&quot;on&quot;/&gt;&lt;Property name=&quot;yspacing&quot; type=&quot;real&quot; value=&quot;0.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1:33:38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3&lt;/Entity&gt;&lt;Tag&gt;pg3&lt;/Tag&gt;&lt;Node&gt;Results &amp;gt; True Stress&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014375382158054313&quot;/&gt;&lt;Property name=&quot;xmax&quot; type=&quot;real&quot; value=&quot;0.8143753821580532&quot;/&gt;&lt;Property name=&quot;ymin&quot; type=&quot;real&quot; value=&quot;-0.13381112253089417&quot;/&gt;&lt;Property name=&quot;ymax&quot; type=&quot;real&quot; value=&quot;1.6918525513998517&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1:33:42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2.0.257&quot;&gt;&lt;VersionInformation&gt;&lt;Version&gt;1&lt;/Version&gt;&lt;/VersionInformation&gt;&lt;Entity&gt;/result/feature/pg4&lt;/Entity&gt;&lt;Tag&gt;pg4&lt;/Tag&gt;&lt;Node&gt;Results &amp;gt; Inelastic Force Contribution&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1&lt;/SDim&gt;&lt;Locked&gt;false&lt;/Locked&gt;&lt;PropSet id=&quot;image&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43.32353978140793&quot;/&gt;&lt;Property name=&quot;xmax&quot; type=&quot;real&quot; value=&quot;1323.3235397814078&quot;/&gt;&lt;Property name=&quot;ymin&quot; type=&quot;real&quot; value=&quot;-0.054775842507692546&quot;/&gt;&lt;Property name=&quot;ymax&quot; type=&quot;real&quot; value=&quot;1.0547773172887849&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7, 2023, 11:33:55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2023-09-27T21:34:06Z</dcterms:created>
  <dc:creator>COMSOL</dc:creator>
  <cp:lastModifiedBy>COMSOL</cp:lastModifiedBy>
  <dcterms:modified xsi:type="dcterms:W3CDTF">2023-09-27T21:34:06Z</dcterms:modified>
  <cp:revision>1</cp:revision>
  <dc:title>Chloroprene Rubber Compression Test</dc:title>
</cp:coreProperties>
</file>