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1" r:id="rId15"/>
    <p:sldId id="262" r:id="rId16"/>
    <p:sldId id="263" r:id="rId17"/>
    <p:sldId id="264" r:id="rId18"/>
    <p:sldId id="265" r:id="rId19"/>
    <p:sldId id="267" r:id="rId21"/>
    <p:sldId id="268" r:id="rId22"/>
    <p:sldId id="269" r:id="rId23"/>
    <p:sldId id="270" r:id="rId24"/>
    <p:sldId id="271" r:id="rId25"/>
    <p:sldId id="272" r:id="rId26"/>
    <p:sldId id="273" r:id="rId2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5" Target="slides/slide6.xml" Type="http://schemas.openxmlformats.org/officeDocument/2006/relationships/slide"/><Relationship Id="rId16" Target="slides/slide7.xml" Type="http://schemas.openxmlformats.org/officeDocument/2006/relationships/slide"/><Relationship Id="rId17" Target="slides/slide8.xml" Type="http://schemas.openxmlformats.org/officeDocument/2006/relationships/slide"/><Relationship Id="rId18" Target="slides/slide9.xml" Type="http://schemas.openxmlformats.org/officeDocument/2006/relationships/slide"/><Relationship Id="rId19" Target="slides/slide10.xml" Type="http://schemas.openxmlformats.org/officeDocument/2006/relationships/slide"/><Relationship Id="rId21" Target="slides/slide12.xml" Type="http://schemas.openxmlformats.org/officeDocument/2006/relationships/slide"/><Relationship Id="rId22" Target="slides/slide11.xml" Type="http://schemas.openxmlformats.org/officeDocument/2006/relationships/slide"/><Relationship Id="rId23" Target="slides/slide13.xml" Type="http://schemas.openxmlformats.org/officeDocument/2006/relationships/slide"/><Relationship Id="rId24" Target="slides/slide14.xml" Type="http://schemas.openxmlformats.org/officeDocument/2006/relationships/slide"/><Relationship Id="rId25" Target="slides/slide15.xml" Type="http://schemas.openxmlformats.org/officeDocument/2006/relationships/slide"/><Relationship Id="rId26" Target="slides/slide16.xml" Type="http://schemas.openxmlformats.org/officeDocument/2006/relationships/slide"/><Relationship Id="rId27" Target="slides/slide17.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arget="../media/image10.png" Type="http://schemas.openxmlformats.org/officeDocument/2006/relationships/image"/></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ype="http://schemas.openxmlformats.org/officeDocument/2006/relationships/tags" Target="../tags/tag2.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 Id="rId3" Type="http://schemas.openxmlformats.org/officeDocument/2006/relationships/tags" Target="../tags/tag1.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ype="http://schemas.openxmlformats.org/officeDocument/2006/relationships/tags" Target="../tags/tag3.xml"/></Relationships>

</file>

<file path=ppt/slides/_rels/slide1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5.png" Type="http://schemas.openxmlformats.org/officeDocument/2006/relationships/image"/><Relationship Id="rId3" Type="http://schemas.openxmlformats.org/officeDocument/2006/relationships/tags" Target="../tags/tag4.xml"/></Relationships>

</file>

<file path=ppt/slides/_rels/slide1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6.png" Type="http://schemas.openxmlformats.org/officeDocument/2006/relationships/image"/><Relationship Id="rId3" Type="http://schemas.openxmlformats.org/officeDocument/2006/relationships/tags" Target="../tags/tag5.xml"/></Relationships>

</file>

<file path=ppt/slides/_rels/slide1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7.png" Type="http://schemas.openxmlformats.org/officeDocument/2006/relationships/image"/><Relationship Id="rId3" Type="http://schemas.openxmlformats.org/officeDocument/2006/relationships/tags" Target="../tags/tag6.xml"/></Relationships>

</file>

<file path=ppt/slides/_rels/slide1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8.png" Type="http://schemas.openxmlformats.org/officeDocument/2006/relationships/image"/><Relationship Id="rId3" Type="http://schemas.openxmlformats.org/officeDocument/2006/relationships/tags" Target="../tags/tag7.xml"/></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 Id="rId5" Target="../media/image9.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10.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 Id="rId5" Target="../media/image9.png" Type="http://schemas.openxmlformats.org/officeDocument/2006/relationships/image"/></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Differential Pumping</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 2</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30480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corresponding number density</a:t>
            </a:r>
          </a:p>
          <a:p>
            <a:pPr algn="l" indent="-176209" lvl="0" marL="176209">
              <a:lnSpc>
                <a:spcPct val="100000"/>
              </a:lnSpc>
              <a:spcBef>
                <a:spcPts val="1000"/>
              </a:spcBef>
              <a:buFont typeface="Wingdings"/>
              <a:buChar char="§"/>
            </a:pPr>
            <a:r>
              <a:rPr b="false" i="false" lang="en-US" sz="1400" u="none">
                <a:solidFill>
                  <a:srgbClr val="393A39"/>
                </a:solidFill>
                <a:latin typeface="Lato"/>
              </a:rPr>
              <a:t>The flux and number density distributions are similar for all parameters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This is expected since no geometrical changes have been made</a:t>
            </a:r>
          </a:p>
        </p:txBody>
      </p:sp>
      <p:sp>
        <p:nvSpPr>
          <p:cNvPr id="4" name="AutoShape 4"/>
          <p:cNvSpPr/>
          <p:nvPr/>
        </p:nvSpPr>
        <p:spPr>
          <a:xfrm>
            <a:off x="4114800" y="4103558"/>
            <a:ext cx="4800600" cy="536833"/>
          </a:xfrm>
          <a:prstGeom prst="rect">
            <a:avLst/>
          </a:prstGeom>
        </p:spPr>
        <p:txBody>
          <a:bodyPr anchor="t" anchorCtr="false"/>
          <a:p>
            <a:r>
              <a:rPr b="false" i="true" lang="en-US" sz="1200" u="none">
                <a:solidFill>
                  <a:srgbClr val="1B4D81"/>
                </a:solidFill>
                <a:latin typeface="Lato"/>
              </a:rPr>
              <a:t>Number density on the surface of the high-vacuum chamber when the pressures in the low-vacuum chamber (p</a:t>
            </a:r>
            <a:r>
              <a:rPr b="false" baseline="-25000" i="true" lang="en-US" sz="1200" u="none">
                <a:solidFill>
                  <a:srgbClr val="1B4D81"/>
                </a:solidFill>
                <a:latin typeface="Lato"/>
              </a:rPr>
              <a:t>pa,inf</a:t>
            </a:r>
            <a:r>
              <a:rPr b="false" i="true" lang="en-US" sz="1200" u="none">
                <a:solidFill>
                  <a:srgbClr val="1B4D81"/>
                </a:solidFill>
                <a:latin typeface="Lato"/>
              </a:rPr>
              <a:t>) is 0.1 mTorr</a:t>
            </a:r>
          </a:p>
        </p:txBody>
      </p:sp>
      <p:pic>
        <p:nvPicPr>
          <p:cNvPr id="3" name="Picture 3"/>
          <p:cNvPicPr>
            <a:picLocks noChangeAspect="true"/>
          </p:cNvPicPr>
          <p:nvPr>
            <p:custDataLst>
              <p:tags r:id="rId3"/>
            </p:custDataLst>
          </p:nvPr>
        </p:nvPicPr>
        <p:blipFill>
          <a:blip r:embed="rId2"/>
          <a:stretch>
            <a:fillRect/>
          </a:stretch>
        </p:blipFill>
        <p:spPr>
          <a:xfrm>
            <a:off x="4114800" y="503108"/>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incident molecular flux on the surface of the high-vacuum chamber at the lowest applied pressure</a:t>
            </a:r>
          </a:p>
        </p:txBody>
      </p:sp>
      <p:sp>
        <p:nvSpPr>
          <p:cNvPr id="4" name="AutoShape 4"/>
          <p:cNvSpPr/>
          <p:nvPr/>
        </p:nvSpPr>
        <p:spPr>
          <a:xfrm>
            <a:off x="4114800" y="4218528"/>
            <a:ext cx="4800600" cy="306894"/>
          </a:xfrm>
          <a:prstGeom prst="rect">
            <a:avLst/>
          </a:prstGeom>
        </p:spPr>
        <p:txBody>
          <a:bodyPr anchor="t" anchorCtr="false"/>
          <a:p>
            <a:r>
              <a:rPr b="false" i="true" lang="en-US" sz="1200" u="none">
                <a:solidFill>
                  <a:srgbClr val="1B4D81"/>
                </a:solidFill>
                <a:latin typeface="Lato"/>
              </a:rPr>
              <a:t>Surface: Total incident molecular flux (1/(m</a:t>
            </a:r>
            <a:r>
              <a:rPr b="false" baseline="30000" i="true" lang="en-US" sz="1200" u="none">
                <a:solidFill>
                  <a:srgbClr val="1B4D81"/>
                </a:solidFill>
                <a:latin typeface="Lato"/>
              </a:rPr>
              <a:t>2</a:t>
            </a:r>
            <a:r>
              <a:rPr b="false" i="true" lang="en-US" sz="1200" u="none">
                <a:solidFill>
                  <a:srgbClr val="1B4D81"/>
                </a:solidFill>
                <a:latin typeface="Lato"/>
              </a:rPr>
              <a:t>*s))</a:t>
            </a:r>
          </a:p>
        </p:txBody>
      </p:sp>
      <p:pic>
        <p:nvPicPr>
          <p:cNvPr id="3" name="Picture 3"/>
          <p:cNvPicPr>
            <a:picLocks noChangeAspect="true"/>
          </p:cNvPicPr>
          <p:nvPr>
            <p:custDataLst>
              <p:tags r:id="rId3"/>
            </p:custDataLst>
          </p:nvPr>
        </p:nvPicPr>
        <p:blipFill>
          <a:blip r:embed="rId2"/>
          <a:stretch>
            <a:fillRect/>
          </a:stretch>
        </p:blipFill>
        <p:spPr>
          <a:xfrm>
            <a:off x="4114800" y="618078"/>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mass flow rate through the tube, as a function of the applied pressure</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minimum is not apparent in the figure, due to the effect of the pump, which is assumed to have a constant pump speed and consequently produces different pressures on the high-vacuum side, depending on the mass flow into this part of the chamber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Mass flow rate through the tube as a function of the pressure in the low-vacuum reservoir</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When the flow rate is normalized to the flow that would occur in an infinite tube (for which entry and exit effects can be neglected) a clear minimum in the flow rate as a function of pressure can be seen in the figure</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This is known as Knudsen’s minimum</a:t>
            </a:r>
          </a:p>
        </p:txBody>
      </p:sp>
      <p:sp>
        <p:nvSpPr>
          <p:cNvPr id="4" name="AutoShape 4"/>
          <p:cNvSpPr/>
          <p:nvPr/>
        </p:nvSpPr>
        <p:spPr>
          <a:xfrm>
            <a:off x="4114800" y="3934031"/>
            <a:ext cx="4800600" cy="875888"/>
          </a:xfrm>
          <a:prstGeom prst="rect">
            <a:avLst/>
          </a:prstGeom>
        </p:spPr>
        <p:txBody>
          <a:bodyPr anchor="t" anchorCtr="false"/>
          <a:p>
            <a:r>
              <a:rPr b="false" i="true" lang="en-US" sz="1200" u="none">
                <a:solidFill>
                  <a:srgbClr val="1B4D81"/>
                </a:solidFill>
                <a:latin typeface="Lato"/>
              </a:rPr>
              <a:t>Mass flow rate through the tube, normalized to the flow rate through an infinite tube in the free molecular flow limit. The normalized flow rate through an infinite tube (with no pressure drop at the inlet or outlet) is also shown for comparison</a:t>
            </a:r>
          </a:p>
        </p:txBody>
      </p:sp>
      <p:pic>
        <p:nvPicPr>
          <p:cNvPr id="3" name="Picture 3"/>
          <p:cNvPicPr>
            <a:picLocks noChangeAspect="true"/>
          </p:cNvPicPr>
          <p:nvPr>
            <p:custDataLst>
              <p:tags r:id="rId3"/>
            </p:custDataLst>
          </p:nvPr>
        </p:nvPicPr>
        <p:blipFill>
          <a:blip r:embed="rId2"/>
          <a:stretch>
            <a:fillRect/>
          </a:stretch>
        </p:blipFill>
        <p:spPr>
          <a:xfrm>
            <a:off x="4114800" y="333581"/>
            <a:ext cx="4800600" cy="3600450"/>
          </a:xfrm>
          <a:prstGeom prst="rect">
            <a:avLst/>
          </a:prstGeom>
        </p:spPr>
      </p:pic>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The mass flow rate into the chamber computed by Study 2 (1.65×10</a:t>
            </a:r>
            <a:r>
              <a:rPr b="false" baseline="30000" i="false" lang="en-US" sz="1100" u="none">
                <a:solidFill>
                  <a:srgbClr val="393A39"/>
                </a:solidFill>
                <a:latin typeface="Lato"/>
              </a:rPr>
              <a:t>-11</a:t>
            </a:r>
            <a:r>
              <a:rPr b="false" i="false" lang="en-US" sz="1100" u="none">
                <a:solidFill>
                  <a:srgbClr val="393A39"/>
                </a:solidFill>
                <a:latin typeface="Lato"/>
              </a:rPr>
              <a:t> kg/s) agrees well with that produced by the analytic expression (1.63×10</a:t>
            </a:r>
            <a:r>
              <a:rPr b="false" baseline="30000" i="false" lang="en-US" sz="1100" u="none">
                <a:solidFill>
                  <a:srgbClr val="393A39"/>
                </a:solidFill>
                <a:latin typeface="Lato"/>
              </a:rPr>
              <a:t>-11</a:t>
            </a:r>
            <a:r>
              <a:rPr b="false" i="false" lang="en-US" sz="1100" u="none">
                <a:solidFill>
                  <a:srgbClr val="393A39"/>
                </a:solidFill>
                <a:latin typeface="Lato"/>
              </a:rPr>
              <a:t> kg/s)</a:t>
            </a:r>
          </a:p>
          <a:p>
            <a:pPr algn="l" indent="-176209" lvl="0" marL="176209">
              <a:lnSpc>
                <a:spcPct val="100000"/>
              </a:lnSpc>
              <a:spcBef>
                <a:spcPts val="1000"/>
              </a:spcBef>
              <a:buFont typeface="Wingdings"/>
              <a:buChar char="§"/>
            </a:pPr>
            <a:r>
              <a:rPr b="false" i="false" lang="en-US" sz="1100" u="none">
                <a:solidFill>
                  <a:srgbClr val="393A39"/>
                </a:solidFill>
                <a:latin typeface="Lato"/>
              </a:rPr>
              <a:t>Mass conservation in the model is also reasonable — the mass flow out of the pump is 1.66×10</a:t>
            </a:r>
            <a:r>
              <a:rPr b="false" baseline="30000" i="false" lang="en-US" sz="1100" u="none">
                <a:solidFill>
                  <a:srgbClr val="393A39"/>
                </a:solidFill>
                <a:latin typeface="Lato"/>
              </a:rPr>
              <a:t>-11</a:t>
            </a:r>
            <a:r>
              <a:rPr b="false" i="false" lang="en-US" sz="1100" u="none">
                <a:solidFill>
                  <a:srgbClr val="393A39"/>
                </a:solidFill>
                <a:latin typeface="Lato"/>
              </a:rPr>
              <a:t> kg/s, which differs from the mass flow into the system by less than 1%</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Finally the number density in the tube, which is expected to vary linearly along the tube in the free molecular flow limit agrees well with the number density profile predicted by the model, as shown in the figure</a:t>
            </a:r>
          </a:p>
        </p:txBody>
      </p:sp>
      <p:sp>
        <p:nvSpPr>
          <p:cNvPr id="4" name="AutoShape 4"/>
          <p:cNvSpPr/>
          <p:nvPr/>
        </p:nvSpPr>
        <p:spPr>
          <a:xfrm>
            <a:off x="4114800" y="3838186"/>
            <a:ext cx="4800600" cy="1067579"/>
          </a:xfrm>
          <a:prstGeom prst="rect">
            <a:avLst/>
          </a:prstGeom>
        </p:spPr>
        <p:txBody>
          <a:bodyPr anchor="t" anchorCtr="false"/>
          <a:p>
            <a:r>
              <a:rPr b="false" i="true" lang="en-US" sz="1200" u="none">
                <a:solidFill>
                  <a:srgbClr val="1B4D81"/>
                </a:solidFill>
                <a:latin typeface="Lato"/>
              </a:rPr>
              <a:t>Number density on the inside of the tube computed in study 2 (line) compared with the results from the analytic expression at the entrance and exit from the tube (symbols). A linear variation of the number density in the tube is expected in the free molecular flow limit</a:t>
            </a:r>
          </a:p>
        </p:txBody>
      </p:sp>
      <p:pic>
        <p:nvPicPr>
          <p:cNvPr id="3" name="Picture 3"/>
          <p:cNvPicPr>
            <a:picLocks noChangeAspect="true"/>
          </p:cNvPicPr>
          <p:nvPr>
            <p:custDataLst>
              <p:tags r:id="rId3"/>
            </p:custDataLst>
          </p:nvPr>
        </p:nvPicPr>
        <p:blipFill>
          <a:blip r:embed="rId2"/>
          <a:stretch>
            <a:fillRect/>
          </a:stretch>
        </p:blipFill>
        <p:spPr>
          <a:xfrm>
            <a:off x="4114800" y="237736"/>
            <a:ext cx="4800600" cy="3600450"/>
          </a:xfrm>
          <a:prstGeom prst="rect">
            <a:avLst/>
          </a:prstGeom>
        </p:spPr>
      </p:pic>
    </p:spTree>
  </p:cSld>
  <p:clrMapOvr>
    <a:masterClrMapping/>
  </p:clrMapOvr>
</p:sld>
</file>

<file path=ppt/slides/slide1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pressure and number density within the high-vacuum chamber for this study</a:t>
            </a:r>
          </a:p>
        </p:txBody>
      </p:sp>
      <p:sp>
        <p:nvSpPr>
          <p:cNvPr id="4" name="AutoShape 4"/>
          <p:cNvSpPr/>
          <p:nvPr/>
        </p:nvSpPr>
        <p:spPr>
          <a:xfrm>
            <a:off x="4234563" y="3630355"/>
            <a:ext cx="4800600" cy="1303595"/>
          </a:xfrm>
          <a:prstGeom prst="rect">
            <a:avLst/>
          </a:prstGeom>
        </p:spPr>
        <p:txBody>
          <a:bodyPr anchor="t" anchorCtr="false"/>
          <a:p>
            <a:r>
              <a:rPr b="false" i="true" lang="en-US" sz="1200" u="none">
                <a:solidFill>
                  <a:srgbClr val="1B4D81"/>
                </a:solidFill>
                <a:latin typeface="Lato"/>
              </a:rPr>
              <a:t>Incident molecular flux on the surface of the high-vacuum chamber when the pressure in the low-vacuum chamber (p</a:t>
            </a:r>
            <a:r>
              <a:rPr b="false" baseline="-25000" i="true" lang="en-US" sz="1200" u="none">
                <a:solidFill>
                  <a:srgbClr val="1B4D81"/>
                </a:solidFill>
                <a:latin typeface="Lato"/>
              </a:rPr>
              <a:t>a,inf</a:t>
            </a:r>
            <a:r>
              <a:rPr b="false" i="true" lang="en-US" sz="1200" u="none">
                <a:solidFill>
                  <a:srgbClr val="1B4D81"/>
                </a:solidFill>
                <a:latin typeface="Lato"/>
              </a:rPr>
              <a:t>) is 0.1 mTorr. Flow through the tube is modeled using the Free Molecular Flow interface and the reservoir boundary condition. Molecular beaming (focusing of the flow from the outlet) can be seen on the port opposite the tube</a:t>
            </a:r>
          </a:p>
        </p:txBody>
      </p:sp>
      <p:pic>
        <p:nvPicPr>
          <p:cNvPr id="3" name="Picture 3"/>
          <p:cNvPicPr>
            <a:picLocks noChangeAspect="true"/>
          </p:cNvPicPr>
          <p:nvPr>
            <p:custDataLst>
              <p:tags r:id="rId3"/>
            </p:custDataLst>
          </p:nvPr>
        </p:nvPicPr>
        <p:blipFill>
          <a:blip r:embed="rId2"/>
          <a:stretch>
            <a:fillRect/>
          </a:stretch>
        </p:blipFill>
        <p:spPr>
          <a:xfrm>
            <a:off x="4234563" y="209550"/>
            <a:ext cx="4561073" cy="3420805"/>
          </a:xfrm>
          <a:prstGeom prst="rect">
            <a:avLst/>
          </a:prstGeom>
        </p:spPr>
      </p:pic>
    </p:spTree>
  </p:cSld>
  <p:clrMapOvr>
    <a:masterClrMapping/>
  </p:clrMapOvr>
</p:sld>
</file>

<file path=ppt/slides/slide1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The figure shows the pressure and number density within the high-vacuum chamber for this study</a:t>
            </a:r>
          </a:p>
        </p:txBody>
      </p:sp>
      <p:sp>
        <p:nvSpPr>
          <p:cNvPr id="4" name="AutoShape 4"/>
          <p:cNvSpPr/>
          <p:nvPr/>
        </p:nvSpPr>
        <p:spPr>
          <a:xfrm>
            <a:off x="4114800" y="3816022"/>
            <a:ext cx="4800600" cy="1111905"/>
          </a:xfrm>
          <a:prstGeom prst="rect">
            <a:avLst/>
          </a:prstGeom>
        </p:spPr>
        <p:txBody>
          <a:bodyPr anchor="t" anchorCtr="false"/>
          <a:p>
            <a:r>
              <a:rPr b="false" i="true" lang="en-US" sz="1200" u="none">
                <a:solidFill>
                  <a:srgbClr val="1B4D81"/>
                </a:solidFill>
                <a:latin typeface="Lato"/>
              </a:rPr>
              <a:t>Number density on the surface of the high-vacuum chamber when the pressure in the low-vacuum chamber (p</a:t>
            </a:r>
            <a:r>
              <a:rPr b="false" baseline="-25000" i="true" lang="en-US" sz="1200" u="none">
                <a:solidFill>
                  <a:srgbClr val="1B4D81"/>
                </a:solidFill>
                <a:latin typeface="Lato"/>
              </a:rPr>
              <a:t>a,inf</a:t>
            </a:r>
            <a:r>
              <a:rPr b="false" i="true" lang="en-US" sz="1200" u="none">
                <a:solidFill>
                  <a:srgbClr val="1B4D81"/>
                </a:solidFill>
                <a:latin typeface="Lato"/>
              </a:rPr>
              <a:t>) is 0.1 mTorr. Flow through the tube is modeled using the Free Molecular Flow interface and the reservoir boundary condition. Molecular beaming (focusing of the flow from the outlet) is apparent</a:t>
            </a:r>
          </a:p>
        </p:txBody>
      </p:sp>
      <p:pic>
        <p:nvPicPr>
          <p:cNvPr id="3" name="Picture 3"/>
          <p:cNvPicPr>
            <a:picLocks noChangeAspect="true"/>
          </p:cNvPicPr>
          <p:nvPr>
            <p:custDataLst>
              <p:tags r:id="rId3"/>
            </p:custDataLst>
          </p:nvPr>
        </p:nvPicPr>
        <p:blipFill>
          <a:blip r:embed="rId2"/>
          <a:stretch>
            <a:fillRect/>
          </a:stretch>
        </p:blipFill>
        <p:spPr>
          <a:xfrm>
            <a:off x="4114800" y="215572"/>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Differentially pumped vacuum systems use a small orifice or tube to connect two parts of a vacuum system at very different pressures. Such systems are necessary when processes run at higher pressures and are monitored by detectors that require UHV for operation</a:t>
            </a:r>
          </a:p>
          <a:p>
            <a:pPr lvl="0" algn="l" indent="-176209" marL="176209">
              <a:lnSpc>
                <a:spcPct val="100000"/>
              </a:lnSpc>
              <a:spcBef>
                <a:spcPts val="1000"/>
              </a:spcBef>
              <a:buFont typeface="Wingdings"/>
              <a:buChar char="§"/>
            </a:pPr>
            <a:r>
              <a:rPr lang="en-US" sz="1600" b="false" i="false" u="none">
                <a:solidFill>
                  <a:srgbClr val="393A39"/>
                </a:solidFill>
                <a:latin typeface="Lato"/>
              </a:rPr>
              <a:t>In this model, the gas flow through a narrow tube connecting a high-vacuum chamber to a chamber held at a lower pressure is approximated using an analytic expression for the flow rate down the tube</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The flow is assumed to be isothermal (in practice this may be a rather poor assumption, but it is straightforward to adapt the model to use experimental data directly in place of the analytic expressions)</a:t>
            </a:r>
          </a:p>
        </p:txBody>
      </p:sp>
    </p:spTree>
  </p:cSld>
  <p:clrMapOvr>
    <a:masterClrMapping/>
  </p:clrMapOvr>
</p:sld>
</file>

<file path=ppt/slides/slide3.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The figure shows a schematic representation of the model</a:t>
            </a:r>
          </a:p>
          <a:p>
            <a:pPr lvl="0" algn="l" indent="-176209" marL="176209">
              <a:lnSpc>
                <a:spcPct val="100000"/>
              </a:lnSpc>
              <a:spcBef>
                <a:spcPts val="1000"/>
              </a:spcBef>
              <a:buFont typeface="Wingdings"/>
              <a:buChar char="§"/>
            </a:pPr>
            <a:r>
              <a:rPr lang="en-US" sz="1100" b="false" i="false" u="none">
                <a:solidFill>
                  <a:srgbClr val="393A39"/>
                </a:solidFill>
                <a:latin typeface="Lato"/>
              </a:rPr>
              <a:t>There are two large reservoirs (named a and b) connected by a small tube of diameter D and length L</a:t>
            </a:r>
          </a:p>
          <a:p>
            <a:pPr lvl="0" algn="l" indent="-176209" marL="176209">
              <a:lnSpc>
                <a:spcPct val="100000"/>
              </a:lnSpc>
              <a:spcBef>
                <a:spcPts val="1000"/>
              </a:spcBef>
              <a:buFont typeface="Wingdings"/>
              <a:buChar char="§"/>
            </a:pPr>
            <a:r>
              <a:rPr lang="en-US" sz="1100" b="false" i="false" u="none">
                <a:solidFill>
                  <a:srgbClr val="393A39"/>
                </a:solidFill>
                <a:latin typeface="Lato"/>
              </a:rPr>
              <a:t>Each reservoir has its own steady state pressure defined by variables p</a:t>
            </a:r>
            <a:r>
              <a:rPr lang="en-US" sz="1100" b="false" i="false" u="none" baseline="-25000">
                <a:solidFill>
                  <a:srgbClr val="393A39"/>
                </a:solidFill>
                <a:latin typeface="Lato"/>
              </a:rPr>
              <a:t>a∞</a:t>
            </a:r>
            <a:r>
              <a:rPr lang="en-US" sz="1100" b="false" i="false" u="none">
                <a:solidFill>
                  <a:srgbClr val="393A39"/>
                </a:solidFill>
                <a:latin typeface="Lato"/>
              </a:rPr>
              <a:t> in a and p</a:t>
            </a:r>
            <a:r>
              <a:rPr lang="en-US" sz="1100" b="false" i="false" u="none" baseline="-25000">
                <a:solidFill>
                  <a:srgbClr val="393A39"/>
                </a:solidFill>
                <a:latin typeface="Lato"/>
              </a:rPr>
              <a:t>b∞</a:t>
            </a:r>
            <a:r>
              <a:rPr lang="en-US" sz="1100" b="false" i="false" u="none">
                <a:solidFill>
                  <a:srgbClr val="393A39"/>
                </a:solidFill>
                <a:latin typeface="Lato"/>
              </a:rPr>
              <a:t> in b</a:t>
            </a:r>
          </a:p>
          <a:p>
            <a:pPr lvl="0" algn="l" indent="-176209" marL="176209">
              <a:lnSpc>
                <a:spcPct val="100000"/>
              </a:lnSpc>
              <a:spcBef>
                <a:spcPts val="1000"/>
              </a:spcBef>
              <a:buFont typeface="Wingdings"/>
              <a:buChar char="§"/>
            </a:pPr>
            <a:r>
              <a:rPr lang="en-US" sz="1100" b="false" i="false" u="none">
                <a:solidFill>
                  <a:srgbClr val="393A39"/>
                </a:solidFill>
                <a:latin typeface="Lato"/>
              </a:rPr>
              <a:t>Reservoir b is connected to a vacuum pump and has a steady-state pressure p</a:t>
            </a:r>
            <a:r>
              <a:rPr lang="en-US" sz="1100" b="false" i="false" u="none" baseline="-25000">
                <a:solidFill>
                  <a:srgbClr val="393A39"/>
                </a:solidFill>
                <a:latin typeface="Lato"/>
              </a:rPr>
              <a:t>b∞</a:t>
            </a:r>
            <a:r>
              <a:rPr lang="en-US" sz="1100" b="false" i="false" u="none">
                <a:solidFill>
                  <a:srgbClr val="393A39"/>
                </a:solidFill>
                <a:latin typeface="Lato"/>
              </a:rPr>
              <a:t> that is smaller than reservoir a (p</a:t>
            </a:r>
            <a:r>
              <a:rPr lang="en-US" sz="1100" b="false" i="false" u="none" baseline="-25000">
                <a:solidFill>
                  <a:srgbClr val="393A39"/>
                </a:solidFill>
                <a:latin typeface="Lato"/>
              </a:rPr>
              <a:t>a∞</a:t>
            </a:r>
            <a:r>
              <a:rPr lang="en-US" sz="1100" b="false" i="false" u="none">
                <a:solidFill>
                  <a:srgbClr val="393A39"/>
                </a:solidFill>
                <a:latin typeface="Lato"/>
              </a:rPr>
              <a:t>&gt;p</a:t>
            </a:r>
            <a:r>
              <a:rPr lang="en-US" sz="1100" b="false" i="false" u="none" baseline="-25000">
                <a:solidFill>
                  <a:srgbClr val="393A39"/>
                </a:solidFill>
                <a:latin typeface="Lato"/>
              </a:rPr>
              <a:t>b∞</a:t>
            </a:r>
            <a:r>
              <a:rPr lang="en-US" sz="1100" b="false" i="false" u="none">
                <a:solidFill>
                  <a:srgbClr val="393A39"/>
                </a:solidFill>
                <a:latin typeface="Lato"/>
              </a:rPr>
              <a:t>)</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r>
              <a:rPr lang="en-US" sz="1100" b="false" i="false" u="none" baseline="-25000">
                <a:solidFill>
                  <a:srgbClr val="393A39"/>
                </a:solidFill>
                <a:latin typeface="Lato"/>
              </a:rPr>
              <a:t xsi:nil="true"/>
            </a:r>
            <a:r>
              <a:rPr lang="en-US" sz="1100" b="false" i="false" u="none">
                <a:solidFill>
                  <a:srgbClr val="393A39"/>
                </a:solidFill>
                <a:latin typeface="Lato"/>
              </a:rPr>
              <a:t xsi:nil="true"/>
            </a:r>
          </a:p>
        </p:txBody>
      </p:sp>
      <p:sp>
        <p:nvSpPr>
          <p:cNvPr name="AutoShape 4" id="4"/>
          <p:cNvSpPr/>
          <p:nvPr/>
        </p:nvSpPr>
        <p:spPr>
          <a:xfrm>
            <a:off x="4114800" y="3882016"/>
            <a:ext cx="4800600" cy="492507"/>
          </a:xfrm>
          <a:prstGeom prst="rect">
            <a:avLst/>
          </a:prstGeom>
        </p:spPr>
        <p:txBody>
          <a:bodyPr anchor="t" anchorCtr="false"/>
          <a:p>
            <a:r>
              <a:rPr lang="en-US" sz="1200" b="false" i="true" u="none">
                <a:solidFill>
                  <a:srgbClr val="1B4D81"/>
                </a:solidFill>
                <a:latin typeface="Lato"/>
              </a:rPr>
              <a:t>Not-to-scale schematic of the model. It consists of two large reservoirs at different pressures connected by a small tube</a:t>
            </a:r>
          </a:p>
        </p:txBody>
      </p:sp>
      <p:pic>
        <p:nvPicPr>
          <p:cNvPr name="Picture 3" id="3"/>
          <p:cNvPicPr>
            <a:picLocks noChangeAspect="true"/>
          </p:cNvPicPr>
          <p:nvPr/>
        </p:nvPicPr>
        <p:blipFill>
          <a:blip r:embed="rId2"/>
          <a:stretch>
            <a:fillRect/>
          </a:stretch>
        </p:blipFill>
        <p:spPr>
          <a:xfrm>
            <a:off x="4114800" y="768977"/>
            <a:ext cx="4800600" cy="3113039"/>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xmlns:xsi="http://www.w3.org/2001/XMLSchema-instance">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3882016"/>
            <a:ext cx="4800600" cy="492507"/>
          </a:xfrm>
          <a:prstGeom prst="rect">
            <a:avLst/>
          </a:prstGeom>
        </p:spPr>
        <p:txBody>
          <a:bodyPr anchor="t" anchorCtr="false"/>
          <a:p>
            <a:r>
              <a:rPr lang="en-US" sz="1200" b="false" i="true" u="none">
                <a:solidFill>
                  <a:srgbClr val="1B4D81"/>
                </a:solidFill>
                <a:latin typeface="Lato"/>
              </a:rPr>
              <a:t>Not-to-scale schematic of the model. It consists of two large reservoirs at different pressures connected by a small tube</a:t>
            </a:r>
          </a:p>
        </p:txBody>
      </p:sp>
      <p:pic>
        <p:nvPicPr>
          <p:cNvPr name="Picture 3" id="3"/>
          <p:cNvPicPr>
            <a:picLocks noChangeAspect="true"/>
          </p:cNvPicPr>
          <p:nvPr/>
        </p:nvPicPr>
        <p:blipFill>
          <a:blip r:embed="rId2"/>
          <a:stretch>
            <a:fillRect/>
          </a:stretch>
        </p:blipFill>
        <p:spPr>
          <a:xfrm>
            <a:off x="4114800" y="768977"/>
            <a:ext cx="4800600" cy="3113039"/>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Note that the tube has a finite length and thus, you can expect to see a difference in pressure between the reservoirs and the tube entrances; that is, p</a:t>
            </a:r>
            <a:r>
              <a:rPr lang="en-US" sz="1400" b="false" i="false" u="none" baseline="-25000">
                <a:solidFill>
                  <a:srgbClr val="393A39"/>
                </a:solidFill>
                <a:latin typeface="Lato"/>
              </a:rPr>
              <a:t>a</a:t>
            </a:r>
            <a:r>
              <a:rPr lang="en-US" sz="1400" b="false" i="false" u="none">
                <a:solidFill>
                  <a:srgbClr val="393A39"/>
                </a:solidFill>
                <a:latin typeface="Lato"/>
              </a:rPr>
              <a:t>&gt;p</a:t>
            </a:r>
            <a:r>
              <a:rPr lang="en-US" sz="1400" b="false" i="false" u="none" baseline="-25000">
                <a:solidFill>
                  <a:srgbClr val="393A39"/>
                </a:solidFill>
                <a:latin typeface="Lato"/>
              </a:rPr>
              <a:t>a∞</a:t>
            </a:r>
            <a:r>
              <a:rPr lang="en-US" sz="1400" b="false" i="false" u="none">
                <a:solidFill>
                  <a:srgbClr val="393A39"/>
                </a:solidFill>
                <a:latin typeface="Lato"/>
              </a:rPr>
              <a:t> and p</a:t>
            </a:r>
            <a:r>
              <a:rPr lang="en-US" sz="1400" b="false" i="false" u="none" baseline="-25000">
                <a:solidFill>
                  <a:srgbClr val="393A39"/>
                </a:solidFill>
                <a:latin typeface="Lato"/>
              </a:rPr>
              <a:t>b</a:t>
            </a:r>
            <a:r>
              <a:rPr lang="en-US" sz="1400" b="false" i="false" u="none">
                <a:solidFill>
                  <a:srgbClr val="393A39"/>
                </a:solidFill>
                <a:latin typeface="Lato"/>
              </a:rPr>
              <a:t>&gt;p</a:t>
            </a:r>
            <a:r>
              <a:rPr lang="en-US" sz="1400" b="false" i="false" u="none" baseline="-25000">
                <a:solidFill>
                  <a:srgbClr val="393A39"/>
                </a:solidFill>
                <a:latin typeface="Lato"/>
              </a:rPr>
              <a:t>b∞</a:t>
            </a:r>
            <a:r>
              <a:rPr lang="en-US" sz="1400" b="false" i="false" u="none">
                <a:solidFill>
                  <a:srgbClr val="393A39"/>
                </a:solidFill>
                <a:latin typeface="Lato"/>
              </a:rPr>
              <a:t>, where p</a:t>
            </a:r>
            <a:r>
              <a:rPr lang="en-US" sz="1400" b="false" i="false" u="none" baseline="-25000">
                <a:solidFill>
                  <a:srgbClr val="393A39"/>
                </a:solidFill>
                <a:latin typeface="Lato"/>
              </a:rPr>
              <a:t>a</a:t>
            </a:r>
            <a:r>
              <a:rPr lang="en-US" sz="1400" b="false" i="false" u="none">
                <a:solidFill>
                  <a:srgbClr val="393A39"/>
                </a:solidFill>
                <a:latin typeface="Lato"/>
              </a:rPr>
              <a:t> and p</a:t>
            </a:r>
            <a:r>
              <a:rPr lang="en-US" sz="1400" b="false" i="false" u="none" baseline="-25000">
                <a:solidFill>
                  <a:srgbClr val="393A39"/>
                </a:solidFill>
                <a:latin typeface="Lato"/>
              </a:rPr>
              <a:t>b</a:t>
            </a:r>
            <a:r>
              <a:rPr lang="en-US" sz="1100" b="false" i="false" u="none">
                <a:solidFill>
                  <a:srgbClr val="393A39"/>
                </a:solidFill>
                <a:latin typeface="Lato"/>
              </a:rPr>
              <a:t> are the inlet and outlet pressure, respectively</a:t>
            </a:r>
          </a:p>
          <a:p>
            <a:pPr lvl="0" algn="l" indent="-176209" marL="176209">
              <a:lnSpc>
                <a:spcPct val="100000"/>
              </a:lnSpc>
              <a:spcBef>
                <a:spcPts val="1000"/>
              </a:spcBef>
              <a:buFont typeface="Wingdings"/>
              <a:buChar char="§"/>
            </a:pPr>
            <a:r>
              <a:rPr lang="en-US" sz="1100" b="false" i="false" u="none">
                <a:solidFill>
                  <a:srgbClr val="393A39"/>
                </a:solidFill>
                <a:latin typeface="Lato"/>
              </a:rPr>
              <a:t>In the steady state, the mass flow rate is constant in every region of the tube (entrances and central sections)</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3882016"/>
            <a:ext cx="4800600" cy="492507"/>
          </a:xfrm>
          <a:prstGeom prst="rect">
            <a:avLst/>
          </a:prstGeom>
        </p:spPr>
        <p:txBody>
          <a:bodyPr anchor="t" anchorCtr="false"/>
          <a:p>
            <a:r>
              <a:rPr lang="en-US" sz="1200" b="false" i="true" u="none">
                <a:solidFill>
                  <a:srgbClr val="1B4D81"/>
                </a:solidFill>
                <a:latin typeface="Lato"/>
              </a:rPr>
              <a:t>Not-to-scale schematic of the model. It consists of two large reservoirs at different pressures connected by a small tube</a:t>
            </a:r>
          </a:p>
        </p:txBody>
      </p:sp>
      <p:pic>
        <p:nvPicPr>
          <p:cNvPr name="Picture 3" id="3"/>
          <p:cNvPicPr>
            <a:picLocks noChangeAspect="true"/>
          </p:cNvPicPr>
          <p:nvPr/>
        </p:nvPicPr>
        <p:blipFill>
          <a:blip r:embed="rId2"/>
          <a:stretch>
            <a:fillRect/>
          </a:stretch>
        </p:blipFill>
        <p:spPr>
          <a:xfrm>
            <a:off x="4114800" y="768977"/>
            <a:ext cx="4800600" cy="3113039"/>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Note that this model also uses the assumption of an isothermal flow (that is, a constant temperature everywhere in the system)</a:t>
            </a: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400" b="false" i="false" u="none">
                <a:solidFill>
                  <a:srgbClr val="393A39"/>
                </a:solidFill>
                <a:latin typeface="Lato"/>
              </a:rPr>
              <a:t>The figure shows the model geometry</a:t>
            </a:r>
          </a:p>
          <a:p>
            <a:pPr lvl="0" algn="l" indent="-176209" marL="176209">
              <a:lnSpc>
                <a:spcPct val="100000"/>
              </a:lnSpc>
              <a:spcBef>
                <a:spcPts val="1000"/>
              </a:spcBef>
              <a:spcAft>
                <a:spcPct val="15000"/>
              </a:spcAft>
              <a:buFont typeface="Wingdings"/>
              <a:buChar char="§"/>
            </a:pPr>
            <a:r>
              <a:rPr lang="en-US" sz="1400" b="false" i="false" u="none">
                <a:solidFill>
                  <a:srgbClr val="393A39"/>
                </a:solidFill>
                <a:latin typeface="Lato"/>
              </a:rPr>
              <a:t>Note that only the high-vacuum chamber is included in the model — the low-vacuum chamber geometry does not need to be modeled in detail</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Geometry 1</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16200" cy="635000"/>
          </a:xfrm>
          <a:prstGeom prst="rect">
            <a:avLst/>
          </a:prstGeom>
        </p:spPr>
      </p:pic>
      <p:pic>
        <p:nvPicPr>
          <p:cNvPr name="Picture 11" id="11"/>
          <p:cNvPicPr>
            <a:picLocks noChangeAspect="true"/>
          </p:cNvPicPr>
          <p:nvPr/>
        </p:nvPicPr>
        <p:blipFill>
          <a:blip r:embed="rId4"/>
          <a:stretch>
            <a:fillRect/>
          </a:stretch>
        </p:blipFill>
        <p:spPr>
          <a:xfrm>
            <a:off x="584200" y="2890000"/>
            <a:ext cx="2819400" cy="304800"/>
          </a:xfrm>
          <a:prstGeom prst="rect">
            <a:avLst/>
          </a:prstGeom>
        </p:spPr>
      </p:pic>
      <p:pic>
        <p:nvPicPr>
          <p:cNvPr name="Picture 13" id="13"/>
          <p:cNvPicPr>
            <a:picLocks noChangeAspect="true"/>
          </p:cNvPicPr>
          <p:nvPr/>
        </p:nvPicPr>
        <p:blipFill>
          <a:blip r:embed="rId5"/>
          <a:stretch>
            <a:fillRect/>
          </a:stretch>
        </p:blipFill>
        <p:spPr>
          <a:xfrm>
            <a:off x="584200" y="3575800"/>
            <a:ext cx="2819400" cy="3937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3048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Molecular Flow 2</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16200" cy="635000"/>
          </a:xfrm>
          <a:prstGeom prst="rect">
            <a:avLst/>
          </a:prstGeom>
        </p:spPr>
      </p:pic>
      <p:pic>
        <p:nvPicPr>
          <p:cNvPr name="Picture 11" id="11"/>
          <p:cNvPicPr>
            <a:picLocks noChangeAspect="true"/>
          </p:cNvPicPr>
          <p:nvPr/>
        </p:nvPicPr>
        <p:blipFill>
          <a:blip r:embed="rId4"/>
          <a:stretch>
            <a:fillRect/>
          </a:stretch>
        </p:blipFill>
        <p:spPr>
          <a:xfrm>
            <a:off x="584200" y="2890000"/>
            <a:ext cx="2819400" cy="304800"/>
          </a:xfrm>
          <a:prstGeom prst="rect">
            <a:avLst/>
          </a:prstGeom>
        </p:spPr>
      </p:pic>
      <p:pic>
        <p:nvPicPr>
          <p:cNvPr name="Picture 13" id="13"/>
          <p:cNvPicPr>
            <a:picLocks noChangeAspect="true"/>
          </p:cNvPicPr>
          <p:nvPr/>
        </p:nvPicPr>
        <p:blipFill>
          <a:blip r:embed="rId5"/>
          <a:stretch>
            <a:fillRect/>
          </a:stretch>
        </p:blipFill>
        <p:spPr>
          <a:xfrm>
            <a:off x="584200" y="3575800"/>
            <a:ext cx="2819400" cy="39370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1&lt;/Entity&gt;&lt;Tag&gt;pg1&lt;/Tag&gt;&lt;Node&gt;Results &amp;gt; Incident Molecular Flux (fmf)&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3.877727508544922&quot;/&gt;&lt;Property name=&quot;zoomanglefull&quot; type=&quot;real&quot; value=&quot;18.3002986907959&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448028696180660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69&quot;/&gt;&lt;Property name=&quot;renderareasizedip&quot; type=&quot;realarray&quot; value=&quot;710, 469&quot;/&gt;&lt;/PropSet&gt;&lt;PropSet id=&quot;axis&quot;/&gt;&lt;PropSet id=&quot;clip&quot;/&gt;&lt;PropSet id=&quot;table&quot;/&gt;&lt;UpdateTimeStamp&gt;Sep 27, 2023, 9:07:11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2&lt;/Entity&gt;&lt;Tag&gt;pg2&lt;/Tag&gt;&lt;Node&gt;Results &amp;gt; Total Number Density (fmf)&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3.877727508544922&quot;/&gt;&lt;Property name=&quot;zoomanglefull&quot; type=&quot;real&quot; value=&quot;18.3002986907959&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448028696180660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69&quot;/&gt;&lt;Property name=&quot;renderareasizedip&quot; type=&quot;realarray&quot; value=&quot;710, 469&quot;/&gt;&lt;/PropSet&gt;&lt;PropSet id=&quot;axis&quot;/&gt;&lt;PropSet id=&quot;clip&quot;/&gt;&lt;PropSet id=&quot;table&quot;/&gt;&lt;UpdateTimeStamp&gt;Sep 27, 2023, 9:07:14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3&lt;/Entity&gt;&lt;Tag&gt;pg3&lt;/Tag&gt;&lt;Node&gt;Results &amp;gt; Tube mass flow rate&lt;/Node&gt;&lt;LinkType&gt;Image&lt;/LinkType&gt;&lt;ModelLink directoryType=&quot;none&quot;&gt;H:\hub\root\build\main\daily\test\tapplications\Molecular_Flow_Module\Industrial_Applications\differential_pumping.mph&lt;/ModelLink&gt;&lt;LocalPath&gt;differential_pumping.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023871359257672834&quot;/&gt;&lt;Property name=&quot;xmax&quot; type=&quot;real&quot; value=&quot;3.3488264183011345&quot;/&gt;&lt;Property name=&quot;ymin&quot; type=&quot;real&quot; value=&quot;1.2518632464943698E-11&quot;/&gt;&lt;Property name=&quot;ymax&quot; type=&quot;real&quot; value=&quot;2.2834900006766354E-8&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n&quot;/&gt;&lt;Property name=&quot;ylog&quot; type=&quot;bool&quot; value=&quot;on&quot;/&gt;&lt;Property name=&quot;showsecylog&quot; type=&quot;group&quot; value=&quot;off&quot;/&gt;&lt;Property name=&quot;ylogsec&quot; type=&quot;bool&quot; value=&quot;off&quot;/&gt;&lt;Property name=&quot;showgrid&quot; type=&quot;group&quot; value=&quot;on&quot;/&gt;&lt;Property name=&quot;showmanualgrid&quot; type=&quot;group&quot; value=&quot;off&quot;/&gt;&lt;Property name=&quot;manualgrid&quot; type=&quot;group&quot; value=&quot;off&quot;/&gt;&lt;Property name=&quot;showxspacing&quot; type=&quot;group&quot; value=&quot;off&quot;/&gt;&lt;Property name=&quot;xspacing&quot; type=&quot;real&quot; value=&quot;1&quot;/&gt;&lt;Property name=&quot;showyspacing&quot; type=&quot;group&quot; value=&quot;off&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07:17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4&lt;/Entity&gt;&lt;Tag&gt;pg4&lt;/Tag&gt;&lt;Node&gt;Results &amp;gt; Normalized mass flow rate&lt;/Node&gt;&lt;LinkType&gt;Image&lt;/LinkType&gt;&lt;ModelLink directoryType=&quot;none&quot;&gt;H:\hub\root\build\main\daily\test\tapplications\Molecular_Flow_Module\Industrial_Applications\differential_pumping.mph&lt;/ModelLink&gt;&lt;LocalPath&gt;differential_pumping.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023886140278059744&quot;/&gt;&lt;Property name=&quot;xmax&quot; type=&quot;real&quot; value=&quot;3.346754125708658&quot;/&gt;&lt;Property name=&quot;ymin&quot; type=&quot;real&quot; value=&quot;0.8453571774306144&quot;/&gt;&lt;Property name=&quot;ymax&quot; type=&quot;real&quot; value=&quot;1.0519975985671481&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n&quot;/&gt;&lt;Property name=&quot;ylog&quot; type=&quot;bool&quot; value=&quot;on&quot;/&gt;&lt;Property name=&quot;showsecylog&quot; type=&quot;group&quot; value=&quot;off&quot;/&gt;&lt;Property name=&quot;ylogsec&quot; type=&quot;bool&quot; value=&quot;off&quot;/&gt;&lt;Property name=&quot;showgrid&quot; type=&quot;group&quot; value=&quot;on&quot;/&gt;&lt;Property name=&quot;showmanualgrid&quot; type=&quot;group&quot; value=&quot;off&quot;/&gt;&lt;Property name=&quot;manualgrid&quot; type=&quot;group&quot; value=&quot;off&quot;/&gt;&lt;Property name=&quot;showxspacing&quot; type=&quot;group&quot; value=&quot;off&quot;/&gt;&lt;Property name=&quot;xspacing&quot; type=&quot;real&quot; value=&quot;1&quot;/&gt;&lt;Property name=&quot;showyspacing&quot; type=&quot;group&quot; value=&quot;off&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07:20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7&lt;/Entity&gt;&lt;Tag&gt;pg7&lt;/Tag&gt;&lt;Node&gt;Results &amp;gt; Number density in the tube&lt;/Node&gt;&lt;LinkType&gt;Image&lt;/LinkType&gt;&lt;ModelLink directoryType=&quot;none&quot;&gt;H:\hub\root\build\main\daily\test\tapplications\Molecular_Flow_Module\Industrial_Applications\differential_pumping.mph&lt;/ModelLink&gt;&lt;LocalPath&gt;differential_pumping.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6.789570465368476E-4&quot;/&gt;&lt;Property name=&quot;xmax&quot; type=&quot;real&quot; value=&quot;0.030678957046536847&quot;/&gt;&lt;Property name=&quot;ymin&quot; type=&quot;real&quot; value=&quot;6.4981135644738416E16&quot;/&gt;&lt;Property name=&quot;ymax&quot; type=&quot;real&quot; value=&quot;3.1539966538397317E18&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07:22 PM&lt;/UpdateTimeStamp&gt;&lt;/Root&gt;"/>
</p:tagLst>
</file>

<file path=ppt/tags/tag6.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5&lt;/Entity&gt;&lt;Tag&gt;pg5&lt;/Tag&gt;&lt;Node&gt;Results &amp;gt; Incident Molecular Flux (fmf2)&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3.877727508544922&quot;/&gt;&lt;Property name=&quot;zoomanglefull&quot; type=&quot;real&quot; value=&quot;18.3002986907959&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448028696180660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69&quot;/&gt;&lt;Property name=&quot;renderareasizedip&quot; type=&quot;realarray&quot; value=&quot;710, 469&quot;/&gt;&lt;/PropSet&gt;&lt;PropSet id=&quot;axis&quot;/&gt;&lt;PropSet id=&quot;clip&quot;/&gt;&lt;PropSet id=&quot;table&quot;/&gt;&lt;UpdateTimeStamp&gt;Sep 27, 2023, 9:07:26 PM&lt;/UpdateTimeStamp&gt;&lt;/Root&gt;"/>
</p:tagLst>
</file>

<file path=ppt/tags/tag7.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6&lt;/Entity&gt;&lt;Tag&gt;pg6&lt;/Tag&gt;&lt;Node&gt;Results &amp;gt; Total Number Density (fmf2)&lt;/Node&gt;&lt;LinkType&gt;Image&lt;/LinkType&gt;&lt;ModelLink directoryType=&quot;none&quot;&gt;H:\hub\root\build\main\daily\test\tapplications\Molecular_Flow_Module\Industrial_Applications\differential_pumping.mph&lt;/ModelLink&gt;&lt;LocalPath&gt;differential_pumping.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n&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axisorientation&quot; type=&quot;bool&quot; value=&quot;on&quot;/&gt;&lt;Property name=&quot;showunits&quot; type=&quot;bool&quot; value=&quot;on&quot;/&gt;&lt;Property name=&quot;plotgroupunits&quot; type=&quot;stringarray&quot; value=&quot;, , &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showselection&quot; type=&quot;bool&quot; value=&quot;on&quot;/&gt;&lt;Property name=&quot;showmaterial&quot; type=&quot;bool&quot; value=&quot;off&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3.877727508544922&quot;/&gt;&lt;Property name=&quot;zoomanglefull&quot; type=&quot;real&quot; value=&quot;18.3002986907959&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2.322390556335449, -3.3548543453216553, 2.6098902225494385&quot;/&gt;&lt;Property name=&quot;target&quot; type=&quot;realarray&quot; value=&quot;0.3250000476837158, 0.17499995231628418, -0.03749990463256836&quot;/&gt;&lt;Property name=&quot;up&quot; type=&quot;realarray&quot; value=&quot;0.3086971938610077, 0.41159671545028687, 0.8574931025505066&quot;/&gt;&lt;Property name=&quot;rotationpoint&quot; type=&quot;realarray&quot; value=&quot;0.32499998807907104, 0.17499999701976776, -0.037500008940696716&quot;/&gt;&lt;Property name=&quot;viewoffset&quot; type=&quot;realarray&quot; value=&quot;-0.07129186391830444, -0.024480286961806607&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69&quot;/&gt;&lt;Property name=&quot;renderareasizedip&quot; type=&quot;realarray&quot; value=&quot;710, 469&quot;/&gt;&lt;/PropSet&gt;&lt;PropSet id=&quot;axis&quot;/&gt;&lt;PropSet id=&quot;clip&quot;/&gt;&lt;PropSet id=&quot;table&quot;/&gt;&lt;UpdateTimeStamp&gt;Sep 27, 2023, 9:07:29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2023-09-27T19:07:34Z</dcterms:created>
  <dc:creator>COMSOL</dc:creator>
  <cp:lastModifiedBy>COMSOL</cp:lastModifiedBy>
  <dcterms:modified xsi:type="dcterms:W3CDTF">2023-09-27T19:07:34Z</dcterms:modified>
  <cp:revision>1</cp:revision>
  <dc:title>Differential Pumping</dc:title>
</cp:coreProperties>
</file>