
<file path=[Content_Types].xml><?xml version="1.0" encoding="utf-8"?>
<Types xmlns="http://schemas.openxmlformats.org/package/2006/content-types">
  <Default ContentType="image/x-emf" Extension="em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10"/>
    <p:sldId id="257" r:id="rId11"/>
    <p:sldId id="258" r:id="rId12"/>
    <p:sldId id="259" r:id="rId13"/>
    <p:sldId id="261" r:id="rId15"/>
    <p:sldId id="262" r:id="rId16"/>
    <p:sldId id="263" r:id="rId17"/>
    <p:sldId id="264" r:id="rId18"/>
    <p:sldId id="265" r:id="rId19"/>
    <p:sldId id="266" r:id="rId20"/>
    <p:sldId id="268" r:id="rId22"/>
    <p:sldId id="269" r:id="rId23"/>
    <p:sldId id="270" r:id="rId24"/>
    <p:sldId id="271" r:id="rId25"/>
    <p:sldId id="272" r:id="rId26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168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1.xml" Type="http://schemas.openxmlformats.org/officeDocument/2006/relationships/slide"/><Relationship Id="rId11" Target="slides/slide2.xml" Type="http://schemas.openxmlformats.org/officeDocument/2006/relationships/slide"/><Relationship Id="rId12" Target="slides/slide3.xml" Type="http://schemas.openxmlformats.org/officeDocument/2006/relationships/slide"/><Relationship Id="rId13" Target="slides/slide4.xml" Type="http://schemas.openxmlformats.org/officeDocument/2006/relationships/slide"/><Relationship Id="rId15" Target="slides/slide6.xml" Type="http://schemas.openxmlformats.org/officeDocument/2006/relationships/slide"/><Relationship Id="rId16" Target="slides/slide5.xml" Type="http://schemas.openxmlformats.org/officeDocument/2006/relationships/slide"/><Relationship Id="rId17" Target="slides/slide7.xml" Type="http://schemas.openxmlformats.org/officeDocument/2006/relationships/slide"/><Relationship Id="rId18" Target="slides/slide8.xml" Type="http://schemas.openxmlformats.org/officeDocument/2006/relationships/slide"/><Relationship Id="rId19" Target="slides/slide9.xml" Type="http://schemas.openxmlformats.org/officeDocument/2006/relationships/slide"/><Relationship Id="rId20" Target="slides/slide10.xml" Type="http://schemas.openxmlformats.org/officeDocument/2006/relationships/slide"/><Relationship Id="rId22" Target="slides/slide12.xml" Type="http://schemas.openxmlformats.org/officeDocument/2006/relationships/slide"/><Relationship Id="rId23" Target="slides/slide11.xml" Type="http://schemas.openxmlformats.org/officeDocument/2006/relationships/slide"/><Relationship Id="rId24" Target="slides/slide13.xml" Type="http://schemas.openxmlformats.org/officeDocument/2006/relationships/slide"/><Relationship Id="rId25" Target="slides/slide14.xml" Type="http://schemas.openxmlformats.org/officeDocument/2006/relationships/slide"/><Relationship Id="rId26" Target="slides/slide15.xml" Type="http://schemas.openxmlformats.org/officeDocument/2006/relationships/slide"/><Relationship Id="rId3" Target="presProps.xml" Type="http://schemas.openxmlformats.org/officeDocument/2006/relationships/presProps"/><Relationship Id="rId4" Target="viewProps.xml" Type="http://schemas.openxmlformats.org/officeDocument/2006/relationships/viewProps"/><Relationship Id="rId5" Target="theme/theme1.xml" Type="http://schemas.openxmlformats.org/officeDocument/2006/relationships/theme"/><Relationship Id="rId6" Target="tableStyles.xml" Type="http://schemas.openxmlformats.org/officeDocument/2006/relationships/tableStyle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4042800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62000"/>
            <a:ext cx="4042800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600" y="1332000"/>
            <a:ext cx="4042800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600" y="1962000"/>
            <a:ext cx="4042800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780800"/>
            <a:ext cx="3103200" cy="3048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1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629600"/>
            <a:ext cx="3103200" cy="3060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6014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16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4pPr>
            <a:lvl5pPr marL="12538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2400"/>
            <a:ext cx="8305200" cy="178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header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03600"/>
            <a:ext cx="8305200" cy="1242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2000"/>
            <a:ext cx="41112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64813" indent="-214313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00" y="1332000"/>
            <a:ext cx="40356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970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mall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98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93A39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2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600" y="42696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600" y="453960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6985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20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20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68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68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60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400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126122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slideLayouts/slideLayout12.xml" Type="http://schemas.openxmlformats.org/officeDocument/2006/relationships/slideLayout"/><Relationship Id="rId13" Target="../theme/theme1.xml" Type="http://schemas.openxmlformats.org/officeDocument/2006/relationships/theme"/><Relationship Id="rId14" Target="../media/image1.emf" Type="http://schemas.openxmlformats.org/officeDocument/2006/relationships/image"/><Relationship Id="rId15" Target="../media/image2.emf" Type="http://schemas.openxmlformats.org/officeDocument/2006/relationships/image"/><Relationship Id="rId16" Target="../media/image3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229600" cy="741600"/>
          </a:xfrm>
          <a:prstGeom prst="rect">
            <a:avLst/>
          </a:prstGeom>
        </p:spPr>
        <p:txBody>
          <a:bodyPr vert="horz" lIns="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107082" cy="37548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D267B-40D0-4DD7-AC1D-48683B25403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834" y="167935"/>
            <a:ext cx="564240" cy="52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FCAB09-91CA-475B-B6CD-D124E33437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0FBC2-4514-4E11-A820-6885E5011C2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71" r:id="rId5"/>
    <p:sldLayoutId id="2147483672" r:id="rId6"/>
    <p:sldLayoutId id="2147483664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09" indent="-176209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37" indent="-222245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6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06" indent="-169859" algn="l" defTabSz="80643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10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6.png" Type="http://schemas.openxmlformats.org/officeDocument/2006/relationships/image"/><Relationship Id="rId3" Target="../media/image1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5.png" Type="http://schemas.openxmlformats.org/officeDocument/2006/relationships/image"/><Relationship Id="rId3" Type="http://schemas.openxmlformats.org/officeDocument/2006/relationships/tags" Target="../tags/tag2.xml"/></Relationships>

</file>

<file path=ppt/slides/_rels/slide12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4.png" Type="http://schemas.openxmlformats.org/officeDocument/2006/relationships/image"/><Relationship Id="rId3" Type="http://schemas.openxmlformats.org/officeDocument/2006/relationships/tags" Target="../tags/tag1.xml"/></Relationships>

</file>

<file path=ppt/slides/_rels/slide13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6.png" Type="http://schemas.openxmlformats.org/officeDocument/2006/relationships/image"/><Relationship Id="rId3" Type="http://schemas.openxmlformats.org/officeDocument/2006/relationships/tags" Target="../tags/tag3.xml"/></Relationships>

</file>

<file path=ppt/slides/_rels/slide14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7.png" Type="http://schemas.openxmlformats.org/officeDocument/2006/relationships/image"/><Relationship Id="rId3" Type="http://schemas.openxmlformats.org/officeDocument/2006/relationships/tags" Target="../tags/tag4.xml"/></Relationships>

</file>

<file path=ppt/slides/_rels/slide15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7.png" Type="http://schemas.openxmlformats.org/officeDocument/2006/relationships/image"/><Relationship Id="rId3" Type="http://schemas.openxmlformats.org/officeDocument/2006/relationships/tags" Target="../tags/tag5.xml"/></Relationships>
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3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5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5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6.png" Type="http://schemas.openxmlformats.org/officeDocument/2006/relationships/image"/><Relationship Id="rId3" Target="../media/image7.png" Type="http://schemas.openxmlformats.org/officeDocument/2006/relationships/image"/><Relationship Id="rId4" Target="../media/image8.png" Type="http://schemas.openxmlformats.org/officeDocument/2006/relationships/image"/><Relationship Id="rId5" Target="../media/image9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6.png" Type="http://schemas.openxmlformats.org/officeDocument/2006/relationships/image"/><Relationship Id="rId3" Target="../media/image10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6.png" Type="http://schemas.openxmlformats.org/officeDocument/2006/relationships/image"/><Relationship Id="rId3" Target="../media/image11.png" Type="http://schemas.openxmlformats.org/officeDocument/2006/relationships/image"/><Relationship Id="rId4" Target="../media/image12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Neutralization of a Proton Beam Through a Charge Exchange Cell</a:t>
            </a:r>
          </a:p>
        </p:txBody>
      </p:sp>
      <p:sp xmlns:r="http://schemas.openxmlformats.org/officeDocument/2006/relationships"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lvl="0" indent="0" marL="0">
              <a:spcAft>
                <a:spcPct val="15000"/>
              </a:spcAft>
            </a:pPr>
            <a:r>
              <a:rPr lang="en-US"/>
              <a:t>COMSOL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Charged Particle Tracing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874000"/>
            <a:ext cx="1397000" cy="5461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0" lvl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figure shows a surface plot of the pressure in the apparatus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Pressure in the apparatus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0" lvl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electric potential distribution in the region surrounding the two plates is plotted in the figure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Electric potential in the vacuum housing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0" lvl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corresponding number density is computed along the symmetry axis of the cylindrical cell and is plotted in the figure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Axial number density through the gas cell and vacuum housing for argon for a constant mass flow rate of 0.05 sccm into the gas cell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The particle trajectories are plotted in the figure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The color expression in this plot indicates the charge number of the atoms, which decreases from 1 (red) to 0 (blue) for particles that undergo charge exchange reactions in the cell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By comparing the number of particles on the plate to the total number of particles in the model, the neutralization efficiency is estimated to be 13.8%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Particle trajectories. Ions are shown in red while neutrals are displayed in blue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0" lvl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Because the implementation of the charge exchange reactions is stochastic in nature, this value may change slightly when the model is rerun, depending on the seeding of random numbers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Particle trajectories. Ions are shown in red while neutrals are displayed in blue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Introduction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Collisions of neutral particle beams with target materials at various projectile energies are important in a number of applications ranging from plasma physics to material processing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Beams of high-velocity neutral particles can be obtained using charge exchange cells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A charge exchange cell is a region of high-density gas placed on the path of an ion beam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region of high gas density creates a medium in which fast ions can be neutralized to generate a beam of neutral particles at the exit of the cell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xsi="http://www.w3.org/2001/XMLSchema-instance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Introduction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figure shows the concept behind a charge exchange cell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Protons are accelerated toward a cell filled with neutral argon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When they pass through the charge exchange cell, the protons can capture electrons from the argon atoms and exit the cell as fast neutral hydrogen atoms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Since the probability of electron capture is not very high, charged particles are still present in the beam as it exits the cell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 xsi:nil="true"/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336531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Schematic of a simplified charge exchange cell neutralization process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1285683"/>
            <a:ext cx="4800600" cy="207962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Introduction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336531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Schematic of a simplified charge exchange cell neutralization process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1285683"/>
            <a:ext cx="4800600" cy="2079628"/>
          </a:xfrm>
          <a:prstGeom prst="rect">
            <a:avLst/>
          </a:prstGeom>
        </p:spPr>
      </p:pic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To get a pure neutral beam at the end of the process, charged plates can be used to deflect the charged particles before the beam reaches its target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Geometry 1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microchannels of the shower head charge exchange cell deflecting plates are used to control the neutral gas density in the cell and create a high-pressure region within the main vacuum system of the instrument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To model the gas inflow the outgassing wall boundary condition is used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gas cell is mounted in a vacuum “T”, which is pumped by a turbomolecular pump (pumping speed of 63 L/s)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xsi="http://www.w3.org/2001/XMLSchema-instance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figure shows the geometry used in the model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gas cell consists of a tube 40 mm in diameter and 100 mm long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tube has end caps with 2 mm diameter apertures along the cylinder axis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argon gas is introduced into the gas cell through a shower head ring located in the center of the cell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 xsi:nil="true"/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Geometry 1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Free Molecular Flow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874000"/>
            <a:ext cx="2616200" cy="635000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00" y="2890000"/>
            <a:ext cx="2819400" cy="304800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5"/>
          <a:stretch>
            <a:fillRect/>
          </a:stretch>
        </p:blipFill>
        <p:spPr>
          <a:xfrm>
            <a:off x="584200" y="3575800"/>
            <a:ext cx="2819400" cy="3937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Free Molecular Flow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747000"/>
            <a:ext cx="2819400" cy="3048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Electrostatics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874000"/>
            <a:ext cx="965200" cy="254000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00" y="2509000"/>
            <a:ext cx="774700" cy="20320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1&lt;/Entity&gt;&lt;Tag&gt;pg1&lt;/Tag&gt;&lt;Node&gt;Results &amp;gt; Electric Potential&lt;/Node&gt;&lt;LinkType&gt;Image&lt;/LinkType&gt;&lt;ModelLink directoryType=&quot;none&quot;&gt;H:\hub\root\build\main\daily\test\tapplications\Molecular_Flow_Module\Industrial_Applications\charge_exchange_cell.mph&lt;/ModelLink&gt;&lt;LocalPath&gt;charge_exchange_cell.mph&lt;/LocalPath&gt;&lt;SDim&gt;3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n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n&quot;/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, , 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showselection&quot; type=&quot;bool&quot; value=&quot;on&quot;/&gt;&lt;Property name=&quot;showmaterial&quot; type=&quot;bool&quot; value=&quot;off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14.269027709960938&quot;/&gt;&lt;Property name=&quot;zoomanglefull&quot; type=&quot;real&quot; value=&quot;12.301642417907715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1302.1693115234375, 0, -34&quot;/&gt;&lt;Property name=&quot;target&quot; type=&quot;realarray&quot; value=&quot;0, 0, -34&quot;/&gt;&lt;Property name=&quot;up&quot; type=&quot;realarray&quot; value=&quot;4.371138828673793E-8, 0, 1&quot;/&gt;&lt;Property name=&quot;rotationpoint&quot; type=&quot;realarray&quot; value=&quot;0, 0, -34&quot;/&gt;&lt;Property name=&quot;viewoffset&quot; type=&quot;realarray&quot; value=&quot;-0.07508532702922821, -0.03868434701297583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10, 469&quot;/&gt;&lt;Property name=&quot;renderareasizedip&quot; type=&quot;realarray&quot; value=&quot;710, 469&quot;/&gt;&lt;/PropSet&gt;&lt;PropSet id=&quot;axis&quot;/&gt;&lt;PropSet id=&quot;clip&quot;/&gt;&lt;PropSet id=&quot;table&quot;/&gt;&lt;UpdateTimeStamp&gt;Sep 27, 2023, 9:06:23 PM&lt;/UpdateTimeStamp&gt;&lt;/Root&gt;"/>
</p:tagLst>
</file>

<file path=ppt/tags/tag2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2&lt;/Entity&gt;&lt;Tag&gt;pg2&lt;/Tag&gt;&lt;Node&gt;Results &amp;gt; Pressure&lt;/Node&gt;&lt;LinkType&gt;Image&lt;/LinkType&gt;&lt;ModelLink directoryType=&quot;none&quot;&gt;H:\hub\root\build\main\daily\test\tapplications\Molecular_Flow_Module\Industrial_Applications\charge_exchange_cell.mph&lt;/ModelLink&gt;&lt;LocalPath&gt;charge_exchange_cell.mph&lt;/LocalPath&gt;&lt;SDim&gt;3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n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n&quot;/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, , 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showselection&quot; type=&quot;bool&quot; value=&quot;on&quot;/&gt;&lt;Property name=&quot;showmaterial&quot; type=&quot;bool&quot; value=&quot;off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14.269027709960938&quot;/&gt;&lt;Property name=&quot;zoomanglefull&quot; type=&quot;real&quot; value=&quot;12.301642417907715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1302.1693115234375, 0, -34&quot;/&gt;&lt;Property name=&quot;target&quot; type=&quot;realarray&quot; value=&quot;0, 0, -34&quot;/&gt;&lt;Property name=&quot;up&quot; type=&quot;realarray&quot; value=&quot;4.371138828673793E-8, 0, 1&quot;/&gt;&lt;Property name=&quot;rotationpoint&quot; type=&quot;realarray&quot; value=&quot;0, 0, -34&quot;/&gt;&lt;Property name=&quot;viewoffset&quot; type=&quot;realarray&quot; value=&quot;-0.07508532702922821, -0.03868434701297583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10, 469&quot;/&gt;&lt;Property name=&quot;renderareasizedip&quot; type=&quot;realarray&quot; value=&quot;710, 469&quot;/&gt;&lt;/PropSet&gt;&lt;PropSet id=&quot;axis&quot;/&gt;&lt;PropSet id=&quot;clip&quot;/&gt;&lt;PropSet id=&quot;table&quot;/&gt;&lt;UpdateTimeStamp&gt;Sep 27, 2023, 9:06:25 PM&lt;/UpdateTimeStamp&gt;&lt;/Root&gt;"/>
</p:tagLst>
</file>

<file path=ppt/tags/tag3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3&lt;/Entity&gt;&lt;Tag&gt;pg3&lt;/Tag&gt;&lt;Node&gt;Results &amp;gt; Gas Number Density&lt;/Node&gt;&lt;LinkType&gt;Image&lt;/LinkType&gt;&lt;ModelLink directoryType=&quot;none&quot;&gt;H:\hub\root\build\main\daily\test\tapplications\Molecular_Flow_Module\Industrial_Applications\charge_exchange_cell.mph&lt;/ModelLink&gt;&lt;LocalPath&gt;charge_exchange_cell.mph&lt;/LocalPath&gt;&lt;SDim&gt;1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color&quot;/&gt;&lt;Property name=&quot;customcolor&quot; type=&quot;realarray&quot; value=&quot;1, 1, 1&quot;/&gt;&lt;Property name=&quot;customcolor_vector_method&quot; type=&quot;string&quot; value=&quot;step&quot;/&gt;&lt;Property name=&quot;customcolor_vector_start&quot; type=&quot;string&quot; value=&quot;&quot;/&gt;&lt;Property name=&quot;customcolor_vector_stop&quot; type=&quot;string&quot; value=&quot;&quot;/&gt;&lt;Property name=&quot;customcolor_vector_step&quot; type=&quot;string&quot; value=&quot;&quot;/&gt;&lt;Property name=&quot;customcolor_vector_numvalues&quot; type=&quot;string&quot; value=&quot;&quot;/&gt;&lt;Property name=&quot;customcolor_vector_function&quot; type=&quot;string&quot; value=&quot;none&quot;/&gt;&lt;Property name=&quot;customcolor_vector_interval&quot; type=&quot;string&quot; value=&quot;octave&quot;/&gt;&lt;Property name=&quot;customcolor_vector_freqperdec&quot; type=&quot;string&quot; value=&quot;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-7.792840327948698&quot;/&gt;&lt;Property name=&quot;xmax&quot; type=&quot;real&quot; value=&quot;207.7928403279487&quot;/&gt;&lt;Property name=&quot;ymin&quot; type=&quot;real&quot; value=&quot;1.75478228375228288E17&quot;/&gt;&lt;Property name=&quot;ymax&quot; type=&quot;real&quot; value=&quot;1.2972164252981606E19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Sep 27, 2023, 9:06:28 PM&lt;/UpdateTimeStamp&gt;&lt;/Root&gt;"/>
</p:tagLst>
</file>

<file path=ppt/tags/tag4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4&lt;/Entity&gt;&lt;Tag&gt;pg4&lt;/Tag&gt;&lt;Node&gt;Results &amp;gt; Particle Trajectories (cpt)&lt;/Node&gt;&lt;LinkType&gt;Image&lt;/LinkType&gt;&lt;ModelLink directoryType=&quot;none&quot;&gt;H:\hub\root\build\main\daily\test\tapplications\Molecular_Flow_Module\Industrial_Applications\charge_exchange_cell.mph&lt;/ModelLink&gt;&lt;LocalPath&gt;charge_exchange_cell.mph&lt;/LocalPath&gt;&lt;SDim&gt;3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n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n&quot;/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, , 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showselection&quot; type=&quot;bool&quot; value=&quot;on&quot;/&gt;&lt;Property name=&quot;showmaterial&quot; type=&quot;bool&quot; value=&quot;off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14.269027709960938&quot;/&gt;&lt;Property name=&quot;zoomanglefull&quot; type=&quot;real&quot; value=&quot;12.301642417907715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1302.1693115234375, 0, -34&quot;/&gt;&lt;Property name=&quot;target&quot; type=&quot;realarray&quot; value=&quot;0, 0, -34&quot;/&gt;&lt;Property name=&quot;up&quot; type=&quot;realarray&quot; value=&quot;4.371138828673793E-8, 0, 1&quot;/&gt;&lt;Property name=&quot;rotationpoint&quot; type=&quot;realarray&quot; value=&quot;0, 0, -34&quot;/&gt;&lt;Property name=&quot;viewoffset&quot; type=&quot;realarray&quot; value=&quot;-0.07508532702922821, -0.03868434701297583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10, 469&quot;/&gt;&lt;Property name=&quot;renderareasizedip&quot; type=&quot;realarray&quot; value=&quot;710, 469&quot;/&gt;&lt;/PropSet&gt;&lt;PropSet id=&quot;axis&quot;/&gt;&lt;PropSet id=&quot;clip&quot;/&gt;&lt;PropSet id=&quot;table&quot;/&gt;&lt;UpdateTimeStamp&gt;Sep 27, 2023, 9:06:31 PM&lt;/UpdateTimeStamp&gt;&lt;/Root&gt;"/>
</p:tagLst>
</file>

<file path=ppt/tags/tag5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4&lt;/Entity&gt;&lt;Tag&gt;pg4&lt;/Tag&gt;&lt;Node&gt;Results &amp;gt; Particle Trajectories (cpt)&lt;/Node&gt;&lt;LinkType&gt;Image&lt;/LinkType&gt;&lt;ModelLink directoryType=&quot;none&quot;&gt;H:\hub\root\build\main\daily\test\tapplications\Molecular_Flow_Module\Industrial_Applications\charge_exchange_cell.mph&lt;/ModelLink&gt;&lt;LocalPath&gt;charge_exchange_cell.mph&lt;/LocalPath&gt;&lt;SDim&gt;3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n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n&quot;/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, , 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showselection&quot; type=&quot;bool&quot; value=&quot;on&quot;/&gt;&lt;Property name=&quot;showmaterial&quot; type=&quot;bool&quot; value=&quot;off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14.269027709960938&quot;/&gt;&lt;Property name=&quot;zoomanglefull&quot; type=&quot;real&quot; value=&quot;12.301642417907715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1302.1693115234375, 0, -34&quot;/&gt;&lt;Property name=&quot;target&quot; type=&quot;realarray&quot; value=&quot;0, 0, -34&quot;/&gt;&lt;Property name=&quot;up&quot; type=&quot;realarray&quot; value=&quot;4.371138828673793E-8, 0, 1&quot;/&gt;&lt;Property name=&quot;rotationpoint&quot; type=&quot;realarray&quot; value=&quot;0, 0, -34&quot;/&gt;&lt;Property name=&quot;viewoffset&quot; type=&quot;realarray&quot; value=&quot;-0.07508532702922821, -0.03868434701297583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10, 469&quot;/&gt;&lt;Property name=&quot;renderareasizedip&quot; type=&quot;realarray&quot; value=&quot;710, 469&quot;/&gt;&lt;/PropSet&gt;&lt;PropSet id=&quot;axis&quot;/&gt;&lt;PropSet id=&quot;clip&quot;/&gt;&lt;PropSet id=&quot;table&quot;/&gt;&lt;UpdateTimeStamp&gt;Sep 27, 2023, 9:06:31 PM&lt;/UpdateTimeStamp&gt;&lt;/Root&gt;"/>
</p:tagLst>
</file>

<file path=ppt/theme/theme1.xml><?xml version="1.0" encoding="utf-8"?>
<a:theme xmlns:a="http://schemas.openxmlformats.org/drawingml/2006/main" name="comsol">
  <a:themeElements>
    <a:clrScheme name="COMSOL 1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B43074F0-4B04-455D-A174-9AE4F28B5B0E}" vid="{3FF8A466-F0F8-46B5-8CD7-6E797DFE1A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Lato</vt:lpstr>
      <vt:lpstr>Lato Light</vt:lpstr>
      <vt:lpstr>Wingdings</vt:lpstr>
      <vt:lpstr>comsol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2023-09-27T19:06:37Z</dcterms:created>
  <dc:creator>COMSOL</dc:creator>
  <cp:lastModifiedBy>COMSOL</cp:lastModifiedBy>
  <dcterms:modified xsi:type="dcterms:W3CDTF">2023-09-27T19:06:37Z</dcterms:modified>
  <cp:revision>1</cp:revision>
  <dc:title>Neutralization of a Proton Beam Through a Charge Exchange Cell</dc:title>
</cp:coreProperties>
</file>