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10"/>
    <p:sldId id="257" r:id="rId11"/>
    <p:sldId id="259" r:id="rId13"/>
    <p:sldId id="260" r:id="rId14"/>
    <p:sldId id="261" r:id="rId15"/>
    <p:sldId id="263" r:id="rId17"/>
    <p:sldId id="264" r:id="rId18"/>
    <p:sldId id="265" r:id="rId19"/>
    <p:sldId id="266" r:id="rId20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54" d="100"/>
          <a:sy n="154" d="100"/>
        </p:scale>
        <p:origin x="168" y="3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1.xml" Type="http://schemas.openxmlformats.org/officeDocument/2006/relationships/slide"/><Relationship Id="rId11" Target="slides/slide2.xml" Type="http://schemas.openxmlformats.org/officeDocument/2006/relationships/slide"/><Relationship Id="rId13" Target="slides/slide4.xml" Type="http://schemas.openxmlformats.org/officeDocument/2006/relationships/slide"/><Relationship Id="rId14" Target="slides/slide3.xml" Type="http://schemas.openxmlformats.org/officeDocument/2006/relationships/slide"/><Relationship Id="rId15" Target="slides/slide5.xml" Type="http://schemas.openxmlformats.org/officeDocument/2006/relationships/slide"/><Relationship Id="rId17" Target="slides/slide7.xml" Type="http://schemas.openxmlformats.org/officeDocument/2006/relationships/slide"/><Relationship Id="rId18" Target="slides/slide6.xml" Type="http://schemas.openxmlformats.org/officeDocument/2006/relationships/slide"/><Relationship Id="rId19" Target="slides/slide8.xml" Type="http://schemas.openxmlformats.org/officeDocument/2006/relationships/slide"/><Relationship Id="rId20" Target="slides/slide9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705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B1DA0-7E63-4CDE-961E-607D001A9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16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4pPr>
            <a:lvl5pPr marL="12538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894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42400"/>
            <a:ext cx="8305200" cy="1789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to edit Master header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03600"/>
            <a:ext cx="8305200" cy="12420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046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83CD7-383B-48A0-8B71-F06BC83DE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32000"/>
            <a:ext cx="41112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64813" indent="-214313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55965-8388-42DC-8FE0-FECC99CDC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6800" y="1332000"/>
            <a:ext cx="40356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C35649-F5E1-436D-BCBC-468BEAF2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4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3887788" y="0"/>
            <a:ext cx="5256212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114800" y="209550"/>
            <a:ext cx="4800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970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Small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6172200" y="0"/>
            <a:ext cx="2971800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5313362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400800" y="209550"/>
            <a:ext cx="2514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5313362" cy="31623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98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93A39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23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047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Two 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AA8A8-3946-DE4F-97CB-CBC48B9F7A6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28950"/>
            <a:ext cx="8062912" cy="12319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4267777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E08046-4BE1-4FB9-890C-3BAA6099F53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57200" y="4540827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86E2C5B-58AD-4D69-8653-58174ACC8A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559600" y="4269600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599CD08-F90D-4D15-9B4E-79BB92E4CDF2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559600" y="4539600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386985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1282701"/>
            <a:ext cx="8062912" cy="21399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4FF62A3-F460-4741-8342-309E52138A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020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F8AF9C0-51D9-4A91-8E30-9CA60298FBC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6020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4298647-61D0-4FBB-8F52-37C8A845D3E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268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578A0BF-E876-40F4-A20B-1A438C7EEFAC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7268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9E506-AD96-463A-84F2-AAE1BB90340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6000" y="3432556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8A7706D-1D21-49ED-888E-699D6B6BE78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524400" y="3429000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912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55CD0-D773-472C-923C-F2A3641F6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4042800" cy="62863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970D2E-452D-4D8D-8871-F92BDDC48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962000"/>
            <a:ext cx="4042800" cy="31242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65C34-988A-4381-BE35-3CF7874797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19600" y="1332000"/>
            <a:ext cx="4042800" cy="62865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BAD278-0467-4156-945B-8A0C6FB1AA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19600" y="1962000"/>
            <a:ext cx="4042800" cy="3124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9489FC-5B9D-4C9C-A962-ECD59DECD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40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C4E7365-D38C-47DC-98CE-EFDE9B5AA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057F52-E5D6-4C4F-8C1F-48ED323FF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51587-1A95-4AA5-AD68-679421FFF7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59623" y="4780800"/>
            <a:ext cx="3103200" cy="3048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  <a:lvl2pPr marL="457189" indent="0">
              <a:buNone/>
              <a:defRPr/>
            </a:lvl2pPr>
            <a:lvl3pPr marL="914378" indent="0"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201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63150-919C-4838-9C50-4A49E1F703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09551"/>
            <a:ext cx="4800600" cy="4724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2000">
                <a:latin typeface="Lato" panose="020F0502020204030203" pitchFamily="34" charset="0"/>
              </a:defRPr>
            </a:lvl4pPr>
            <a:lvl5pPr marL="1828754" indent="0">
              <a:buNone/>
              <a:defRPr sz="2000">
                <a:latin typeface="Lato" panose="020F050202020403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2DF0CC-FE08-413C-BBD2-A8A78D85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41956C6-5D94-4460-ABB5-94D93E7EDC3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A45BAD-29C1-9741-879D-03074B2081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4800" y="4629600"/>
            <a:ext cx="3103200" cy="3060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601439836"/>
      </p:ext>
    </p:extLst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slideLayouts/slideLayout12.xml" Type="http://schemas.openxmlformats.org/officeDocument/2006/relationships/slideLayout"/><Relationship Id="rId13" Target="../theme/theme1.xml" Type="http://schemas.openxmlformats.org/officeDocument/2006/relationships/theme"/><Relationship Id="rId14" Target="../media/image1.emf" Type="http://schemas.openxmlformats.org/officeDocument/2006/relationships/image"/><Relationship Id="rId15" Target="../media/image2.emf" Type="http://schemas.openxmlformats.org/officeDocument/2006/relationships/image"/><Relationship Id="rId16" Target="../media/image3.png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3F58E3-9A58-46F0-BF14-7D50442D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229600" cy="7416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A2A96-2EF0-4D95-8F42-7400F1711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8107082" cy="37548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7D267B-40D0-4DD7-AC1D-48683B25403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6834" y="167935"/>
            <a:ext cx="564240" cy="522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FCAB09-91CA-475B-B6CD-D124E3343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l="24096"/>
          <a:stretch/>
        </p:blipFill>
        <p:spPr>
          <a:xfrm>
            <a:off x="0" y="115217"/>
            <a:ext cx="1066800" cy="2870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90FBC2-4514-4E11-A820-6885E5011C2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5778" y="223913"/>
            <a:ext cx="752320" cy="6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4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7" r:id="rId4"/>
    <p:sldLayoutId id="2147483671" r:id="rId5"/>
    <p:sldLayoutId id="2147483672" r:id="rId6"/>
    <p:sldLayoutId id="2147483664" r:id="rId7"/>
    <p:sldLayoutId id="2147483665" r:id="rId8"/>
    <p:sldLayoutId id="2147483666" r:id="rId9"/>
    <p:sldLayoutId id="2147483668" r:id="rId10"/>
    <p:sldLayoutId id="2147483669" r:id="rId11"/>
    <p:sldLayoutId id="2147483670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1B4D8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176209" indent="-176209" algn="l" defTabSz="914378" rtl="0" eaLnBrk="1" latinLnBrk="0" hangingPunct="1">
        <a:lnSpc>
          <a:spcPct val="100000"/>
        </a:lnSpc>
        <a:spcBef>
          <a:spcPts val="1000"/>
        </a:spcBef>
        <a:buFont typeface="Wingdings" pitchFamily="2" charset="2"/>
        <a:buChar char="§"/>
        <a:tabLst/>
        <a:defRPr sz="16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1pPr>
      <a:lvl2pPr marL="514337" indent="-222245" algn="l" defTabSz="914378" rtl="0" eaLnBrk="1" latinLnBrk="0" hangingPunct="1">
        <a:lnSpc>
          <a:spcPct val="100000"/>
        </a:lnSpc>
        <a:spcBef>
          <a:spcPts val="500"/>
        </a:spcBef>
        <a:buFontTx/>
        <a:buBlip>
          <a:blip r:embed="rId16"/>
        </a:buBlip>
        <a:tabLst/>
        <a:defRPr sz="14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2pPr>
      <a:lvl3pPr marL="746106" indent="-169859" algn="l" defTabSz="80643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2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3pPr>
      <a:lvl4pPr marL="1371566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1828754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_rels/slide2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3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5.png" Type="http://schemas.openxmlformats.org/officeDocument/2006/relationships/image"/><Relationship Id="rId3" Target="../media/image6.png" Type="http://schemas.openxmlformats.org/officeDocument/2006/relationships/image"/><Relationship Id="rId4" Target="../media/image7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8.png" Type="http://schemas.openxmlformats.org/officeDocument/2006/relationships/image"/><Relationship Id="rId3" Target="../media/image9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1.png" Type="http://schemas.openxmlformats.org/officeDocument/2006/relationships/image"/><Relationship Id="rId3" Type="http://schemas.openxmlformats.org/officeDocument/2006/relationships/tags" Target="../tags/tag2.xml"/></Relationships>

</file>

<file path=ppt/slides/_rels/slide7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0.png" Type="http://schemas.openxmlformats.org/officeDocument/2006/relationships/image"/><Relationship Id="rId3" Type="http://schemas.openxmlformats.org/officeDocument/2006/relationships/tags" Target="../tags/tag1.xml"/></Relationships>

</file>

<file path=ppt/slides/_rels/slide8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2.png" Type="http://schemas.openxmlformats.org/officeDocument/2006/relationships/image"/><Relationship Id="rId3" Type="http://schemas.openxmlformats.org/officeDocument/2006/relationships/tags" Target="../tags/tag3.xml"/></Relationships>

</file>

<file path=ppt/slides/_rels/slide9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Fluid–Structure Interaction</a:t>
            </a:r>
          </a:p>
        </p:txBody>
      </p:sp>
      <p:sp xmlns:r="http://schemas.openxmlformats.org/officeDocument/2006/relationships"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lvl="0" indent="0" marL="0">
              <a:spcAft>
                <a:spcPct val="15000"/>
              </a:spcAft>
            </a:pPr>
            <a:r>
              <a:rPr lang="en-US"/>
              <a:t>COMSOL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Introduction</a:t>
            </a:r>
            <a:endParaRPr lang="en-US"/>
          </a:p>
        </p:txBody>
      </p:sp>
      <p:sp>
        <p:nvSpPr>
          <p:cNvPr name="AutoShape 4" id="4"/>
          <p:cNvSpPr/>
          <p:nvPr/>
        </p:nvSpPr>
        <p:spPr>
          <a:xfrm flipH="false" flipV="false" rot="0">
            <a:off x="457200" y="1332000"/>
            <a:ext cx="8305200" cy="375285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The following example demonstrates techniques for modeling fluid-structure interactions in COMSOL Multiphysics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It illustrates how fluid flow can deform structures and how to solve for the flow in a continuously deforming geometry using the arbitrary Lagrangian-Eulerian (ALE) method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Laminar Flow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874000"/>
            <a:ext cx="2819400" cy="3302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00" y="2585200"/>
            <a:ext cx="1333500" cy="254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The model geometry consists of a horizontal flow channel with a thin wall-shaped obstacle in the middle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The fluid flows mainly from left to right, except for some regions behind the obstacle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The fluid imposes a force on the structure’s walls resulting from the viscous drag and pressure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The structure, made of a deformable material, bends under the applied load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Consequently, the fluid flow also follows a new path, so solving the flow in the original geometry would generate incorrect results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Geometry 1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Solid Mechanics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874000"/>
            <a:ext cx="2819400" cy="3683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300" u="none">
                <a:solidFill>
                  <a:srgbClr val="393A39"/>
                </a:solidFill>
                <a:latin typeface="Lato"/>
              </a:rPr>
              <a:t>The figure shows the mesh velocity at t = 0.15 s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300" u="none">
                <a:solidFill>
                  <a:srgbClr val="393A39"/>
                </a:solidFill>
                <a:latin typeface="Lato"/>
              </a:rPr>
              <a:t>The boundaries of the narrow structure are the only moving boundaries in the domain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300" u="none">
                <a:solidFill>
                  <a:srgbClr val="393A39"/>
                </a:solidFill>
                <a:latin typeface="Lato"/>
              </a:rPr>
              <a:t>Therefore the mesh velocity also has its largest values near the structure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300" u="none">
                <a:solidFill>
                  <a:srgbClr val="393A39"/>
                </a:solidFill>
                <a:latin typeface="Lato"/>
              </a:rPr>
              <a:t>Depending on the current state of the deformation — whether it is increasing, decreasing, or stationary — the mesh velocity can have a very different distribution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125721"/>
            <a:ext cx="4800600" cy="492507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Mesh velocity (arrows) and mesh and geometry deformation at t = 0.15 s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525271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200" u="none">
                <a:solidFill>
                  <a:srgbClr val="393A39"/>
                </a:solidFill>
                <a:latin typeface="Lato"/>
              </a:rPr>
              <a:t>The figure shows the geometry deformation and flow at t = 4 s, when the system is close to its steady state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200" u="none">
                <a:solidFill>
                  <a:srgbClr val="393A39"/>
                </a:solidFill>
                <a:latin typeface="Lato"/>
              </a:rPr>
              <a:t>Due to the channel’s small dimensions, the Reynolds number of the flow is small (Re &lt;&lt; 100), and the flow stays laminar in most of the domain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200" u="none">
                <a:solidFill>
                  <a:srgbClr val="393A39"/>
                </a:solidFill>
                <a:latin typeface="Lato"/>
              </a:rPr>
              <a:t>The eddies are restricted to a small area behind the structure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200" u="none">
                <a:solidFill>
                  <a:srgbClr val="393A39"/>
                </a:solidFill>
                <a:latin typeface="Lato"/>
              </a:rPr>
              <a:t>The amount of deformation as well as the size and location of the swirls depend on the magnitude of the inflow velocity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125721"/>
            <a:ext cx="4800600" cy="492507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Flow velocity and geometry deformation at t = 4 s. The streamlines indicate the flow-velocity magnitude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525271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100" u="none">
                <a:solidFill>
                  <a:srgbClr val="393A39"/>
                </a:solidFill>
                <a:latin typeface="Lato"/>
              </a:rPr>
              <a:t>The figure compares the average inflow velocity to the horizontal mesh velocity and the horizontal mesh displacement just beside the top of the structure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100" u="none">
                <a:solidFill>
                  <a:srgbClr val="393A39"/>
                </a:solidFill>
                <a:latin typeface="Lato"/>
              </a:rPr>
              <a:t>Most of the time the deformation follows the inflow velocity quite closely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100" u="none">
                <a:solidFill>
                  <a:srgbClr val="393A39"/>
                </a:solidFill>
                <a:latin typeface="Lato"/>
              </a:rPr>
              <a:t>Whenever the inflow velocity starts to decrease, the deformation also decreases, which you can observe as the negative values on the horizontal mesh velocity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100" u="none">
                <a:solidFill>
                  <a:srgbClr val="393A39"/>
                </a:solidFill>
                <a:latin typeface="Lato"/>
              </a:rPr>
              <a:t>Toward the end of the simulation, when inflow and structure deformation approach their steady-state values, the mesh velocity also decreases to zero</a:t>
            </a:r>
          </a:p>
        </p:txBody>
      </p:sp>
      <p:sp>
        <p:nvSpPr>
          <p:cNvPr id="4" name="AutoShape 4"/>
          <p:cNvSpPr/>
          <p:nvPr/>
        </p:nvSpPr>
        <p:spPr>
          <a:xfrm>
            <a:off x="4221219" y="3650372"/>
            <a:ext cx="4800600" cy="1283578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Inflow velocity, horizontal mesh velocity, and mesh deformation. The blue curve shows the average </a:t>
            </a:r>
            <a:r>
              <a:rPr b="false" i="false" lang="en-US" sz="1200" u="none">
                <a:solidFill>
                  <a:srgbClr val="1B4D81"/>
                </a:solidFill>
                <a:latin typeface="Century Schoolbook"/>
              </a:rPr>
              <a:t>x</a:t>
            </a:r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 direction velocity at the inflow boundary (m/s); the green shows 10</a:t>
            </a:r>
            <a:r>
              <a:rPr b="false" baseline="30000" i="true" lang="en-US" sz="1200" u="none">
                <a:solidFill>
                  <a:srgbClr val="1B4D81"/>
                </a:solidFill>
                <a:latin typeface="Lato"/>
              </a:rPr>
              <a:t>4</a:t>
            </a:r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×mesh displacement in the x direction (dx_ale; m) at the geometry point (1.05·10</a:t>
            </a:r>
            <a:r>
              <a:rPr b="false" baseline="30000" i="true" lang="en-US" sz="1200" u="none">
                <a:solidFill>
                  <a:srgbClr val="1B4D81"/>
                </a:solidFill>
                <a:latin typeface="Lato"/>
              </a:rPr>
              <a:t>-4</a:t>
            </a:r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, 0.5·10-</a:t>
            </a:r>
            <a:r>
              <a:rPr b="false" baseline="30000" i="true" lang="en-US" sz="1200" u="none">
                <a:solidFill>
                  <a:srgbClr val="1B4D81"/>
                </a:solidFill>
                <a:latin typeface="Lato"/>
              </a:rPr>
              <a:t>-4</a:t>
            </a:r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); and the red curve shows 10</a:t>
            </a:r>
            <a:r>
              <a:rPr b="false" baseline="30000" i="true" lang="en-US" sz="1200" u="none">
                <a:solidFill>
                  <a:srgbClr val="1B4D81"/>
                </a:solidFill>
                <a:latin typeface="Lato"/>
              </a:rPr>
              <a:t>3</a:t>
            </a:r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×mesh velocity in the x direction (xt; m/s), also at the point (1.05·10</a:t>
            </a:r>
            <a:r>
              <a:rPr b="false" baseline="30000" i="true" lang="en-US" sz="1200" u="none">
                <a:solidFill>
                  <a:srgbClr val="1B4D81"/>
                </a:solidFill>
                <a:latin typeface="Lato"/>
              </a:rPr>
              <a:t>-4</a:t>
            </a:r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, 0.5·10</a:t>
            </a:r>
            <a:r>
              <a:rPr b="false" baseline="30000" i="true" lang="en-US" sz="1200" u="none">
                <a:solidFill>
                  <a:srgbClr val="1B4D81"/>
                </a:solidFill>
                <a:latin typeface="Lato"/>
              </a:rPr>
              <a:t>-4</a:t>
            </a:r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)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221219" y="209550"/>
            <a:ext cx="4587763" cy="344082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The figure compares the meshes at different times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The first image shows the initial mesh, which you generate prior to solving the model. This mesh is equally distributed around the top of the structure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The second image shows the mesh in its deformed form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Because the structure deforms more in the horizontal direction, the mesh also changes more in this direction: On the left, the mesh elements are stretched; on the right, they are compressed in the </a:t>
            </a:r>
            <a:r>
              <a:rPr lang="en-US" sz="1100" b="false" i="true" u="none">
                <a:solidFill>
                  <a:srgbClr val="393A39"/>
                </a:solidFill>
                <a:latin typeface="Century Schoolbook"/>
              </a:rPr>
              <a:t>x</a:t>
            </a: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 direction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309642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Geometry and mesh near the top of the structure at t = 0 s and 2 s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1746258"/>
            <a:ext cx="4800600" cy="1350169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1&lt;/Entity&gt;&lt;Tag&gt;pg1&lt;/Tag&gt;&lt;Node&gt;Results &amp;gt; Velocity (spf)&lt;/Node&gt;&lt;LinkType&gt;Image&lt;/LinkType&gt;&lt;ModelLink directoryType=&quot;none&quot;&gt;H:\hub\root\build\main\daily\test\tapplications\MEMS_Module\Fluid-Structure_Interaction\fluid_structure_interaction.mph&lt;/ModelLink&gt;&lt;LocalPath&gt;fluid_structure_interaction.mph&lt;/LocalPath&gt;&lt;SDim&gt;2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2&quot;/&gt;&lt;Property name=&quot;options2d&quot; type=&quot;group&quot; value=&quot;on&quot;/&gt;&lt;Property name=&quot;title2d&quot; type=&quot;bool&quot; value=&quot;on&quot;/&gt;&lt;Property name=&quot;legend2d&quot; type=&quot;bool&quot; value=&quot;on&quot;/&gt;&lt;Property name=&quot;axes2d&quot; type=&quot;bool&quot; value=&quot;on&quot;/&gt;&lt;Property name=&quot;logo2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units&quot; type=&quot;bool&quot; value=&quot;on&quot;/&gt;&lt;Property name=&quot;plotgroupunits&quot; type=&quot;stringarray&quot; value=&quot;, &quot;/&gt;&lt;Property name=&quot;locked&quot; type=&quot;bool&quot; value=&quot;off&quot;/&gt;&lt;Property name=&quot;istemporary&quot; type=&quot;bool&quot; value=&quot;off&quot;/&gt;&lt;Property name=&quot;showselection&quot; type=&quot;bool&quot; value=&quot;on&quot;/&gt;&lt;Property name=&quot;showmaterial&quot; type=&quot;bool&quot; value=&quot;off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offscreenoverride&quot; type=&quot;bool&quot; value=&quot;off&quot;/&gt;&lt;/PropSet&gt;&lt;PropSet id=&quot;camera&quot;/&gt;&lt;PropSet id=&quot;axis&quot;&gt;&lt;Property name=&quot;xmin&quot; type=&quot;real&quot; value=&quot;25.72613525390625&quot;/&gt;&lt;Property name=&quot;xmax&quot; type=&quot;real&quot; value=&quot;174.27386474609375&quot;/&gt;&lt;Property name=&quot;ymin&quot; type=&quot;real&quot; value=&quot;-15.966926574707031&quot;/&gt;&lt;Property name=&quot;ymax&quot; type=&quot;real&quot; value=&quot;95.96692657470703&quot;/&gt;&lt;Property name=&quot;xminhidden&quot; type=&quot;real&quot; value=&quot;25.72613525390625&quot;/&gt;&lt;Property name=&quot;xmaxhidden&quot; type=&quot;real&quot; value=&quot;174.27386474609375&quot;/&gt;&lt;Property name=&quot;yminhidden&quot; type=&quot;real&quot; value=&quot;-15.966926574707031&quot;/&gt;&lt;Property name=&quot;ymaxhidden&quot; type=&quot;real&quot; value=&quot;95.96692657470703&quot;/&gt;&lt;Property name=&quot;forcenoviewscaling&quot; type=&quot;bool&quot; value=&quot;off&quot;/&gt;&lt;Property name=&quot;viewscaletype&quot; type=&quot;group&quot; value=&quot;none&quot;/&gt;&lt;Property name=&quot;autocontext&quot; type=&quot;group&quot; value=&quot;autofit&quot;/&gt;&lt;Property name=&quot;xweight&quot; type=&quot;real&quot; value=&quot;1&quot;/&gt;&lt;Property name=&quot;yweight&quot; type=&quot;real&quot; value=&quot;1&quot;/&gt;&lt;Property name=&quot;xscale&quot; type=&quot;real&quot; value=&quot;1&quot;/&gt;&lt;Property name=&quot;yscale&quot; type=&quot;real&quot; value=&quot;1&quot;/&gt;&lt;Property name=&quot;abstractviewsetting&quot; type=&quot;group&quot; value=&quot;on&quot;/&gt;&lt;Property name=&quot;abstractviewlratio&quot; type=&quot;real&quot; value=&quot;0.08575378358364105&quot;/&gt;&lt;Property name=&quot;abstractviewrratio&quot; type=&quot;real&quot; value=&quot;-0.41908711194992065&quot;/&gt;&lt;Property name=&quot;abstractviewbratio&quot; type=&quot;real&quot; value=&quot;0&quot;/&gt;&lt;Property name=&quot;abstractviewtratio&quot; type=&quot;real&quot; value=&quot;-0.20000000298023224&quot;/&gt;&lt;Property name=&quot;abstractviewxscale&quot; type=&quot;real&quot; value=&quot;0.16597512364387512&quot;/&gt;&lt;Property name=&quot;abstractviewyscale&quot; type=&quot;real&quot; value=&quot;0.16597510874271393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canvassizedip&quot; type=&quot;realarray&quot; value=&quot;710, 487&quot;/&gt;&lt;Property name=&quot;renderareasizedip&quot; type=&quot;realarray&quot; value=&quot;568, 428&quot;/&gt;&lt;/PropSet&gt;&lt;PropSet id=&quot;clip&quot;/&gt;&lt;PropSet id=&quot;table&quot;/&gt;&lt;UpdateTimeStamp&gt;Sep 27, 2023, 10:27:29 PM&lt;/UpdateTimeStamp&gt;&lt;/Root&gt;"/>
</p:tagLst>
</file>

<file path=ppt/tags/tag2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4&lt;/Entity&gt;&lt;Tag&gt;pg4&lt;/Tag&gt;&lt;Node&gt;Results &amp;gt; Deformed Mesh and Geometry&lt;/Node&gt;&lt;LinkType&gt;Image&lt;/LinkType&gt;&lt;ModelLink directoryType=&quot;none&quot;&gt;H:\hub\root\build\main\daily\test\tapplications\MEMS_Module\Fluid-Structure_Interaction\fluid_structure_interaction.mph&lt;/ModelLink&gt;&lt;LocalPath&gt;fluid_structure_interaction.mph&lt;/LocalPath&gt;&lt;SDim&gt;2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2&quot;/&gt;&lt;Property name=&quot;options2d&quot; type=&quot;group&quot; value=&quot;on&quot;/&gt;&lt;Property name=&quot;title2d&quot; type=&quot;bool&quot; value=&quot;on&quot;/&gt;&lt;Property name=&quot;legend2d&quot; type=&quot;bool&quot; value=&quot;on&quot;/&gt;&lt;Property name=&quot;axes2d&quot; type=&quot;bool&quot; value=&quot;on&quot;/&gt;&lt;Property name=&quot;logo2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units&quot; type=&quot;bool&quot; value=&quot;on&quot;/&gt;&lt;Property name=&quot;plotgroupunits&quot; type=&quot;stringarray&quot; value=&quot;, &quot;/&gt;&lt;Property name=&quot;locked&quot; type=&quot;bool&quot; value=&quot;off&quot;/&gt;&lt;Property name=&quot;istemporary&quot; type=&quot;bool&quot; value=&quot;off&quot;/&gt;&lt;Property name=&quot;showselection&quot; type=&quot;bool&quot; value=&quot;on&quot;/&gt;&lt;Property name=&quot;showmaterial&quot; type=&quot;bool&quot; value=&quot;off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offscreenoverride&quot; type=&quot;bool&quot; value=&quot;off&quot;/&gt;&lt;/PropSet&gt;&lt;PropSet id=&quot;camera&quot;/&gt;&lt;PropSet id=&quot;axis&quot;&gt;&lt;Property name=&quot;xmin&quot; type=&quot;real&quot; value=&quot;25.72613525390625&quot;/&gt;&lt;Property name=&quot;xmax&quot; type=&quot;real&quot; value=&quot;174.27386474609375&quot;/&gt;&lt;Property name=&quot;ymin&quot; type=&quot;real&quot; value=&quot;-7.471672058105469&quot;/&gt;&lt;Property name=&quot;ymax&quot; type=&quot;real&quot; value=&quot;87.47167205810547&quot;/&gt;&lt;Property name=&quot;xminhidden&quot; type=&quot;real&quot; value=&quot;25.72613525390625&quot;/&gt;&lt;Property name=&quot;xmaxhidden&quot; type=&quot;real&quot; value=&quot;174.27386474609375&quot;/&gt;&lt;Property name=&quot;yminhidden&quot; type=&quot;real&quot; value=&quot;-7.471672058105469&quot;/&gt;&lt;Property name=&quot;ymaxhidden&quot; type=&quot;real&quot; value=&quot;87.47167205810547&quot;/&gt;&lt;Property name=&quot;forcenoviewscaling&quot; type=&quot;bool&quot; value=&quot;off&quot;/&gt;&lt;Property name=&quot;viewscaletype&quot; type=&quot;group&quot; value=&quot;none&quot;/&gt;&lt;Property name=&quot;autocontext&quot; type=&quot;group&quot; value=&quot;autofit&quot;/&gt;&lt;Property name=&quot;xweight&quot; type=&quot;real&quot; value=&quot;1&quot;/&gt;&lt;Property name=&quot;yweight&quot; type=&quot;real&quot; value=&quot;1&quot;/&gt;&lt;Property name=&quot;xscale&quot; type=&quot;real&quot; value=&quot;1&quot;/&gt;&lt;Property name=&quot;yscale&quot; type=&quot;real&quot; value=&quot;1&quot;/&gt;&lt;Property name=&quot;abstractviewsetting&quot; type=&quot;group&quot; value=&quot;on&quot;/&gt;&lt;Property name=&quot;abstractviewlratio&quot; type=&quot;real&quot; value=&quot;0.08575378358364105&quot;/&gt;&lt;Property name=&quot;abstractviewrratio&quot; type=&quot;real&quot; value=&quot;-0.41908711194992065&quot;/&gt;&lt;Property name=&quot;abstractviewbratio&quot; type=&quot;real&quot; value=&quot;0&quot;/&gt;&lt;Property name=&quot;abstractviewtratio&quot; type=&quot;real&quot; value=&quot;-0.20000000298023224&quot;/&gt;&lt;Property name=&quot;abstractviewxscale&quot; type=&quot;real&quot; value=&quot;0.16597512364387512&quot;/&gt;&lt;Property name=&quot;abstractviewyscale&quot; type=&quot;real&quot; value=&quot;0.16597510874271393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canvassizedip&quot; type=&quot;realarray&quot; value=&quot;710, 487&quot;/&gt;&lt;Property name=&quot;renderareasizedip&quot; type=&quot;realarray&quot; value=&quot;654, 418&quot;/&gt;&lt;/PropSet&gt;&lt;PropSet id=&quot;clip&quot;/&gt;&lt;PropSet id=&quot;table&quot;/&gt;&lt;UpdateTimeStamp&gt;Sep 27, 2023, 10:27:37 PM&lt;/UpdateTimeStamp&gt;&lt;/Root&gt;"/>
</p:tagLst>
</file>

<file path=ppt/tags/tag3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5&lt;/Entity&gt;&lt;Tag&gt;pg5&lt;/Tag&gt;&lt;Node&gt;Results &amp;gt; Mesh Velocity&lt;/Node&gt;&lt;LinkType&gt;Image&lt;/LinkType&gt;&lt;ModelLink directoryType=&quot;none&quot;&gt;H:\hub\root\build\main\daily\test\tapplications\MEMS_Module\Fluid-Structure_Interaction\fluid_structure_interaction.mph&lt;/ModelLink&gt;&lt;LocalPath&gt;fluid_structure_interaction.mph&lt;/LocalPath&gt;&lt;SDim&gt;1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color&quot;/&gt;&lt;Property name=&quot;customcolor&quot; type=&quot;realarray&quot; value=&quot;1, 1, 1&quot;/&gt;&lt;Property name=&quot;customcolor_vector_method&quot; type=&quot;string&quot; value=&quot;step&quot;/&gt;&lt;Property name=&quot;customcolor_vector_start&quot; type=&quot;string&quot; value=&quot;&quot;/&gt;&lt;Property name=&quot;customcolor_vector_stop&quot; type=&quot;string&quot; value=&quot;&quot;/&gt;&lt;Property name=&quot;customcolor_vector_step&quot; type=&quot;string&quot; value=&quot;&quot;/&gt;&lt;Property name=&quot;customcolor_vector_numvalues&quot; type=&quot;string&quot; value=&quot;&quot;/&gt;&lt;Property name=&quot;customcolor_vector_function&quot; type=&quot;string&quot; value=&quot;none&quot;/&gt;&lt;Property name=&quot;customcolor_vector_interval&quot; type=&quot;string&quot; value=&quot;octave&quot;/&gt;&lt;Property name=&quot;customcolor_vector_freqperdec&quot; type=&quot;string&quot; value=&quot;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-0.050959922144563394&quot;/&gt;&lt;Property name=&quot;xmax&quot; type=&quot;real&quot; value=&quot;4.050959922144563&quot;/&gt;&lt;Property name=&quot;ymin&quot; type=&quot;real&quot; value=&quot;-0.04137648246550275&quot;/&gt;&lt;Property name=&quot;ymax&quot; type=&quot;real&quot; value=&quot;0.14256481395636086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ff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Sep 27, 2023, 10:27:41 PM&lt;/UpdateTimeStamp&gt;&lt;/Root&gt;"/>
</p:tagLst>
</file>

<file path=ppt/theme/theme1.xml><?xml version="1.0" encoding="utf-8"?>
<a:theme xmlns:a="http://schemas.openxmlformats.org/drawingml/2006/main" name="comsol">
  <a:themeElements>
    <a:clrScheme name="COMSOL 1">
      <a:dk1>
        <a:srgbClr val="393A39"/>
      </a:dk1>
      <a:lt1>
        <a:srgbClr val="FFFFFF"/>
      </a:lt1>
      <a:dk2>
        <a:srgbClr val="24325B"/>
      </a:dk2>
      <a:lt2>
        <a:srgbClr val="D7E3EE"/>
      </a:lt2>
      <a:accent1>
        <a:srgbClr val="005596"/>
      </a:accent1>
      <a:accent2>
        <a:srgbClr val="368CCB"/>
      </a:accent2>
      <a:accent3>
        <a:srgbClr val="EEA341"/>
      </a:accent3>
      <a:accent4>
        <a:srgbClr val="E65E30"/>
      </a:accent4>
      <a:accent5>
        <a:srgbClr val="388090"/>
      </a:accent5>
      <a:accent6>
        <a:srgbClr val="A5D5CF"/>
      </a:accent6>
      <a:hlink>
        <a:srgbClr val="368CCB"/>
      </a:hlink>
      <a:folHlink>
        <a:srgbClr val="005596"/>
      </a:folHlink>
    </a:clrScheme>
    <a:fontScheme name="COMSOL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B43074F0-4B04-455D-A174-9AE4F28B5B0E}" vid="{3FF8A466-F0F8-46B5-8CD7-6E797DFE1A7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Lato</vt:lpstr>
      <vt:lpstr>Lato Light</vt:lpstr>
      <vt:lpstr>Wingdings</vt:lpstr>
      <vt:lpstr>comsol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2023-09-27T20:28:03Z</dcterms:created>
  <dc:creator>COMSOL</dc:creator>
  <cp:lastModifiedBy>COMSOL</cp:lastModifiedBy>
  <dcterms:modified xsi:type="dcterms:W3CDTF">2023-09-27T20:28:03Z</dcterms:modified>
  <cp:revision>1</cp:revision>
  <dc:title>Fluid–Structure Interaction</dc:title>
</cp:coreProperties>
</file>