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1" r:id="rId15"/>
    <p:sldId id="262" r:id="rId1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5" Target="slides/slide6.xml" Type="http://schemas.openxmlformats.org/officeDocument/2006/relationships/slide"/><Relationship Id="rId16" Target="slides/slide5.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7.png" Type="http://schemas.openxmlformats.org/officeDocument/2006/relationships/image"/><Relationship Id="rId3" Type="http://schemas.openxmlformats.org/officeDocument/2006/relationships/tags" Target="../tags/tag2.xml"/></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ype="http://schemas.openxmlformats.org/officeDocument/2006/relationships/tags" Target="../tags/tag1.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Shell-and-Tube Heat Exchanger</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Background</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Shell-and-tube heat exchangers are one of the most widely used type of heat exchanger in the processing industry. They are commonly found in oil refineries, nuclear power plants and other large-scale chemical processes</a:t>
            </a:r>
          </a:p>
          <a:p>
            <a:pPr lvl="0" algn="l" indent="-176209" marL="176209">
              <a:lnSpc>
                <a:spcPct val="100000"/>
              </a:lnSpc>
              <a:spcBef>
                <a:spcPts val="1000"/>
              </a:spcBef>
              <a:buFont typeface="Wingdings"/>
              <a:buChar char="§"/>
            </a:pPr>
            <a:r>
              <a:rPr lang="en-US" sz="1600" b="false" i="false" u="none">
                <a:solidFill>
                  <a:srgbClr val="393A39"/>
                </a:solidFill>
                <a:latin typeface="Lato"/>
              </a:rPr>
              <a:t>Two separate fluids at different temperatures flow through the heat exchanger: one through the tubes, the other in the shell surrounding the tubes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Several design parameters and operating conditions influence the optimal performance of a shell-and-tube heat exchanger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Water flows through the tubes, and air circulates in the shell</a:t>
            </a:r>
          </a:p>
          <a:p>
            <a:pPr lvl="0" algn="l" indent="-176209" marL="176209">
              <a:lnSpc>
                <a:spcPct val="100000"/>
              </a:lnSpc>
              <a:spcBef>
                <a:spcPts val="1000"/>
              </a:spcBef>
              <a:buFont typeface="Wingdings"/>
              <a:buChar char="§"/>
            </a:pPr>
            <a:r>
              <a:rPr lang="en-US" sz="1400" b="false" i="false" u="none">
                <a:solidFill>
                  <a:srgbClr val="393A39"/>
                </a:solidFill>
                <a:latin typeface="Lato"/>
              </a:rPr>
              <a:t>Baffles are introduced to create a cross-flow and to increase the exchange surface</a:t>
            </a:r>
          </a:p>
          <a:p>
            <a:pPr lvl="0" algn="l" indent="-176209" marL="176209">
              <a:lnSpc>
                <a:spcPct val="100000"/>
              </a:lnSpc>
              <a:spcBef>
                <a:spcPts val="1000"/>
              </a:spcBef>
              <a:buFont typeface="Wingdings"/>
              <a:buChar char="§"/>
            </a:pPr>
            <a:r>
              <a:rPr lang="en-US" sz="1400" b="false" i="false" u="none">
                <a:solidFill>
                  <a:srgbClr val="393A39"/>
                </a:solidFill>
                <a:latin typeface="Lato"/>
              </a:rPr>
              <a:t>All walls are made of structural steel and modeled as shells in 3D</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Heat transfer and turbulent flows physics are coupled</a:t>
            </a:r>
          </a:p>
        </p:txBody>
      </p:sp>
      <p:sp>
        <p:nvSpPr>
          <p:cNvPr name="AutoShape 4" id="4"/>
          <p:cNvSpPr/>
          <p:nvPr/>
        </p:nvSpPr>
        <p:spPr>
          <a:xfrm>
            <a:off x="4114800" y="4334624"/>
            <a:ext cx="4800600" cy="300816"/>
          </a:xfrm>
          <a:prstGeom prst="rect">
            <a:avLst/>
          </a:prstGeom>
        </p:spPr>
        <p:txBody>
          <a:bodyPr anchor="t" anchorCtr="false"/>
          <a:p>
            <a:r>
              <a:rPr lang="en-US" sz="1200" b="false" i="true" u="none">
                <a:solidFill>
                  <a:srgbClr val="1B4D81"/>
                </a:solidFill>
                <a:latin typeface="Lato"/>
              </a:rPr>
              <a:t>Model geometry</a:t>
            </a:r>
          </a:p>
        </p:txBody>
      </p:sp>
      <p:pic>
        <p:nvPicPr>
          <p:cNvPr name="Picture 3" id="3"/>
          <p:cNvPicPr>
            <a:picLocks noChangeAspect="true"/>
          </p:cNvPicPr>
          <p:nvPr/>
        </p:nvPicPr>
        <p:blipFill>
          <a:blip r:embed="rId2"/>
          <a:stretch>
            <a:fillRect/>
          </a:stretch>
        </p:blipFill>
        <p:spPr>
          <a:xfrm>
            <a:off x="4114800" y="508059"/>
            <a:ext cx="4800600" cy="3826565"/>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A symmetry is used to reduce the computational cost</a:t>
            </a:r>
          </a:p>
          <a:p>
            <a:pPr lvl="0" algn="l" indent="-176209" marL="176209">
              <a:lnSpc>
                <a:spcPct val="100000"/>
              </a:lnSpc>
              <a:spcBef>
                <a:spcPts val="1000"/>
              </a:spcBef>
              <a:buFont typeface="Wingdings"/>
              <a:buChar char="§"/>
            </a:pPr>
            <a:r>
              <a:rPr lang="en-US" sz="1400" b="false" i="false" u="none">
                <a:solidFill>
                  <a:srgbClr val="393A39"/>
                </a:solidFill>
                <a:latin typeface="Lato"/>
              </a:rPr>
              <a:t>The exterior walls are thermally insulated, while the interior walls allow heat exchange</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Wall functions are used in addition to the k-ε turbulence model</a:t>
            </a:r>
          </a:p>
        </p:txBody>
      </p:sp>
      <p:sp>
        <p:nvSpPr>
          <p:cNvPr name="AutoShape 4" id="4"/>
          <p:cNvSpPr/>
          <p:nvPr/>
        </p:nvSpPr>
        <p:spPr>
          <a:xfrm>
            <a:off x="4114800" y="4334624"/>
            <a:ext cx="4800600" cy="300816"/>
          </a:xfrm>
          <a:prstGeom prst="rect">
            <a:avLst/>
          </a:prstGeom>
        </p:spPr>
        <p:txBody>
          <a:bodyPr anchor="t" anchorCtr="false"/>
          <a:p>
            <a:r>
              <a:rPr lang="en-US" sz="1200" b="false" i="true" u="none">
                <a:solidFill>
                  <a:srgbClr val="1B4D81"/>
                </a:solidFill>
                <a:latin typeface="Lato"/>
              </a:rPr>
              <a:t>Model boundary conditions</a:t>
            </a:r>
          </a:p>
        </p:txBody>
      </p:sp>
      <p:pic>
        <p:nvPicPr>
          <p:cNvPr name="Picture 3" id="3"/>
          <p:cNvPicPr>
            <a:picLocks noChangeAspect="true"/>
          </p:cNvPicPr>
          <p:nvPr/>
        </p:nvPicPr>
        <p:blipFill>
          <a:blip r:embed="rId2"/>
          <a:stretch>
            <a:fillRect/>
          </a:stretch>
        </p:blipFill>
        <p:spPr>
          <a:xfrm>
            <a:off x="4114800" y="508059"/>
            <a:ext cx="4800600" cy="3826565"/>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pressure drop is slightly lower than 40 Pa for water and about 13 Pa for air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Pressure evolution in the air and water domains between inlet and outlet</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water is guided through the tubes where it exchanges heat with the air</a:t>
            </a:r>
          </a:p>
          <a:p>
            <a:pPr algn="l" indent="-176209" lvl="0" marL="176209">
              <a:lnSpc>
                <a:spcPct val="100000"/>
              </a:lnSpc>
              <a:spcBef>
                <a:spcPts val="1000"/>
              </a:spcBef>
              <a:buFont typeface="Wingdings"/>
              <a:buChar char="§"/>
            </a:pPr>
            <a:r>
              <a:rPr b="false" i="false" lang="en-US" sz="1400" u="none">
                <a:solidFill>
                  <a:srgbClr val="393A39"/>
                </a:solidFill>
                <a:latin typeface="Lato"/>
              </a:rPr>
              <a:t>The temperature difference between air and water at their respective inlet is 75°C, which is reduced to about 13°C at their outlet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overall heat exchange coefficient of this heat exchanger is 5.9 W/(m².K)</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Streamlines in water and air domains. Colored by temperature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7&lt;/Entity&gt;&lt;Tag&gt;pg7&lt;/Tag&gt;&lt;Node&gt;Results &amp;gt; Temperature Along Streamlines&lt;/Node&gt;&lt;LinkType&gt;Image&lt;/LinkType&gt;&lt;ModelLink directoryType=&quot;none&quot;&gt;H:\hub\root\build\main\daily\test\tapplications\Heat_Transfer_Module\Heat_Exchangers\shell_and_tube_heat_exchanger.mph&lt;/ModelLink&gt;&lt;LocalPath&gt;shell_and_tube_heat_exchanger.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n&quot;/&gt;&lt;Property name=&quot;showunits&quot; type=&quot;bool&quot; value=&quot;on&quot;/&gt;&lt;Property name=&quot;plotgroupunits&quot; type=&quot;stringarray&quot; value=&quot;\small mm, \small mm, \small mm&quot;/&gt;&lt;Property name=&quot;locked&quot; type=&quot;bool&quot; value=&quot;on&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0.921401023864746&quot;/&gt;&lt;Property name=&quot;zoomanglefull&quot; type=&quot;real&quot; value=&quot;13.302057266235352&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1965.439208984375, -2953.9189453125, 2215.439208984375&quot;/&gt;&lt;Property name=&quot;target&quot; type=&quot;realarray&quot; value=&quot;250, 0, 0&quot;/&gt;&lt;Property name=&quot;up&quot; type=&quot;realarray&quot; value=&quot;0.3086974024772644, 0.4115965962409973, 0.8574929237365723&quot;/&gt;&lt;Property name=&quot;rotationpoint&quot; type=&quot;realarray&quot; value=&quot;250, 0, 0&quot;/&gt;&lt;Property name=&quot;viewoffset&quot; type=&quot;realarray&quot; value=&quot;-0.009958049282431602, 0.0693523511290550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11:14:40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8&lt;/Entity&gt;&lt;Tag&gt;pg8&lt;/Tag&gt;&lt;Node&gt;Results &amp;gt; Pressure drops&lt;/Node&gt;&lt;LinkType&gt;Image&lt;/LinkType&gt;&lt;ModelLink directoryType=&quot;none&quot;&gt;H:\hub\root\build\main\daily\test\tapplications\Heat_Transfer_Module\Heat_Exchangers\shell_and_tube_heat_exchanger.mph&lt;/ModelLink&gt;&lt;LocalPath&gt;shell_and_tube_heat_exchanger.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n&quot;/&gt;&lt;Property name=&quot;showunits&quot; type=&quot;bool&quot; value=&quot;on&quot;/&gt;&lt;Property name=&quot;plotgroupunits&quot; type=&quot;stringarray&quot; value=&quot;\small mm, \small mm, \small mm&quot;/&gt;&lt;Property name=&quot;locked&quot; type=&quot;bool&quot; value=&quot;on&quot;/&gt;&lt;Property name=&quot;rotcenlocked&quot; type=&quot;bool&quot; value=&quot;off&quot;/&gt;&lt;Property name=&quot;istemporary&quot; type=&quot;bool&quot; value=&quot;off&quot;/&gt;&lt;Property name=&quot;scenelight&quot; type=&quot;group&quot; value=&quot;off&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0.921401023864746&quot;/&gt;&lt;Property name=&quot;zoomanglefull&quot; type=&quot;real&quot; value=&quot;9.147176742553711&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655.12744140625, -3817.11474609375, 2209.811279296875&quot;/&gt;&lt;Property name=&quot;target&quot; type=&quot;realarray&quot; value=&quot;250.0009765625, 49.999755859375, -2.44140625E-4&quot;/&gt;&lt;Property name=&quot;up&quot; type=&quot;realarray&quot; value=&quot;0.2736005187034607, 0.31398341059684753, 0.9091520309448242&quot;/&gt;&lt;Property name=&quot;rotationpoint&quot; type=&quot;realarray&quot; value=&quot;250, 50, 0&quot;/&gt;&lt;Property name=&quot;viewoffset&quot; type=&quot;realarray&quot; value=&quot;-0.06703908741474152, -0.00965162646025419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11:15:17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2023-09-27T21:15:22Z</dcterms:created>
  <dc:creator>COMSOL</dc:creator>
  <cp:lastModifiedBy>COMSOL</cp:lastModifiedBy>
  <dcterms:modified xsi:type="dcterms:W3CDTF">2023-09-27T21:15:22Z</dcterms:modified>
  <cp:revision>1</cp:revision>
  <dc:title>Shell-and-Tube Heat Exchanger</dc:title>
</cp:coreProperties>
</file>