
<file path=[Content_Types].xml><?xml version="1.0" encoding="utf-8"?>
<Types xmlns="http://schemas.openxmlformats.org/package/2006/content-types">
  <Default ContentType="image/x-emf" Extension="emf"/>
  <Default ContentType="image/gif" Extension="gi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59" r:id="rId13"/>
    <p:sldId id="261" r:id="rId15"/>
    <p:sldId id="262" r:id="rId16"/>
    <p:sldId id="263" r:id="rId17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3" Target="slides/slide4.xml" Type="http://schemas.openxmlformats.org/officeDocument/2006/relationships/slide"/><Relationship Id="rId15" Target="slides/slide6.xml" Type="http://schemas.openxmlformats.org/officeDocument/2006/relationships/slide"/><Relationship Id="rId16" Target="slides/slide5.xml" Type="http://schemas.openxmlformats.org/officeDocument/2006/relationships/slide"/><Relationship Id="rId17" Target="slides/slide7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7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6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gif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8.png" Type="http://schemas.openxmlformats.org/officeDocument/2006/relationships/image"/><Relationship Id="rId3" Type="http://schemas.openxmlformats.org/officeDocument/2006/relationships/tags" Target="../tags/tag2.xml"/></Relationships>
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Freeze-Drying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Background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Freeze-drying is a dehydration process that is often used to preserve high value products in the pharmaceutical and food industries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It is also frequently used as a way of removing water from products to reduce weight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Freeze-drying is based on sublimation, where a frozen liquid undergoes a phase change directly from a frozen solid state to a gaseous state. The vapor flows through the pores of the dried product before leaving the vial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Heat and mass transfer mechanisms are considered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This models illustrates the primary freeze-drying process in a vial under vacuum chamber conditions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Schematic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A frozen product is inside a vial under vacuum conditions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The product is subjected to heat transfer with the outside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As it heats up, the frozen product changes into a gaseous state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A sublimation front appears where the phase change occurs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The vapor flows out of the vial since the dried product is porous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An air gap is considered at the bottom, inducing a nonuniform heat flux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141801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Model schematic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700884"/>
            <a:ext cx="4800600" cy="344091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geometry and boundary conditions are axisymmetric. For demonstration purposes, the model is solved in 3D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vial is initially filled to 98% with a frozen product, in this case skim milk. On the top lies a domain of dried product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evolution of the sublimation front is followed thanks to a deformed geometry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3878366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Model geometry and boundary conditions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964318"/>
            <a:ext cx="4800600" cy="291404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It takes about 10 hours to sublimate 85% of the initial ice amount, which represents about 3.3 g of water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Freeze-drying process after 10 hours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sublimation front gradually takes a convex shape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simulation stops when the sublimation front approaches the base of the vial (smallest edge &lt;3% of total height)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Sublimation front evolution during the first 10 hours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The heat fluxes quickly raise the temperature in the vial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The temperature then reaches a plateau at the sublimation temperature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The lower the point in the vial, the higher the pressure, and the higher the sublimation temperature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As long as the water has not been sublimated, the temperature remains almost constant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After sublimation, the temperature increases again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Temperature evolution on the centerline of the domain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6&lt;/Entity&gt;&lt;Tag&gt;pg6&lt;/Tag&gt;&lt;Node&gt;Results &amp;gt; Sublimation Interface&lt;/Node&gt;&lt;LinkType&gt;Image&lt;/LinkType&gt;&lt;ModelLink directoryType=&quot;none&quot;&gt;H:\hub\root\build\main\daily\test\tapplications\Heat_Transfer_Module\Phase_Change\freeze_drying.mph&lt;/ModelLink&gt;&lt;LocalPath&gt;freeze_drying.mph&lt;/LocalPath&gt;&lt;SDim&gt;3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ff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ff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\small mm, \small mm, \small mm&quot;/&gt;&lt;Property name=&quot;locked&quot; type=&quot;bool&quot; value=&quot;on&quot;/&gt;&lt;Property name=&quot;rotcenlocked&quot; type=&quot;bool&quot; value=&quot;off&quot;/&gt;&lt;Property name=&quot;istemporary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12.482537269592285&quot;/&gt;&lt;Property name=&quot;zoomanglefull&quot; type=&quot;real&quot; value=&quot;25.410940170288086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92.1468276977539, -97.8487548828125, 85.74446868896484&quot;/&gt;&lt;Property name=&quot;target&quot; type=&quot;realarray&quot; value=&quot;0, 5, 10&quot;/&gt;&lt;Property name=&quot;up&quot; type=&quot;realarray&quot; value=&quot;0.2920873761177063, 0.3835347294807434, 0.8761163353919983&quot;/&gt;&lt;Property name=&quot;rotationpoint&quot; type=&quot;realarray&quot; value=&quot;0, 5, 10&quot;/&gt;&lt;Property name=&quot;viewoffset&quot; type=&quot;realarray&quot; value=&quot;0.1426633596420288, 0.06918542832136154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10, 487&quot;/&gt;&lt;Property name=&quot;renderareasizedip&quot; type=&quot;realarray&quot; value=&quot;710, 487&quot;/&gt;&lt;/PropSet&gt;&lt;PropSet id=&quot;axis&quot;/&gt;&lt;PropSet id=&quot;clip&quot;/&gt;&lt;PropSet id=&quot;table&quot;/&gt;&lt;UpdateTimeStamp&gt;Sep 27, 2023, 10:58:07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7&lt;/Entity&gt;&lt;Tag&gt;pg7&lt;/Tag&gt;&lt;Node&gt;Results &amp;gt; Temperature history&lt;/Node&gt;&lt;LinkType&gt;Image&lt;/LinkType&gt;&lt;ModelLink directoryType=&quot;none&quot;&gt;H:\hub\root\build\main\daily\test\tapplications\Heat_Transfer_Module\Phase_Change\freeze_drying.mph&lt;/ModelLink&gt;&lt;LocalPath&gt;freeze_drying.mph&lt;/LocalPath&gt;&lt;SDim&gt;1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color&quot;/&gt;&lt;Property name=&quot;customcolor&quot; type=&quot;realarray&quot; value=&quot;1, 1, 1&quot;/&gt;&lt;Property name=&quot;customcolor_vector_method&quot; type=&quot;string&quot; value=&quot;step&quot;/&gt;&lt;Property name=&quot;customcolor_vector_start&quot; type=&quot;string&quot; value=&quot;&quot;/&gt;&lt;Property name=&quot;customcolor_vector_stop&quot; type=&quot;string&quot; value=&quot;&quot;/&gt;&lt;Property name=&quot;customcolor_vector_step&quot; type=&quot;string&quot; value=&quot;&quot;/&gt;&lt;Property name=&quot;customcolor_vector_numvalues&quot; type=&quot;string&quot; value=&quot;&quot;/&gt;&lt;Property name=&quot;customcolor_vector_function&quot; type=&quot;string&quot; value=&quot;none&quot;/&gt;&lt;Property name=&quot;customcolor_vector_interval&quot; type=&quot;string&quot; value=&quot;octave&quot;/&gt;&lt;Property name=&quot;customcolor_vector_freqperdec&quot; type=&quot;string&quot; value=&quot;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0.13074749758173276&quot;/&gt;&lt;Property name=&quot;xmax&quot; type=&quot;real&quot; value=&quot;10.162894030780102&quot;/&gt;&lt;Property name=&quot;ymin&quot; type=&quot;real&quot; value=&quot;239.9202615531201&quot;/&gt;&lt;Property name=&quot;ymax&quot; type=&quot;real&quot; value=&quot;301.4780136986677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7, 2023, 10:58:19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2023-09-27T20:58:24Z</dcterms:created>
  <dc:creator>COMSOL</dc:creator>
  <cp:lastModifiedBy>COMSOL</cp:lastModifiedBy>
  <dcterms:modified xsi:type="dcterms:W3CDTF">2023-09-27T20:58:24Z</dcterms:modified>
  <cp:revision>1</cp:revision>
  <dc:title>Freeze-Drying</dc:title>
</cp:coreProperties>
</file>