
<file path=[Content_Types].xml><?xml version="1.0" encoding="utf-8"?>
<Types xmlns="http://schemas.openxmlformats.org/package/2006/content-types">
  <Default ContentType="image/x-emf" Extension="emf"/>
  <Default ContentType="image/gif" Extension="gif"/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  <Override PartName="/ppt/tags/tag1.xml" ContentType="application/vnd.openxmlformats-officedocument.presentationml.tags+xml"/>
  <Override PartName="/ppt/tags/tag2.xml" ContentType="application/vnd.openxmlformats-officedocument.presentationml.tags+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10"/>
    <p:sldId id="257" r:id="rId11"/>
    <p:sldId id="258" r:id="rId12"/>
    <p:sldId id="259" r:id="rId13"/>
    <p:sldId id="261" r:id="rId15"/>
    <p:sldId id="262" r:id="rId16"/>
    <p:sldId id="263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54" d="100"/>
          <a:sy n="154" d="100"/>
        </p:scale>
        <p:origin x="168" y="3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slides/slide1.xml" Type="http://schemas.openxmlformats.org/officeDocument/2006/relationships/slide"/><Relationship Id="rId11" Target="slides/slide2.xml" Type="http://schemas.openxmlformats.org/officeDocument/2006/relationships/slide"/><Relationship Id="rId12" Target="slides/slide3.xml" Type="http://schemas.openxmlformats.org/officeDocument/2006/relationships/slide"/><Relationship Id="rId13" Target="slides/slide4.xml" Type="http://schemas.openxmlformats.org/officeDocument/2006/relationships/slide"/><Relationship Id="rId15" Target="slides/slide6.xml" Type="http://schemas.openxmlformats.org/officeDocument/2006/relationships/slide"/><Relationship Id="rId16" Target="slides/slide5.xml" Type="http://schemas.openxmlformats.org/officeDocument/2006/relationships/slide"/><Relationship Id="rId17" Target="slides/slide7.xml" Type="http://schemas.openxmlformats.org/officeDocument/2006/relationships/slide"/><Relationship Id="rId3" Target="presProps.xml" Type="http://schemas.openxmlformats.org/officeDocument/2006/relationships/presProps"/><Relationship Id="rId4" Target="viewProps.xml" Type="http://schemas.openxmlformats.org/officeDocument/2006/relationships/viewProps"/><Relationship Id="rId5" Target="theme/theme1.xml" Type="http://schemas.openxmlformats.org/officeDocument/2006/relationships/theme"/><Relationship Id="rId6" Target="tableStyles.xml" Type="http://schemas.openxmlformats.org/officeDocument/2006/relationships/tableStyles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870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4042800" cy="62863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962000"/>
            <a:ext cx="4042800" cy="312420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19600" y="1332000"/>
            <a:ext cx="4042800" cy="62865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8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19600" y="1962000"/>
            <a:ext cx="4042800" cy="312418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640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200">
                <a:latin typeface="Lato" panose="020F0502020204030203" pitchFamily="34" charset="0"/>
              </a:defRPr>
            </a:lvl5pPr>
            <a:lvl6pPr marL="1433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659623" y="4780800"/>
            <a:ext cx="3103200" cy="3048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  <a:lvl2pPr marL="457189" indent="0">
              <a:buNone/>
              <a:defRPr/>
            </a:lvl2pPr>
            <a:lvl3pPr marL="914378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52019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114800" y="209551"/>
            <a:ext cx="4800600" cy="4724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371566" indent="0">
              <a:buNone/>
              <a:defRPr sz="2000">
                <a:latin typeface="Lato" panose="020F0502020204030203" pitchFamily="34" charset="0"/>
              </a:defRPr>
            </a:lvl4pPr>
            <a:lvl5pPr marL="1828754" indent="0">
              <a:buNone/>
              <a:defRPr sz="2000">
                <a:latin typeface="Lato" panose="020F0502020204030203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add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01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14800" y="4629600"/>
            <a:ext cx="3103200" cy="306000"/>
          </a:xfrm>
        </p:spPr>
        <p:txBody>
          <a:bodyPr>
            <a:normAutofit/>
          </a:bodyPr>
          <a:lstStyle>
            <a:lvl1pPr marL="0" indent="0">
              <a:buNone/>
              <a:defRPr sz="800" b="0" i="1">
                <a:solidFill>
                  <a:schemeClr val="accent5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601439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0"/>
            <a:ext cx="8305200" cy="37528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16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4pPr>
            <a:lvl5pPr marL="12538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200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894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7200" y="842400"/>
            <a:ext cx="8305200" cy="17892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 dirty="0"/>
              <a:t>Click to edit Master header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2703600"/>
            <a:ext cx="8305200" cy="124200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0466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332000"/>
            <a:ext cx="41112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64813" indent="-214313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726800" y="1332000"/>
            <a:ext cx="4035600" cy="375283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40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103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528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2444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3887788" y="0"/>
            <a:ext cx="5256212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114800" y="209550"/>
            <a:ext cx="4800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2949575" cy="31623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4pPr>
            <a:lvl5pPr marL="1297013" indent="-170100">
              <a:lnSpc>
                <a:spcPct val="100000"/>
              </a:lnSpc>
              <a:buFont typeface="Arial" panose="020B0604020202020204" pitchFamily="34" charset="0"/>
              <a:buChar char="•"/>
              <a:defRPr sz="1103">
                <a:latin typeface="Lato" panose="020F0502020204030203" pitchFamily="34" charset="0"/>
              </a:defRPr>
            </a:lvl5pPr>
            <a:lvl6pPr marL="1433700" indent="-170100">
              <a:lnSpc>
                <a:spcPct val="100000"/>
              </a:lnSpc>
              <a:defRPr sz="1103"/>
            </a:lvl6pPr>
            <a:lvl7pPr marL="1674000" indent="-170100">
              <a:lnSpc>
                <a:spcPct val="100000"/>
              </a:lnSpc>
              <a:defRPr sz="1103"/>
            </a:lvl7pPr>
            <a:lvl8pPr marL="1906200" indent="-170100">
              <a:lnSpc>
                <a:spcPct val="100000"/>
              </a:lnSpc>
              <a:defRPr sz="1103"/>
            </a:lvl8pPr>
            <a:lvl9pPr marL="2135700" indent="-170100">
              <a:lnSpc>
                <a:spcPct val="100000"/>
              </a:lnSpc>
              <a:defRPr sz="1103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65346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Small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6172200" y="0"/>
            <a:ext cx="2971800" cy="51435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5313362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400800" y="209550"/>
            <a:ext cx="2514600" cy="4724400"/>
          </a:xfrm>
          <a:noFill/>
        </p:spPr>
        <p:txBody>
          <a:bodyPr/>
          <a:lstStyle>
            <a:lvl2pPr marL="469800" indent="-175500">
              <a:buFontTx/>
              <a:buChar char="‒"/>
              <a:defRPr/>
            </a:lvl2pPr>
            <a:lvl3pPr>
              <a:defRPr/>
            </a:lvl3pPr>
          </a:lstStyle>
          <a:p>
            <a:pPr lvl="0"/>
            <a:r>
              <a:rPr lang="en-US" dirty="0"/>
              <a:t>Click to add transparent background image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457200" y="1620000"/>
            <a:ext cx="5313362" cy="3162300"/>
          </a:xfrm>
          <a:prstGeom prst="rect">
            <a:avLst/>
          </a:prstGeom>
        </p:spPr>
        <p:txBody>
          <a:bodyPr numCol="1">
            <a:normAutofit/>
          </a:bodyPr>
          <a:lstStyle>
            <a:lvl1pPr>
              <a:lnSpc>
                <a:spcPct val="100000"/>
              </a:lnSpc>
              <a:defRPr sz="1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69800" indent="-175500">
              <a:lnSpc>
                <a:spcPct val="100000"/>
              </a:lnSpc>
              <a:buFontTx/>
              <a:buChar char="‒"/>
              <a:defRPr sz="12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1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0206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000">
                <a:latin typeface="Lato" panose="020F0502020204030203" pitchFamily="34" charset="0"/>
              </a:defRPr>
            </a:lvl4pPr>
            <a:lvl5pPr marL="12528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98">
                <a:latin typeface="Lato" panose="020F0502020204030203" pitchFamily="34" charset="0"/>
              </a:defRPr>
            </a:lvl5pPr>
            <a:lvl6pPr marL="1477913" marR="0" indent="-214313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6pPr>
            <a:lvl7pPr marL="16740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100"/>
            </a:lvl7pPr>
            <a:lvl8pPr marL="19062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800"/>
            </a:lvl8pPr>
            <a:lvl9pPr marL="2135700" marR="0" indent="-170100" algn="l" defTabSz="914378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393A39"/>
              </a:solidFill>
              <a:effectLst/>
              <a:uLnTx/>
              <a:uFillTx/>
              <a:latin typeface="Lato" panose="020F050202020403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5723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0477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Two Present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028950"/>
            <a:ext cx="8062912" cy="12319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7200" y="4267777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457200" y="4540827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2559600" y="4269600"/>
            <a:ext cx="1837944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2559600" y="4539600"/>
            <a:ext cx="1837944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869858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1282701"/>
            <a:ext cx="8062912" cy="213995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6020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16020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726800" y="3436567"/>
            <a:ext cx="1836821" cy="349250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00"/>
              </a:spcBef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4726800" y="3709617"/>
            <a:ext cx="1836821" cy="453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00"/>
              </a:spcBef>
              <a:buNone/>
              <a:defRPr sz="12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96000" y="3432556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3524400" y="3429000"/>
            <a:ext cx="1115568" cy="111556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9126122"/>
      </p:ext>
    </p:extLst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slideLayouts/slideLayout12.xml" Type="http://schemas.openxmlformats.org/officeDocument/2006/relationships/slideLayout"/><Relationship Id="rId13" Target="../theme/theme1.xml" Type="http://schemas.openxmlformats.org/officeDocument/2006/relationships/theme"/><Relationship Id="rId14" Target="../media/image1.emf" Type="http://schemas.openxmlformats.org/officeDocument/2006/relationships/image"/><Relationship Id="rId15" Target="../media/image2.emf" Type="http://schemas.openxmlformats.org/officeDocument/2006/relationships/image"/><Relationship Id="rId16" Target="../media/image3.png" Type="http://schemas.openxmlformats.org/officeDocument/2006/relationships/imag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229600" cy="741600"/>
          </a:xfrm>
          <a:prstGeom prst="rect">
            <a:avLst/>
          </a:prstGeom>
        </p:spPr>
        <p:txBody>
          <a:bodyPr vert="horz" lIns="0" tIns="45720" rIns="91440" bIns="45720" rtlCol="0" anchor="ctr" anchorCtr="0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107082" cy="3754800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7D267B-40D0-4DD7-AC1D-48683B254030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86834" y="167935"/>
            <a:ext cx="564240" cy="5224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DFCAB09-91CA-475B-B6CD-D124E33437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5"/>
          <a:srcRect l="24096"/>
          <a:stretch/>
        </p:blipFill>
        <p:spPr>
          <a:xfrm>
            <a:off x="0" y="115217"/>
            <a:ext cx="1066800" cy="287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90FBC2-4514-4E11-A820-6885E5011C2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778" y="223913"/>
            <a:ext cx="752320" cy="69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48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7" r:id="rId4"/>
    <p:sldLayoutId id="2147483671" r:id="rId5"/>
    <p:sldLayoutId id="2147483672" r:id="rId6"/>
    <p:sldLayoutId id="2147483664" r:id="rId7"/>
    <p:sldLayoutId id="2147483665" r:id="rId8"/>
    <p:sldLayoutId id="2147483666" r:id="rId9"/>
    <p:sldLayoutId id="2147483668" r:id="rId10"/>
    <p:sldLayoutId id="2147483669" r:id="rId11"/>
    <p:sldLayoutId id="2147483670" r:id="rId12"/>
  </p:sldLayoutIdLst>
  <p:txStyles>
    <p:titleStyle>
      <a:lvl1pPr algn="l" defTabSz="914378" rtl="0" eaLnBrk="1" latinLnBrk="0" hangingPunct="1">
        <a:lnSpc>
          <a:spcPct val="90000"/>
        </a:lnSpc>
        <a:spcBef>
          <a:spcPct val="0"/>
        </a:spcBef>
        <a:buNone/>
        <a:defRPr sz="2400" b="1" kern="1200" baseline="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176209" indent="-176209" algn="l" defTabSz="914378" rtl="0" eaLnBrk="1" latinLnBrk="0" hangingPunct="1">
        <a:lnSpc>
          <a:spcPct val="100000"/>
        </a:lnSpc>
        <a:spcBef>
          <a:spcPts val="1000"/>
        </a:spcBef>
        <a:buFont typeface="Wingdings" pitchFamily="2" charset="2"/>
        <a:buChar char="§"/>
        <a:tabLst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514337" indent="-222245" algn="l" defTabSz="914378" rtl="0" eaLnBrk="1" latinLnBrk="0" hangingPunct="1">
        <a:lnSpc>
          <a:spcPct val="100000"/>
        </a:lnSpc>
        <a:spcBef>
          <a:spcPts val="500"/>
        </a:spcBef>
        <a:buFontTx/>
        <a:buBlip>
          <a:blip r:embed="rId16"/>
        </a:buBlip>
        <a:tabLst/>
        <a:defRPr sz="14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746106" indent="-169859" algn="l" defTabSz="80643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tabLst/>
        <a:defRPr sz="12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371566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1828754" indent="0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1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537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/Relationships>
</file>

<file path=ppt/slides/_rels/slide2.xml.rels><?xml version="1.0" encoding="UTF-8" standalone="no"?><Relationships xmlns="http://schemas.openxmlformats.org/package/2006/relationships"><Relationship Id="rId1" Target="../slideLayouts/slideLayout2.xml" Type="http://schemas.openxmlformats.org/officeDocument/2006/relationships/slideLayout"/></Relationships>
</file>

<file path=ppt/slides/_rels/slide3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4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5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7.png" Type="http://schemas.openxmlformats.org/officeDocument/2006/relationships/image"/><Relationship Id="rId3" Type="http://schemas.openxmlformats.org/officeDocument/2006/relationships/tags" Target="../tags/tag2.xml"/></Relationships>

</file>

<file path=ppt/slides/_rels/slide6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6.png" Type="http://schemas.openxmlformats.org/officeDocument/2006/relationships/image"/><Relationship Id="rId3" Type="http://schemas.openxmlformats.org/officeDocument/2006/relationships/tags" Target="../tags/tag1.xml"/></Relationships>

</file>

<file path=ppt/slides/_rels/slide7.xml.rels><?xml version="1.0" encoding="UTF-8" standalone="no"?><Relationships xmlns="http://schemas.openxmlformats.org/package/2006/relationships"><Relationship Id="rId1" Target="../slideLayouts/slideLayout5.xml" Type="http://schemas.openxmlformats.org/officeDocument/2006/relationships/slideLayout"/><Relationship Id="rId2" Target="../media/image8.gif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7200" y="841375"/>
            <a:ext cx="8305200" cy="17907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Dynamic Wall Heat Exchanger</a:t>
            </a:r>
          </a:p>
        </p:txBody>
      </p:sp>
      <p:sp xmlns:r="http://schemas.openxmlformats.org/officeDocument/2006/relationships"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6"/>
            <a:ext cx="7010400" cy="12414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457189" indent="0" algn="ctr">
              <a:buNone/>
              <a:defRPr sz="2000"/>
            </a:lvl2pPr>
            <a:lvl3pPr marL="914378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2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pPr lvl="0" indent="0" marL="0">
              <a:spcAft>
                <a:spcPct val="15000"/>
              </a:spcAft>
            </a:pPr>
            <a:r>
              <a:rPr lang="en-US"/>
              <a:t>COMSOL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xmlns:r="http://schemas.openxmlformats.org/officeDocument/2006/relationships"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590400"/>
            <a:ext cx="8305200" cy="74295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Background</a:t>
            </a:r>
            <a:endParaRPr lang="en-US"/>
          </a:p>
        </p:txBody>
      </p:sp>
      <p:sp>
        <p:nvSpPr>
          <p:cNvPr name="AutoShape 4" id="4"/>
          <p:cNvSpPr/>
          <p:nvPr/>
        </p:nvSpPr>
        <p:spPr>
          <a:xfrm flipH="false" flipV="false" rot="0">
            <a:off x="457200" y="1332000"/>
            <a:ext cx="8305200" cy="375285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dynamic wall heat exchanger aims to improve heat transfer in small-scale heat exchangers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deformation helps mixing the fluid, reducing the formation of thermal boundary layers, and thus increasing heat transfer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600" b="false" i="false" u="none">
                <a:solidFill>
                  <a:srgbClr val="393A39"/>
                </a:solidFill>
                <a:latin typeface="Lato"/>
              </a:rPr>
              <a:t>The wave shape deformation induces a pumping effect that compensates for pressure losses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geometry is divided into two domains: the lower one represents a copper wall, and the upper one represents the water used for cooling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top boundary is a dynamic wall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shape of the wave on the dynamic wall is created using a moving mesh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300" b="false" i="false" u="none">
                <a:solidFill>
                  <a:srgbClr val="393A39"/>
                </a:solidFill>
                <a:latin typeface="Lato"/>
              </a:rPr>
              <a:t>The amplitude, frequency, and number of waves can be modified using the parameter settings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83508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geometry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59176"/>
            <a:ext cx="4800600" cy="31243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Model Definition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boundary conditions (inlet, outlet, thermally insulated walls) are described on the figure on the top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A heat flux is imposed on the base surface of the copper wall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 flow is pressure-driven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3983508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Model boundary conditions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859176"/>
            <a:ext cx="4800600" cy="312433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The pumping effect of the dynamic wall compensates for the pressure losses and increases the velocity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400" u="none">
                <a:solidFill>
                  <a:srgbClr val="393A39"/>
                </a:solidFill>
                <a:latin typeface="Lato"/>
              </a:rPr>
              <a:t>For the same pressure drop between inlet and outlet, the flow rate with a dynamic wall is almost twice as high as with a static wall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Velocity field at the end of the heat exchanger (top: static wall, bottom: dynamic wall)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b="1" sz="2400">
                <a:solidFill>
                  <a:srgbClr val="1B4D81"/>
                </a:solidFill>
                <a:latin charset="0" panose="020F0502020204030203" pitchFamily="34" typeface="Lato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id="2" name="AutoShape 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len="med" type="none" w="med"/>
            <a:tailEnd len="med" type="none" w="med"/>
          </a:ln>
        </p:spPr>
        <p:txBody>
          <a:bodyPr anchor="t" anchorCtr="false" bIns="45720" lIns="0" rIns="91440" tIns="45720" vert="horz" wrap="square">
            <a:normAutofit/>
          </a:bodyPr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In the static case, the water is not mixed. A hot water film develops at the interface with the copper wall, reducing the heat transfer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With a dynamic wall, there is no longer a thermal boundary layer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global heat transfer coefficient is about 6.5 times higher with the dynamic wall</a:t>
            </a:r>
          </a:p>
          <a:p>
            <a:pPr algn="l" indent="-176209" lvl="0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b="false" i="false" lang="en-US" sz="1300" u="none">
                <a:solidFill>
                  <a:srgbClr val="393A39"/>
                </a:solidFill>
                <a:latin typeface="Lato"/>
              </a:rPr>
              <a:t>The maximum temperature in the copper wall is therefore greatly reduced with a dynamic wall</a:t>
            </a:r>
          </a:p>
        </p:txBody>
      </p:sp>
      <p:sp>
        <p:nvSpPr>
          <p:cNvPr id="4" name="AutoShape 4"/>
          <p:cNvSpPr/>
          <p:nvPr/>
        </p:nvSpPr>
        <p:spPr>
          <a:xfrm>
            <a:off x="4114800" y="4125721"/>
            <a:ext cx="4800600" cy="492507"/>
          </a:xfrm>
          <a:prstGeom prst="rect">
            <a:avLst/>
          </a:prstGeom>
        </p:spPr>
        <p:txBody>
          <a:bodyPr anchor="t" anchorCtr="false"/>
          <a:p>
            <a:r>
              <a:rPr b="false" i="true" lang="en-US" sz="1200" u="none">
                <a:solidFill>
                  <a:srgbClr val="1B4D81"/>
                </a:solidFill>
                <a:latin typeface="Lato"/>
              </a:rPr>
              <a:t>Temperature field at the end of the heat exchanger (top: static wall, bottom: dynamic wall)</a:t>
            </a:r>
          </a:p>
        </p:txBody>
      </p:sp>
      <p:pic>
        <p:nvPicPr>
          <p:cNvPr id="3" name="Picture 3"/>
          <p:cNvPicPr>
            <a:picLocks noChangeAspect="true"/>
          </p:cNvPicPr>
          <p:nvPr>
            <p:custDataLst>
              <p:tags r:id="rId3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114800" y="525271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20800"/>
            <a:ext cx="2949575" cy="8001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24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Results</a:t>
            </a:r>
          </a:p>
        </p:txBody>
      </p:sp>
      <p:sp>
        <p:nvSpPr>
          <p:cNvPr name="AutoShape 2" id="2"/>
          <p:cNvSpPr/>
          <p:nvPr/>
        </p:nvSpPr>
        <p:spPr>
          <a:xfrm flipH="false" flipV="false" rot="0">
            <a:off x="457200" y="1620000"/>
            <a:ext cx="2949575" cy="3162300"/>
          </a:xfrm>
          <a:prstGeom prst="rect">
            <a:avLst/>
          </a:prstGeom>
          <a:noFill/>
          <a:ln>
            <a:noFill/>
            <a:headEnd type="none" len="med" w="med"/>
            <a:tailEnd type="none" len="med" w="med"/>
          </a:ln>
        </p:spPr>
        <p:txBody>
          <a:bodyPr anchorCtr="false" anchor="t" vert="horz" tIns="45720" lIns="0" bIns="45720" rIns="91440" wrap="square">
            <a:normAutofit/>
          </a:bodyPr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Starting from the static case, the flow is rapidly mixed as the oscillation develops</a:t>
            </a:r>
          </a:p>
          <a:p>
            <a:pPr lvl="0" algn="l" indent="-176209" marL="176209">
              <a:lnSpc>
                <a:spcPct val="100000"/>
              </a:lnSpc>
              <a:spcBef>
                <a:spcPts val="1000"/>
              </a:spcBef>
              <a:spcAft>
                <a:spcPct val="15000"/>
              </a:spcAft>
              <a:buFont typeface="Wingdings"/>
              <a:buChar char="§"/>
            </a:pPr>
            <a:r>
              <a:rPr lang="en-US" sz="1400" b="false" i="false" u="none">
                <a:solidFill>
                  <a:srgbClr val="393A39"/>
                </a:solidFill>
                <a:latin typeface="Lato"/>
              </a:rPr>
              <a:t>Then the temperature decreases in the copper wall</a:t>
            </a:r>
          </a:p>
        </p:txBody>
      </p:sp>
      <p:sp>
        <p:nvSpPr>
          <p:cNvPr name="AutoShape 4" id="4"/>
          <p:cNvSpPr/>
          <p:nvPr/>
        </p:nvSpPr>
        <p:spPr>
          <a:xfrm>
            <a:off x="4114800" y="4221567"/>
            <a:ext cx="4800600" cy="300816"/>
          </a:xfrm>
          <a:prstGeom prst="rect">
            <a:avLst/>
          </a:prstGeom>
        </p:spPr>
        <p:txBody>
          <a:bodyPr anchor="t" anchorCtr="false"/>
          <a:p>
            <a:r>
              <a:rPr lang="en-US" sz="1200" b="false" i="true" u="none">
                <a:solidFill>
                  <a:srgbClr val="1B4D81"/>
                </a:solidFill>
                <a:latin typeface="Lato"/>
              </a:rPr>
              <a:t>Evolution of velocity (top) and temperature (bottom) in the domain</a:t>
            </a:r>
          </a:p>
        </p:txBody>
      </p:sp>
      <p:pic>
        <p:nvPicPr>
          <p:cNvPr name="Picture 3" id="3"/>
          <p:cNvPicPr>
            <a:picLocks noChangeAspect="true"/>
          </p:cNvPicPr>
          <p:nvPr/>
        </p:nvPicPr>
        <p:blipFill>
          <a:blip r:embed="rId2"/>
          <a:stretch>
            <a:fillRect/>
          </a:stretch>
        </p:blipFill>
        <p:spPr>
          <a:xfrm>
            <a:off x="4114800" y="621117"/>
            <a:ext cx="4800600" cy="360045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2&lt;/Entity&gt;&lt;Tag&gt;pg12&lt;/Tag&gt;&lt;Node&gt;Results &amp;gt; Temperature comparison&lt;/Node&gt;&lt;LinkType&gt;Image&lt;/LinkType&gt;&lt;ModelLink directoryType=&quot;none&quot;&gt;H:\hub\root\build\main\daily\test\tapplications\Heat_Transfer_Module\Heat_Exchangers\dynamic_wall_heat_exchanger.mph&lt;/ModelLink&gt;&lt;LocalPath&gt;dynamic_wall_heat_exchanger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n&quot;/&gt;&lt;Property name=&quot;istemporary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0.028&quot;/&gt;&lt;Property name=&quot;xmax&quot; type=&quot;real&quot; value=&quot;0.051&quot;/&gt;&lt;Property name=&quot;ymin&quot; type=&quot;real&quot; value=&quot;-0.0093&quot;/&gt;&lt;Property name=&quot;ymax&quot; type=&quot;real&quot; value=&quot;0.007&quot;/&gt;&lt;Property name=&quot;xminhidden&quot; type=&quot;real&quot; value=&quot;0.0072396970354020596&quot;/&gt;&lt;Property name=&quot;xmaxhidden&quot; type=&quot;real&quot; value=&quot;0.04276030510663986&quot;/&gt;&lt;Property name=&quot;yminhidden&quot; type=&quot;real&quot; value=&quot;-0.011987603269517422&quot;/&gt;&lt;Property name=&quot;ymaxhidden&quot; type=&quot;real&quot; value=&quot;0.0129314698278903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&quot;/&gt;&lt;Property name=&quot;abstractviewrratio&quot; type=&quot;real&quot; value=&quot;0.05&quot;/&gt;&lt;Property name=&quot;abstractviewbratio&quot; type=&quot;real&quot; value=&quot;-0.05&quot;/&gt;&lt;Property name=&quot;abstractviewtratio&quot; type=&quot;real&quot; value=&quot;0.05&quot;/&gt;&lt;Property name=&quot;abstractviewxscale&quot; type=&quot;real&quot; value=&quot;0&quot;/&gt;&lt;Property name=&quot;abstractviewyscale&quot; type=&quot;real&quot; value=&quot;0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650, 456&quot;/&gt;&lt;/PropSet&gt;&lt;PropSet id=&quot;clip&quot;/&gt;&lt;PropSet id=&quot;table&quot;/&gt;&lt;UpdateTimeStamp&gt;Sep 27, 2023, 11:08:08 PM&lt;/UpdateTimeStamp&gt;&lt;/Root&gt;"/>
</p:tagLst>
</file>

<file path=ppt/tags/tag2.xml><?xml version="1.0" encoding="utf-8"?>
<p:tagLst xmlns:p="http://schemas.openxmlformats.org/presentationml/2006/main" xmlns:r="http://schemas.openxmlformats.org/officeDocument/2006/relationships" xmlns:a="http://schemas.openxmlformats.org/drawingml/2006/main">
  <p:tag name="COMSOL LIVELINK TAG" val="&lt;!-- &#10;PropSet elements are populated with properties elements in format &lt;Property name=&quot;&quot; value=&quot;&quot; type=&quot;&quot;/&gt;&#10;LinkType element has either Image, or Table as value.&#10;--&gt;&lt;Root completeVersion=&quot;6.1.0.x&quot; formatVersion=&quot;2.0.0.0&quot; version=&quot;6.2.0.257&quot;&gt;&lt;VersionInformation&gt;&lt;Version&gt;1&lt;/Version&gt;&lt;/VersionInformation&gt;&lt;Entity&gt;/result/feature/pg13&lt;/Entity&gt;&lt;Tag&gt;pg13&lt;/Tag&gt;&lt;Node&gt;Results &amp;gt; Velocity comparison&lt;/Node&gt;&lt;LinkType&gt;Image&lt;/LinkType&gt;&lt;ModelLink directoryType=&quot;none&quot;&gt;H:\hub\root\build\main\daily\test\tapplications\Heat_Transfer_Module\Heat_Exchangers\dynamic_wall_heat_exchanger.mph&lt;/ModelLink&gt;&lt;LocalPath&gt;dynamic_wall_heat_exchanger.mph&lt;/LocalPath&gt;&lt;SDim&gt;2&lt;/SDim&gt;&lt;Locked&gt;false&lt;/Locked&gt;&lt;PropSet id=&quot;image&quot;&gt;&lt;Property name=&quot;view&quot; type=&quot;reference&quot; value=&quot;auto&quot;/&gt;&lt;Property name=&quot;animating&quot; type=&quot;bool&quot; value=&quot;off&quot;/&gt;&lt;Property name=&quot;isclientfile&quot; type=&quot;bool&quot; value=&quot;on&quot;/&gt;&lt;Property name=&quot;isforreport&quot; type=&quot;bool&quot; value=&quot;on&quot;/&gt;&lt;Property name=&quot;size&quot; type=&quot;string&quot; value=&quot;presentation&quot;/&gt;&lt;Property name=&quot;hiddensize&quot; type=&quot;group&quot; value=&quot;manual&quot;/&gt;&lt;Property name=&quot;unit&quot; type=&quot;group&quot; value=&quot;px&quot;/&gt;&lt;Property name=&quot;lockratio&quot; type=&quot;bool&quot; value=&quot;off&quot;/&gt;&lt;Property name=&quot;aspectratio&quot; type=&quot;real&quot; value=&quot;1&quot;/&gt;&lt;Property name=&quot;width&quot; type=&quot;real&quot; value=&quot;2160&quot;/&gt;&lt;Property name=&quot;height&quot; type=&quot;real&quot; value=&quot;1620&quot;/&gt;&lt;Property name=&quot;resolution&quot; type=&quot;integer&quot; value=&quot;300&quot;/&gt;&lt;Property name=&quot;sizedesc&quot; type=&quot;string&quot; value=&quot;183 x 137 mm&quot;/&gt;&lt;Property name=&quot;widthpx&quot; type=&quot;integer&quot; value=&quot;0&quot;/&gt;&lt;Property name=&quot;heightpx&quot; type=&quot;integer&quot; value=&quot;0&quot;/&gt;&lt;Property name=&quot;widthexact&quot; type=&quot;real&quot; value=&quot;0&quot;/&gt;&lt;Property name=&quot;heightexact&quot; type=&quot;real&quot; value=&quot;0&quot;/&gt;&lt;Property name=&quot;exactstored&quot; type=&quot;bool&quot; value=&quot;off&quot;/&gt;&lt;Property name=&quot;usage&quot; type=&quot;group&quot; value=&quot;tree&quot;/&gt;&lt;Property name=&quot;zoomextents&quot; type=&quot;bool&quot; value=&quot;off&quot;/&gt;&lt;Property name=&quot;antialias&quot; type=&quot;bool&quot; value=&quot;on&quot;/&gt;&lt;Property name=&quot;screenwidthpx&quot; type=&quot;integer&quot; value=&quot;0&quot;/&gt;&lt;Property name=&quot;screenheightpx&quot; type=&quot;integer&quot; value=&quot;0&quot;/&gt;&lt;Property name=&quot;linkpossible&quot; type=&quot;bool&quot; value=&quot;on&quot;/&gt;&lt;Property name=&quot;heightmultiple&quot; type=&quot;integer&quot; value=&quot;1&quot;/&gt;&lt;Property name=&quot;zoomlevel&quot; type=&quot;integer&quot; value=&quot;0&quot;/&gt;&lt;Property name=&quot;saveepscopy&quot; type=&quot;bool&quot; value=&quot;off&quot;/&gt;&lt;Property name=&quot;resizefactor&quot; type=&quot;integer&quot; value=&quot;1&quot;/&gt;&lt;Property name=&quot;saveprefs&quot; type=&quot;bool&quot; value=&quot;off&quot;/&gt;&lt;Property name=&quot;decorationscale&quot; type=&quot;real&quot; value=&quot;1&quot;/&gt;&lt;Property name=&quot;clearfilenameafterwards&quot; type=&quot;bool&quot; value=&quot;off&quot;/&gt;&lt;Property name=&quot;allowlinked&quot; type=&quot;bool&quot; value=&quot;on&quot;/&gt;&lt;Property name=&quot;allowpaste&quot; type=&quot;group&quot; value=&quot;on&quot;/&gt;&lt;Property name=&quot;target&quot; type=&quot;group&quot; value=&quot;linked&quot;/&gt;&lt;Property name=&quot;imagetype&quot; type=&quot;group&quot; value=&quot;png&quot;/&gt;&lt;Property name=&quot;alwaysask&quot; type=&quot;bool&quot; value=&quot;off&quot;/&gt;&lt;Property name=&quot;addsuffix&quot; type=&quot;bool&quot; value=&quot;off&quot;/&gt;&lt;Property name=&quot;alloweps&quot; type=&quot;bool&quot; value=&quot;off&quot;/&gt;&lt;Property name=&quot;allowgltf&quot; type=&quot;bool&quot; value=&quot;off&quot;/&gt;&lt;Property name=&quot;lastwrittenfile&quot; type=&quot;string&quot; value=&quot;&quot;/&gt;&lt;Property name=&quot;lastfiletype&quot; type=&quot;string&quot; value=&quot;png&quot;/&gt;&lt;Property name=&quot;context&quot; type=&quot;group&quot; value=&quot;report&quot;/&gt;&lt;Property name=&quot;clusterrootonly&quot; type=&quot;bool&quot; value=&quot;on&quot;/&gt;&lt;Property name=&quot;layoutmode&quot; type=&quot;group&quot; value=&quot;image&quot;/&gt;&lt;Property name=&quot;sdim&quot; type=&quot;group&quot; value=&quot;2&quot;/&gt;&lt;Property name=&quot;options2d&quot; type=&quot;group&quot; value=&quot;on&quot;/&gt;&lt;Property name=&quot;title2d&quot; type=&quot;bool&quot; value=&quot;on&quot;/&gt;&lt;Property name=&quot;legend2d&quot; type=&quot;bool&quot; value=&quot;on&quot;/&gt;&lt;Property name=&quot;axes2d&quot; type=&quot;bool&quot; value=&quot;on&quot;/&gt;&lt;Property name=&quot;logo2d&quot; type=&quot;bool&quot; value=&quot;off&quot;/&gt;&lt;Property name=&quot;fontsize&quot; type=&quot;integer&quot; value=&quot;10&quot;/&gt;&lt;Property name=&quot;colortheme&quot; type=&quot;string&quot; value=&quot;globaltheme&quot;/&gt;&lt;Property name=&quot;background&quot; type=&quot;group&quot; value=&quot;transparent&quot;/&gt;&lt;Property name=&quot;lockview&quot; type=&quot;string&quot; value=&quot;on&quot;/&gt;&lt;Property name=&quot;linkedinfo&quot; type=&quot;string&quot; value=&quot;&quot;/&gt;&lt;/PropSet&gt;&lt;PropSet id=&quot;view&quot;&gt;&lt;Property name=&quot;showlabels&quot; type=&quot;bool&quot; value=&quot;off&quot;/&gt;&lt;Property name=&quot;showDirections&quot; type=&quot;bool&quot; value=&quot;off&quot;/&gt;&lt;Property name=&quot;showgrid&quot; type=&quot;bool&quot; value=&quot;on&quot;/&gt;&lt;Property name=&quot;showunits&quot; type=&quot;bool&quot; value=&quot;on&quot;/&gt;&lt;Property name=&quot;plotgroupunits&quot; type=&quot;stringarray&quot; value=&quot;\small m, \small m&quot;/&gt;&lt;Property name=&quot;locked&quot; type=&quot;bool&quot; value=&quot;on&quot;/&gt;&lt;Property name=&quot;istemporary&quot; type=&quot;bool&quot; value=&quot;off&quot;/&gt;&lt;Property name=&quot;hidestatus&quot; type=&quot;string&quot; value=&quot;hide&quot;/&gt;&lt;Property name=&quot;isnew&quot; type=&quot;bool&quot; value=&quot;off&quot;/&gt;&lt;Property name=&quot;postviewkey&quot; type=&quot;string&quot; value=&quot;&quot;/&gt;&lt;Property name=&quot;workplaneclip&quot; type=&quot;bool&quot; value=&quot;off&quot;/&gt;&lt;Property name=&quot;offscreenoverride&quot; type=&quot;bool&quot; value=&quot;off&quot;/&gt;&lt;/PropSet&gt;&lt;PropSet id=&quot;camera&quot;/&gt;&lt;PropSet id=&quot;axis&quot;&gt;&lt;Property name=&quot;xmin&quot; type=&quot;real&quot; value=&quot;0.028&quot;/&gt;&lt;Property name=&quot;xmax&quot; type=&quot;real&quot; value=&quot;0.051&quot;/&gt;&lt;Property name=&quot;ymin&quot; type=&quot;real&quot; value=&quot;-0.0093&quot;/&gt;&lt;Property name=&quot;ymax&quot; type=&quot;real&quot; value=&quot;0.007&quot;/&gt;&lt;Property name=&quot;xminhidden&quot; type=&quot;real&quot; value=&quot;0.0072396970354020596&quot;/&gt;&lt;Property name=&quot;xmaxhidden&quot; type=&quot;real&quot; value=&quot;0.04276030510663986&quot;/&gt;&lt;Property name=&quot;yminhidden&quot; type=&quot;real&quot; value=&quot;-0.011987603269517422&quot;/&gt;&lt;Property name=&quot;ymaxhidden&quot; type=&quot;real&quot; value=&quot;0.012931469827890396&quot;/&gt;&lt;Property name=&quot;forcenoviewscaling&quot; type=&quot;bool&quot; value=&quot;off&quot;/&gt;&lt;Property name=&quot;viewscaletype&quot; type=&quot;group&quot; value=&quot;none&quot;/&gt;&lt;Property name=&quot;autocontext&quot; type=&quot;group&quot; value=&quot;autofit&quot;/&gt;&lt;Property name=&quot;xweight&quot; type=&quot;real&quot; value=&quot;1&quot;/&gt;&lt;Property name=&quot;yweight&quot; type=&quot;real&quot; value=&quot;1&quot;/&gt;&lt;Property name=&quot;xscale&quot; type=&quot;real&quot; value=&quot;1&quot;/&gt;&lt;Property name=&quot;yscale&quot; type=&quot;real&quot; value=&quot;1&quot;/&gt;&lt;Property name=&quot;abstractviewsetting&quot; type=&quot;group&quot; value=&quot;on&quot;/&gt;&lt;Property name=&quot;abstractviewlratio&quot; type=&quot;real&quot; value=&quot;-0.05&quot;/&gt;&lt;Property name=&quot;abstractviewrratio&quot; type=&quot;real&quot; value=&quot;0.05&quot;/&gt;&lt;Property name=&quot;abstractviewbratio&quot; type=&quot;real&quot; value=&quot;-0.05&quot;/&gt;&lt;Property name=&quot;abstractviewtratio&quot; type=&quot;real&quot; value=&quot;0.05&quot;/&gt;&lt;Property name=&quot;abstractviewxscale&quot; type=&quot;real&quot; value=&quot;0&quot;/&gt;&lt;Property name=&quot;abstractviewyscale&quot; type=&quot;real&quot; value=&quot;0&quot;/&gt;&lt;Property name=&quot;manualgrid&quot; type=&quot;group&quot; value=&quot;off&quot;/&gt;&lt;Property name=&quot;xspacing&quot; type=&quot;real&quot; value=&quot;1&quot;/&gt;&lt;Property name=&quot;yspacing&quot; type=&quot;real&quot; value=&quot;1&quot;/&gt;&lt;Property name=&quot;xextra&quot; type=&quot;realarray&quot; value=&quot;&quot;/&gt;&lt;Property name=&quot;xextra_vector_method&quot; type=&quot;string&quot; value=&quot;step&quot;/&gt;&lt;Property name=&quot;xextra_vector_start&quot; type=&quot;string&quot; value=&quot;&quot;/&gt;&lt;Property name=&quot;xextra_vector_stop&quot; type=&quot;string&quot; value=&quot;&quot;/&gt;&lt;Property name=&quot;xextra_vector_step&quot; type=&quot;string&quot; value=&quot;&quot;/&gt;&lt;Property name=&quot;xextra_vector_numvalues&quot; type=&quot;string&quot; value=&quot;&quot;/&gt;&lt;Property name=&quot;xextra_vector_function&quot; type=&quot;string&quot; value=&quot;none&quot;/&gt;&lt;Property name=&quot;xextra_vector_interval&quot; type=&quot;string&quot; value=&quot;octave&quot;/&gt;&lt;Property name=&quot;xextra_vector_freqperdec&quot; type=&quot;string&quot; value=&quot;&quot;/&gt;&lt;Property name=&quot;yextra&quot; type=&quot;realarray&quot; value=&quot;&quot;/&gt;&lt;Property name=&quot;yextra_vector_method&quot; type=&quot;string&quot; value=&quot;step&quot;/&gt;&lt;Property name=&quot;yextra_vector_start&quot; type=&quot;string&quot; value=&quot;&quot;/&gt;&lt;Property name=&quot;yextra_vector_stop&quot; type=&quot;string&quot; value=&quot;&quot;/&gt;&lt;Property name=&quot;yextra_vector_step&quot; type=&quot;string&quot; value=&quot;&quot;/&gt;&lt;Property name=&quot;yextra_vector_numvalues&quot; type=&quot;string&quot; value=&quot;&quot;/&gt;&lt;Property name=&quot;yextra_vector_function&quot; type=&quot;string&quot; value=&quot;none&quot;/&gt;&lt;Property name=&quot;yextra_vector_interval&quot; type=&quot;string&quot; value=&quot;octave&quot;/&gt;&lt;Property name=&quot;yextra_vector_freqperdec&quot; type=&quot;string&quot; value=&quot;&quot;/&gt;&lt;Property name=&quot;canvassizedip&quot; type=&quot;realarray&quot; value=&quot;710, 487&quot;/&gt;&lt;Property name=&quot;renderareasizedip&quot; type=&quot;realarray&quot; value=&quot;650, 456&quot;/&gt;&lt;/PropSet&gt;&lt;PropSet id=&quot;clip&quot;/&gt;&lt;PropSet id=&quot;table&quot;/&gt;&lt;UpdateTimeStamp&gt;Sep 27, 2023, 11:08:12 PM&lt;/UpdateTimeStamp&gt;&lt;/Root&gt;"/>
</p:tagLst>
</file>

<file path=ppt/theme/theme1.xml><?xml version="1.0" encoding="utf-8"?>
<a:theme xmlns:a="http://schemas.openxmlformats.org/drawingml/2006/main" name="comsol">
  <a:themeElements>
    <a:clrScheme name="COMSOL 1">
      <a:dk1>
        <a:srgbClr val="393A39"/>
      </a:dk1>
      <a:lt1>
        <a:srgbClr val="FFFFFF"/>
      </a:lt1>
      <a:dk2>
        <a:srgbClr val="24325B"/>
      </a:dk2>
      <a:lt2>
        <a:srgbClr val="D7E3EE"/>
      </a:lt2>
      <a:accent1>
        <a:srgbClr val="005596"/>
      </a:accent1>
      <a:accent2>
        <a:srgbClr val="368CCB"/>
      </a:accent2>
      <a:accent3>
        <a:srgbClr val="EEA341"/>
      </a:accent3>
      <a:accent4>
        <a:srgbClr val="E65E30"/>
      </a:accent4>
      <a:accent5>
        <a:srgbClr val="388090"/>
      </a:accent5>
      <a:accent6>
        <a:srgbClr val="A5D5CF"/>
      </a:accent6>
      <a:hlink>
        <a:srgbClr val="368CCB"/>
      </a:hlink>
      <a:folHlink>
        <a:srgbClr val="005596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B43074F0-4B04-455D-A174-9AE4F28B5B0E}" vid="{3FF8A466-F0F8-46B5-8CD7-6E797DFE1A7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On-screen Show (16:9)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Lato</vt:lpstr>
      <vt:lpstr>Lato Light</vt:lpstr>
      <vt:lpstr>Wingdings</vt:lpstr>
      <vt:lpstr>comsol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2023-09-27T21:12:31Z</dcterms:created>
  <dc:creator>COMSOL</dc:creator>
  <cp:lastModifiedBy>COMSOL</cp:lastModifiedBy>
  <dcterms:modified xsi:type="dcterms:W3CDTF">2023-09-27T21:12:31Z</dcterms:modified>
  <cp:revision>1</cp:revision>
  <dc:title>Dynamic Wall Heat Exchanger</dc:title>
</cp:coreProperties>
</file>