
<file path=[Content_Types].xml><?xml version="1.0" encoding="utf-8"?>
<Types xmlns="http://schemas.openxmlformats.org/package/2006/content-types">
  <Default ContentType="image/x-emf" Extension="emf"/>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10"/>
    <p:sldId id="257" r:id="rId11"/>
    <p:sldId id="258" r:id="rId12"/>
    <p:sldId id="259" r:id="rId13"/>
    <p:sldId id="260" r:id="rId14"/>
    <p:sldId id="261" r:id="rId15"/>
    <p:sldId id="262" r:id="rId16"/>
    <p:sldId id="264" r:id="rId18"/>
    <p:sldId id="265" r:id="rId19"/>
    <p:sldId id="266" r:id="rId20"/>
    <p:sldId id="267" r:id="rId21"/>
    <p:sldId id="268" r:id="rId22"/>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varScale="1">
        <p:scale>
          <a:sx n="154" d="100"/>
          <a:sy n="154" d="100"/>
        </p:scale>
        <p:origin x="168" y="3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1.xml" Type="http://schemas.openxmlformats.org/officeDocument/2006/relationships/slide"/><Relationship Id="rId11" Target="slides/slide2.xml" Type="http://schemas.openxmlformats.org/officeDocument/2006/relationships/slide"/><Relationship Id="rId12" Target="slides/slide3.xml" Type="http://schemas.openxmlformats.org/officeDocument/2006/relationships/slide"/><Relationship Id="rId13" Target="slides/slide4.xml" Type="http://schemas.openxmlformats.org/officeDocument/2006/relationships/slide"/><Relationship Id="rId14" Target="slides/slide5.xml" Type="http://schemas.openxmlformats.org/officeDocument/2006/relationships/slide"/><Relationship Id="rId15" Target="slides/slide6.xml" Type="http://schemas.openxmlformats.org/officeDocument/2006/relationships/slide"/><Relationship Id="rId16" Target="slides/slide7.xml" Type="http://schemas.openxmlformats.org/officeDocument/2006/relationships/slide"/><Relationship Id="rId18" Target="slides/slide9.xml" Type="http://schemas.openxmlformats.org/officeDocument/2006/relationships/slide"/><Relationship Id="rId19" Target="slides/slide8.xml" Type="http://schemas.openxmlformats.org/officeDocument/2006/relationships/slide"/><Relationship Id="rId20" Target="slides/slide10.xml" Type="http://schemas.openxmlformats.org/officeDocument/2006/relationships/slide"/><Relationship Id="rId21" Target="slides/slide11.xml" Type="http://schemas.openxmlformats.org/officeDocument/2006/relationships/slide"/><Relationship Id="rId22" Target="slides/slide12.xml" Type="http://schemas.openxmlformats.org/officeDocument/2006/relationships/slide"/><Relationship Id="rId3" Target="presProps.xml" Type="http://schemas.openxmlformats.org/officeDocument/2006/relationships/presProps"/><Relationship Id="rId4" Target="viewProps.xml" Type="http://schemas.openxmlformats.org/officeDocument/2006/relationships/viewProps"/><Relationship Id="rId5" Target="theme/theme1.xml" Type="http://schemas.openxmlformats.org/officeDocument/2006/relationships/theme"/><Relationship Id="rId6" Target="tableStyles.xml" Type="http://schemas.openxmlformats.org/officeDocument/2006/relationships/tableStyles"/></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2870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7200" y="1332000"/>
            <a:ext cx="4042800"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7200" y="1962000"/>
            <a:ext cx="4042800" cy="3124205"/>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600" y="1332000"/>
            <a:ext cx="4042800"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600" y="1962000"/>
            <a:ext cx="4042800" cy="3124187"/>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590400"/>
            <a:ext cx="830520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780800"/>
            <a:ext cx="3103200" cy="304800"/>
          </a:xfrm>
        </p:spPr>
        <p:txBody>
          <a:bodyPr>
            <a:normAutofit/>
          </a:bodyPr>
          <a:lstStyle>
            <a:lvl1pPr marL="0" indent="0">
              <a:buNone/>
              <a:defRPr sz="8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752019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629600"/>
            <a:ext cx="3103200" cy="306000"/>
          </a:xfrm>
        </p:spPr>
        <p:txBody>
          <a:bodyPr>
            <a:normAutofit/>
          </a:bodyPr>
          <a:lstStyle>
            <a:lvl1pPr marL="0" indent="0">
              <a:buNone/>
              <a:defRPr sz="800" b="0" i="1">
                <a:solidFill>
                  <a:schemeClr val="accent5"/>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60143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55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1613" indent="-170100">
              <a:lnSpc>
                <a:spcPct val="100000"/>
              </a:lnSpc>
              <a:buFont typeface="Arial" panose="020B0604020202020204" pitchFamily="34" charset="0"/>
              <a:buChar char="•"/>
              <a:defRPr sz="1200">
                <a:latin typeface="Lato" panose="020F0502020204030203" pitchFamily="34" charset="0"/>
              </a:defRPr>
            </a:lvl4pPr>
            <a:lvl5pPr marL="1253813" indent="-170100">
              <a:lnSpc>
                <a:spcPct val="100000"/>
              </a:lnSpc>
              <a:buFont typeface="Arial" panose="020B0604020202020204" pitchFamily="34" charset="0"/>
              <a:buChar char="•"/>
              <a:defRPr sz="1200">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289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457200" y="2703600"/>
            <a:ext cx="8305200" cy="124200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6046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2000"/>
            <a:ext cx="41112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64813" indent="-214313">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800" y="1332000"/>
            <a:ext cx="40356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2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97013"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653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0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98">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0"/>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800"/>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kumimoji="0" lang="en-US" sz="1100"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95723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47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559600" y="4269600"/>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559600" y="4539600"/>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6985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3960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20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20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68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68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60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400"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149126122"/>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slideLayouts/slideLayout12.xml" Type="http://schemas.openxmlformats.org/officeDocument/2006/relationships/slideLayout"/><Relationship Id="rId13" Target="../theme/theme1.xml" Type="http://schemas.openxmlformats.org/officeDocument/2006/relationships/theme"/><Relationship Id="rId14" Target="../media/image1.emf" Type="http://schemas.openxmlformats.org/officeDocument/2006/relationships/image"/><Relationship Id="rId15" Target="../media/image2.emf" Type="http://schemas.openxmlformats.org/officeDocument/2006/relationships/image"/><Relationship Id="rId16" Target="../media/image3.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400"/>
            <a:ext cx="8229600" cy="741600"/>
          </a:xfrm>
          <a:prstGeom prst="rect">
            <a:avLst/>
          </a:prstGeom>
        </p:spPr>
        <p:txBody>
          <a:bodyPr vert="horz" lIns="0" tIns="45720" rIns="91440" bIns="45720" rtlCol="0" anchor="ctr"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2000"/>
            <a:ext cx="8107082" cy="3754800"/>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5" name="Picture 4">
            <a:extLst>
              <a:ext uri="{FF2B5EF4-FFF2-40B4-BE49-F238E27FC236}">
                <a16:creationId xmlns:a16="http://schemas.microsoft.com/office/drawing/2014/main" id="{C97D267B-40D0-4DD7-AC1D-48683B254030}"/>
              </a:ext>
            </a:extLst>
          </p:cNvPr>
          <p:cNvPicPr>
            <a:picLocks noChangeAspect="1"/>
          </p:cNvPicPr>
          <p:nvPr userDrawn="1"/>
        </p:nvPicPr>
        <p:blipFill>
          <a:blip r:embed="rId14"/>
          <a:stretch>
            <a:fillRect/>
          </a:stretch>
        </p:blipFill>
        <p:spPr>
          <a:xfrm>
            <a:off x="86834" y="167935"/>
            <a:ext cx="564240" cy="52244"/>
          </a:xfrm>
          <a:prstGeom prst="rect">
            <a:avLst/>
          </a:prstGeom>
        </p:spPr>
      </p:pic>
      <p:pic>
        <p:nvPicPr>
          <p:cNvPr id="6" name="Picture 5">
            <a:extLst>
              <a:ext uri="{FF2B5EF4-FFF2-40B4-BE49-F238E27FC236}">
                <a16:creationId xmlns:a16="http://schemas.microsoft.com/office/drawing/2014/main" id="{ADFCAB09-91CA-475B-B6CD-D124E3343787}"/>
              </a:ext>
            </a:extLst>
          </p:cNvPr>
          <p:cNvPicPr>
            <a:picLocks noChangeAspect="1"/>
          </p:cNvPicPr>
          <p:nvPr userDrawn="1"/>
        </p:nvPicPr>
        <p:blipFill rotWithShape="1">
          <a:blip r:embed="rId1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D390FBC2-4514-4E11-A820-6885E5011C24}"/>
              </a:ext>
            </a:extLst>
          </p:cNvPr>
          <p:cNvPicPr>
            <a:picLocks noChangeAspect="1"/>
          </p:cNvPicPr>
          <p:nvPr userDrawn="1"/>
        </p:nvPicPr>
        <p:blipFill>
          <a:blip r:embed="rId14"/>
          <a:stretch>
            <a:fillRect/>
          </a:stretch>
        </p:blipFill>
        <p:spPr>
          <a:xfrm>
            <a:off x="115778" y="223913"/>
            <a:ext cx="752320" cy="69658"/>
          </a:xfrm>
          <a:prstGeom prst="rect">
            <a:avLst/>
          </a:prstGeom>
        </p:spPr>
      </p:pic>
    </p:spTree>
    <p:extLst>
      <p:ext uri="{BB962C8B-B14F-4D97-AF65-F5344CB8AC3E}">
        <p14:creationId xmlns:p14="http://schemas.microsoft.com/office/powerpoint/2010/main" val="332884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 id="2147483671" r:id="rId5"/>
    <p:sldLayoutId id="2147483672" r:id="rId6"/>
    <p:sldLayoutId id="2147483664" r:id="rId7"/>
    <p:sldLayoutId id="2147483665" r:id="rId8"/>
    <p:sldLayoutId id="2147483666" r:id="rId9"/>
    <p:sldLayoutId id="2147483668" r:id="rId10"/>
    <p:sldLayoutId id="2147483669" r:id="rId11"/>
    <p:sldLayoutId id="2147483670" r:id="rId12"/>
  </p:sldLayoutIdLst>
  <p:txStyles>
    <p:titleStyle>
      <a:lvl1pPr algn="l" defTabSz="914378" rtl="0" eaLnBrk="1" latinLnBrk="0" hangingPunct="1">
        <a:lnSpc>
          <a:spcPct val="90000"/>
        </a:lnSpc>
        <a:spcBef>
          <a:spcPct val="0"/>
        </a:spcBef>
        <a:buNone/>
        <a:defRPr sz="2400" b="1" kern="1200" baseline="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21.png" Type="http://schemas.openxmlformats.org/officeDocument/2006/relationships/image"/><Relationship Id="rId3" Type="http://schemas.openxmlformats.org/officeDocument/2006/relationships/tags" Target="../tags/tag3.xml"/></Relationships>

</file>

<file path=ppt/slides/_rels/slide11.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22.png" Type="http://schemas.openxmlformats.org/officeDocument/2006/relationships/image"/><Relationship Id="rId3" Type="http://schemas.openxmlformats.org/officeDocument/2006/relationships/tags" Target="../tags/tag4.xml"/></Relationships>

</file>

<file path=ppt/slides/_rels/slide12.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23.png" Type="http://schemas.openxmlformats.org/officeDocument/2006/relationships/image"/><Relationship Id="rId3" Type="http://schemas.openxmlformats.org/officeDocument/2006/relationships/tags" Target="../tags/tag5.xml"/></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s>
</file>

<file path=ppt/slides/_rels/slide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5.png" Type="http://schemas.openxmlformats.org/officeDocument/2006/relationships/image"/><Relationship Id="rId3" Target="../media/image6.png" Type="http://schemas.openxmlformats.org/officeDocument/2006/relationships/image"/><Relationship Id="rId4" Target="../media/image7.png" Type="http://schemas.openxmlformats.org/officeDocument/2006/relationships/image"/><Relationship Id="rId5" Target="../media/image8.png" Type="http://schemas.openxmlformats.org/officeDocument/2006/relationships/image"/><Relationship Id="rId6" Target="../media/image9.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5.png" Type="http://schemas.openxmlformats.org/officeDocument/2006/relationships/image"/><Relationship Id="rId3" Target="../media/image10.png" Type="http://schemas.openxmlformats.org/officeDocument/2006/relationships/image"/><Relationship Id="rId4" Target="../media/image11.png" Type="http://schemas.openxmlformats.org/officeDocument/2006/relationships/image"/><Relationship Id="rId5" Target="../media/image12.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3.png" Type="http://schemas.openxmlformats.org/officeDocument/2006/relationships/image"/><Relationship Id="rId3" Target="../media/image14.png" Type="http://schemas.openxmlformats.org/officeDocument/2006/relationships/image"/><Relationship Id="rId4" Target="../media/image15.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6.png" Type="http://schemas.openxmlformats.org/officeDocument/2006/relationships/image"/><Relationship Id="rId3" Target="../media/image17.png" Type="http://schemas.openxmlformats.org/officeDocument/2006/relationships/image"/><Relationship Id="rId4" Target="../media/image18.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20.png" Type="http://schemas.openxmlformats.org/officeDocument/2006/relationships/image"/><Relationship Id="rId3" Type="http://schemas.openxmlformats.org/officeDocument/2006/relationships/tags" Target="../tags/tag2.xml"/></Relationships>

</file>

<file path=ppt/slides/_rels/slide9.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9.png" Type="http://schemas.openxmlformats.org/officeDocument/2006/relationships/image"/><Relationship Id="rId3" Type="http://schemas.openxmlformats.org/officeDocument/2006/relationships/tags" Target="../tags/tag1.xml"/></Relationships>

</file>

<file path=ppt/slides/slide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Current Density Distribution in a Solid Oxide Fuel Cell</a:t>
            </a:r>
          </a:p>
        </p:txBody>
      </p:sp>
      <p:sp xmlns:r="http://schemas.openxmlformats.org/officeDocument/2006/relationships">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pPr lvl="0" indent="0" marL="0">
              <a:spcAft>
                <a:spcPct val="15000"/>
              </a:spcAft>
            </a:pPr>
            <a:r>
              <a:rPr lang="en-US"/>
              <a:t>COMSOL</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A consequence of the concentration distribution is that the current density is nonuniform in the GDEs</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The figure depicts the current density distribution at the cathode side of the ionic conductor</a:t>
            </a:r>
          </a:p>
        </p:txBody>
      </p:sp>
      <p:sp>
        <p:nvSpPr>
          <p:cNvPr id="4" name="AutoShape 4"/>
          <p:cNvSpPr/>
          <p:nvPr/>
        </p:nvSpPr>
        <p:spPr>
          <a:xfrm>
            <a:off x="4114800" y="4125721"/>
            <a:ext cx="4800600" cy="492507"/>
          </a:xfrm>
          <a:prstGeom prst="rect">
            <a:avLst/>
          </a:prstGeom>
        </p:spPr>
        <p:txBody>
          <a:bodyPr anchor="t" anchorCtr="false"/>
          <a:p>
            <a:r>
              <a:rPr b="false" i="true" lang="en-US" sz="1200" u="none">
                <a:solidFill>
                  <a:srgbClr val="1B4D81"/>
                </a:solidFill>
                <a:latin typeface="Lato"/>
              </a:rPr>
              <a:t>The electrolyte current density in the unit cell operating at 0.8 V. The cathode inlet is to the right</a:t>
            </a:r>
          </a:p>
        </p:txBody>
      </p:sp>
      <p:pic>
        <p:nvPicPr>
          <p:cNvPr id="3" name="Picture 3"/>
          <p:cNvPicPr>
            <a:picLocks noChangeAspect="true"/>
          </p:cNvPicPr>
          <p:nvPr>
            <p:custDataLst>
              <p:tags r:id="rId3"/>
            </p:custDataLst>
          </p:nvPr>
        </p:nvPicPr>
        <p:blipFill>
          <a:blip r:embed="rId2"/>
          <a:stretch>
            <a:fillRect/>
          </a:stretch>
        </p:blipFill>
        <p:spPr>
          <a:xfrm>
            <a:off x="4114800" y="525271"/>
            <a:ext cx="4800600" cy="3600450"/>
          </a:xfrm>
          <a:prstGeom prst="rect">
            <a:avLst/>
          </a:prstGeom>
        </p:spPr>
      </p:pic>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As a consequence of oxygen depletion, the current density distribution is poor, with most of the current produced close to the cathode inlet</a:t>
            </a:r>
          </a:p>
          <a:p>
            <a:pPr algn="l" indent="-176209" lvl="0" marL="176209">
              <a:lnSpc>
                <a:spcPct val="100000"/>
              </a:lnSpc>
              <a:spcBef>
                <a:spcPts val="1000"/>
              </a:spcBef>
              <a:buFont typeface="Wingdings"/>
              <a:buChar char="§"/>
            </a:pPr>
            <a:r>
              <a:rPr b="false" i="false" lang="en-US" sz="1400" u="none">
                <a:solidFill>
                  <a:srgbClr val="393A39"/>
                </a:solidFill>
                <a:latin typeface="Lato"/>
              </a:rPr>
              <a:t>One way to improve the operating conditions is to increase the cathode flow rate, thus improving the oxygen mass transport</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The figure shows the voltage as a function of the total current (polarization curve)</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Polarization curve</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0" lvl="0" marL="0">
              <a:lnSpc>
                <a:spcPct val="100000"/>
              </a:lnSpc>
              <a:spcBef>
                <a:spcPts val="1000"/>
              </a:spcBef>
              <a:spcAft>
                <a:spcPct val="15000"/>
              </a:spcAft>
              <a:buNone/>
            </a:pPr>
            <a:r>
              <a:rPr b="false" i="false" lang="en-US" sz="1400" u="none">
                <a:solidFill>
                  <a:srgbClr val="393A39"/>
                </a:solidFill>
                <a:latin typeface="Lato"/>
              </a:rPr>
              <a:t>The figure shows the power output as a function of the cell voltage The model predicts a maximum power-output of about 1000 W/m</a:t>
            </a:r>
            <a:r>
              <a:rPr b="false" baseline="30000" i="false" lang="en-US" sz="1400" u="none">
                <a:solidFill>
                  <a:srgbClr val="393A39"/>
                </a:solidFill>
                <a:latin typeface="Lato"/>
              </a:rPr>
              <a:t>2</a:t>
            </a:r>
            <a:r>
              <a:rPr b="false" i="false" lang="en-US" sz="1400" u="none">
                <a:solidFill>
                  <a:srgbClr val="393A39"/>
                </a:solidFill>
                <a:latin typeface="Lato"/>
              </a:rPr>
              <a:t> for the unit cell</a:t>
            </a:r>
          </a:p>
        </p:txBody>
      </p:sp>
      <p:pic>
        <p:nvPicPr>
          <p:cNvPr id="3" name="Picture 3"/>
          <p:cNvPicPr>
            <a:picLocks noChangeAspect="true"/>
          </p:cNvPicPr>
          <p:nvPr>
            <p:custDataLst>
              <p:tags r:id="rId3"/>
            </p:custDataLst>
          </p:nvPr>
        </p:nvPicPr>
        <p:blipFill>
          <a:blip r:embed="rId2"/>
          <a:stretch>
            <a:fillRect/>
          </a:stretch>
        </p:blipFill>
        <p:spPr>
          <a:xfrm>
            <a:off x="4114800" y="771525"/>
            <a:ext cx="4800600" cy="3600450"/>
          </a:xfrm>
          <a:prstGeom prst="rect">
            <a:avLst/>
          </a:prstGeom>
        </p:spPr>
      </p:pic>
    </p:spTree>
  </p:cSld>
  <p:clrMapOvr>
    <a:masterClrMapping/>
  </p:clrMapOvr>
</p:sld>
</file>

<file path=ppt/slides/slide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Introduction</a:t>
            </a:r>
            <a:endParaRPr lang="en-US"/>
          </a:p>
        </p:txBody>
      </p:sp>
      <p:sp>
        <p:nvSpPr>
          <p:cNvPr name="AutoShape 4" id="4"/>
          <p:cNvSpPr/>
          <p:nvPr/>
        </p:nvSpPr>
        <p:spPr>
          <a:xfrm flipH="false" flipV="false" rot="0">
            <a:off x="457200" y="1332000"/>
            <a:ext cx="8305200" cy="37528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600" b="false" i="false" u="none">
                <a:solidFill>
                  <a:srgbClr val="393A39"/>
                </a:solidFill>
                <a:latin typeface="Lato"/>
              </a:rPr>
              <a:t>This example studies the current density distribution in a solid oxide fuel cell (SOFC)</a:t>
            </a:r>
          </a:p>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It includes the full coupling between the mass balances at the anode and cathode, the momentum balances in the gas channels, the gas flow in the porous electrodes, the balance of the ionic current carried by the oxide ion, and an electronic current balance</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0" marL="0">
              <a:lnSpc>
                <a:spcPct val="100000"/>
              </a:lnSpc>
              <a:spcBef>
                <a:spcPts val="1000"/>
              </a:spcBef>
              <a:spcAft>
                <a:spcPct val="15000"/>
              </a:spcAft>
              <a:buNone/>
            </a:pPr>
            <a:r>
              <a:rPr lang="en-US" sz="1400" b="false" i="false" u="none">
                <a:solidFill>
                  <a:srgbClr val="393A39"/>
                </a:solidFill>
                <a:latin typeface="Lato"/>
              </a:rPr>
              <a:t>An SOFC is constructed with two porous gas diffusion electrodes (GDEs) with an electrolyte sandwiched in the middle</a:t>
            </a:r>
          </a:p>
        </p:txBody>
      </p:sp>
      <p:sp>
        <p:nvSpPr>
          <p:cNvPr name="AutoShape 4" id="4"/>
          <p:cNvSpPr/>
          <p:nvPr/>
        </p:nvSpPr>
        <p:spPr>
          <a:xfrm>
            <a:off x="4114800" y="4016274"/>
            <a:ext cx="4800600" cy="492507"/>
          </a:xfrm>
          <a:prstGeom prst="rect">
            <a:avLst/>
          </a:prstGeom>
        </p:spPr>
        <p:txBody>
          <a:bodyPr anchor="t" anchorCtr="false"/>
          <a:p>
            <a:r>
              <a:rPr lang="en-US" sz="1200" b="false" i="true" u="none">
                <a:solidFill>
                  <a:srgbClr val="1B4D81"/>
                </a:solidFill>
                <a:latin typeface="Lato"/>
              </a:rPr>
              <a:t>Geometry of the unit cell, with anode at the bottom and cathode at the top</a:t>
            </a:r>
          </a:p>
        </p:txBody>
      </p:sp>
      <p:pic>
        <p:nvPicPr>
          <p:cNvPr name="Picture 3" id="3"/>
          <p:cNvPicPr>
            <a:picLocks noChangeAspect="true"/>
          </p:cNvPicPr>
          <p:nvPr/>
        </p:nvPicPr>
        <p:blipFill>
          <a:blip r:embed="rId2"/>
          <a:stretch>
            <a:fillRect/>
          </a:stretch>
        </p:blipFill>
        <p:spPr>
          <a:xfrm>
            <a:off x="4114800" y="634719"/>
            <a:ext cx="4800600" cy="3381555"/>
          </a:xfrm>
          <a:prstGeom prst="rect">
            <a:avLst/>
          </a:prstGeom>
        </p:spPr>
      </p:pic>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Hydrogen Fuel Cell</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1193800" cy="254000"/>
          </a:xfrm>
          <a:prstGeom prst="rect">
            <a:avLst/>
          </a:prstGeom>
        </p:spPr>
      </p:pic>
      <p:pic>
        <p:nvPicPr>
          <p:cNvPr name="Picture 11" id="11"/>
          <p:cNvPicPr>
            <a:picLocks noChangeAspect="true"/>
          </p:cNvPicPr>
          <p:nvPr/>
        </p:nvPicPr>
        <p:blipFill>
          <a:blip r:embed="rId4"/>
          <a:stretch>
            <a:fillRect/>
          </a:stretch>
        </p:blipFill>
        <p:spPr>
          <a:xfrm>
            <a:off x="584200" y="2509000"/>
            <a:ext cx="1193800" cy="254000"/>
          </a:xfrm>
          <a:prstGeom prst="rect">
            <a:avLst/>
          </a:prstGeom>
        </p:spPr>
      </p:pic>
      <p:pic>
        <p:nvPicPr>
          <p:cNvPr name="Picture 13" id="13"/>
          <p:cNvPicPr>
            <a:picLocks noChangeAspect="true"/>
          </p:cNvPicPr>
          <p:nvPr/>
        </p:nvPicPr>
        <p:blipFill>
          <a:blip r:embed="rId5"/>
          <a:stretch>
            <a:fillRect/>
          </a:stretch>
        </p:blipFill>
        <p:spPr>
          <a:xfrm>
            <a:off x="584200" y="3144000"/>
            <a:ext cx="1308100" cy="254000"/>
          </a:xfrm>
          <a:prstGeom prst="rect">
            <a:avLst/>
          </a:prstGeom>
        </p:spPr>
      </p:pic>
      <p:pic>
        <p:nvPicPr>
          <p:cNvPr name="Picture 15" id="15"/>
          <p:cNvPicPr>
            <a:picLocks noChangeAspect="true"/>
          </p:cNvPicPr>
          <p:nvPr/>
        </p:nvPicPr>
        <p:blipFill>
          <a:blip r:embed="rId6"/>
          <a:stretch>
            <a:fillRect/>
          </a:stretch>
        </p:blipFill>
        <p:spPr>
          <a:xfrm>
            <a:off x="584200" y="3779000"/>
            <a:ext cx="1066800" cy="254000"/>
          </a:xfrm>
          <a:prstGeom prst="rect">
            <a:avLst/>
          </a:prstGeom>
        </p:spPr>
      </p:pic>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Hydrogen Fuel Cell</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747000"/>
            <a:ext cx="2349500" cy="317500"/>
          </a:xfrm>
          <a:prstGeom prst="rect">
            <a:avLst/>
          </a:prstGeom>
        </p:spPr>
      </p:pic>
      <p:pic>
        <p:nvPicPr>
          <p:cNvPr name="Picture 11" id="11"/>
          <p:cNvPicPr>
            <a:picLocks noChangeAspect="true"/>
          </p:cNvPicPr>
          <p:nvPr/>
        </p:nvPicPr>
        <p:blipFill>
          <a:blip r:embed="rId4"/>
          <a:stretch>
            <a:fillRect/>
          </a:stretch>
        </p:blipFill>
        <p:spPr>
          <a:xfrm>
            <a:off x="584200" y="2445500"/>
            <a:ext cx="1790700" cy="584200"/>
          </a:xfrm>
          <a:prstGeom prst="rect">
            <a:avLst/>
          </a:prstGeom>
        </p:spPr>
      </p:pic>
      <p:pic>
        <p:nvPicPr>
          <p:cNvPr name="Picture 13" id="13"/>
          <p:cNvPicPr>
            <a:picLocks noChangeAspect="true"/>
          </p:cNvPicPr>
          <p:nvPr/>
        </p:nvPicPr>
        <p:blipFill>
          <a:blip r:embed="rId5"/>
          <a:stretch>
            <a:fillRect/>
          </a:stretch>
        </p:blipFill>
        <p:spPr>
          <a:xfrm>
            <a:off x="584200" y="3410700"/>
            <a:ext cx="2819400" cy="330200"/>
          </a:xfrm>
          <a:prstGeom prst="rect">
            <a:avLst/>
          </a:prstGeom>
        </p:spPr>
      </p:pic>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Free and Porous Media Flow - Cathode</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2819400" cy="279400"/>
          </a:xfrm>
          <a:prstGeom prst="rect">
            <a:avLst/>
          </a:prstGeom>
        </p:spPr>
      </p:pic>
      <p:pic>
        <p:nvPicPr>
          <p:cNvPr name="Picture 11" id="11"/>
          <p:cNvPicPr>
            <a:picLocks noChangeAspect="true"/>
          </p:cNvPicPr>
          <p:nvPr/>
        </p:nvPicPr>
        <p:blipFill>
          <a:blip r:embed="rId4"/>
          <a:stretch>
            <a:fillRect/>
          </a:stretch>
        </p:blipFill>
        <p:spPr>
          <a:xfrm>
            <a:off x="584200" y="2534400"/>
            <a:ext cx="1181100" cy="254000"/>
          </a:xfrm>
          <a:prstGeom prst="rect">
            <a:avLst/>
          </a:prstGeom>
        </p:spPr>
      </p:pic>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Free and Porous Media Flow - Anode</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2819400" cy="266700"/>
          </a:xfrm>
          <a:prstGeom prst="rect">
            <a:avLst/>
          </a:prstGeom>
        </p:spPr>
      </p:pic>
      <p:pic>
        <p:nvPicPr>
          <p:cNvPr name="Picture 11" id="11"/>
          <p:cNvPicPr>
            <a:picLocks noChangeAspect="true"/>
          </p:cNvPicPr>
          <p:nvPr/>
        </p:nvPicPr>
        <p:blipFill>
          <a:blip r:embed="rId4"/>
          <a:stretch>
            <a:fillRect/>
          </a:stretch>
        </p:blipFill>
        <p:spPr>
          <a:xfrm>
            <a:off x="584200" y="2521700"/>
            <a:ext cx="1193800" cy="254000"/>
          </a:xfrm>
          <a:prstGeom prst="rect">
            <a:avLst/>
          </a:prstGeom>
        </p:spPr>
      </p:pic>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mole fraction of hydrogen in the anode also decreases along the channel</a:t>
            </a:r>
          </a:p>
          <a:p>
            <a:pPr algn="l" indent="-176209" lvl="0" marL="176209">
              <a:lnSpc>
                <a:spcPct val="100000"/>
              </a:lnSpc>
              <a:spcBef>
                <a:spcPts val="1000"/>
              </a:spcBef>
              <a:buFont typeface="Wingdings"/>
              <a:buChar char="§"/>
            </a:pPr>
            <a:r>
              <a:rPr b="false" i="false" lang="en-US" sz="1400" u="none">
                <a:solidFill>
                  <a:srgbClr val="393A39"/>
                </a:solidFill>
                <a:latin typeface="Lato"/>
              </a:rPr>
              <a:t>The figure shows the distribution of hydrogen</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It shows that the depletion is not as pronounced as for the cathode</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Hydrogen distribution in the anode at 0.8 V cell voltage</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figure shows the oxygen mole fraction in the cathode at a cell polarization of 0.8 V</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The oxygen depletion is substantial, which has implications for the reaction distribution at the cathode</a:t>
            </a:r>
          </a:p>
        </p:txBody>
      </p:sp>
      <p:sp>
        <p:nvSpPr>
          <p:cNvPr id="4" name="AutoShape 4"/>
          <p:cNvSpPr/>
          <p:nvPr/>
        </p:nvSpPr>
        <p:spPr>
          <a:xfrm>
            <a:off x="4114800" y="4125721"/>
            <a:ext cx="4800600" cy="492507"/>
          </a:xfrm>
          <a:prstGeom prst="rect">
            <a:avLst/>
          </a:prstGeom>
        </p:spPr>
        <p:txBody>
          <a:bodyPr anchor="t" anchorCtr="false"/>
          <a:p>
            <a:r>
              <a:rPr b="false" i="true" lang="en-US" sz="1200" u="none">
                <a:solidFill>
                  <a:srgbClr val="1B4D81"/>
                </a:solidFill>
                <a:latin typeface="Lato"/>
              </a:rPr>
              <a:t>Oxygen mole fraction in the gas channel and in the gas diffusion cathode while operating at a cell voltage of 0.8 V</a:t>
            </a:r>
          </a:p>
        </p:txBody>
      </p:sp>
      <p:pic>
        <p:nvPicPr>
          <p:cNvPr id="3" name="Picture 3"/>
          <p:cNvPicPr>
            <a:picLocks noChangeAspect="true"/>
          </p:cNvPicPr>
          <p:nvPr>
            <p:custDataLst>
              <p:tags r:id="rId3"/>
            </p:custDataLst>
          </p:nvPr>
        </p:nvPicPr>
        <p:blipFill>
          <a:blip r:embed="rId2"/>
          <a:stretch>
            <a:fillRect/>
          </a:stretch>
        </p:blipFill>
        <p:spPr>
          <a:xfrm>
            <a:off x="4114800" y="525271"/>
            <a:ext cx="4800600" cy="3600450"/>
          </a:xfrm>
          <a:prstGeom prst="rect">
            <a:avLst/>
          </a:prstGeom>
        </p:spPr>
      </p:pic>
    </p:spTree>
  </p:cSld>
  <p:clrMapOvr>
    <a:masterClrMapping/>
  </p:clrMapOvr>
</p:sld>
</file>

<file path=ppt/tags/tag1.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6&lt;/Entity&gt;&lt;Tag&gt;pg6&lt;/Tag&gt;&lt;Node&gt;Results &amp;gt; Mole Fraction, O2, Streamline (fc)&lt;/Node&gt;&lt;LinkType&gt;Image&lt;/LinkType&gt;&lt;ModelLink directoryType=&quot;none&quot;&gt;H:\hub\root\build\main\daily\test\tapplications\Fuel_Cell_and_Electrolyzer_Module\Fuel_Cells\sofc_unit_cell.mph&lt;/ModelLink&gt;&lt;LocalPath&gt;sofc_unit_cell.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10.042171478271484&quot;/&gt;&lt;Property name=&quot;zoomanglefull&quot; type=&quot;real&quot; value=&quot;12.19188117980957&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0.022371910512447357, -0.035995882004499435, 0.027321908622980118&quot;/&gt;&lt;Property name=&quot;target&quot; type=&quot;realarray&quot; value=&quot;0.004999998956918716, 5.000010132789612E-4, -5.000084638595581E-5&quot;/&gt;&lt;Property name=&quot;up&quot; type=&quot;realarray&quot; value=&quot;0.3086974620819092, 0.4115966856479645, 0.8574932217597961&quot;/&gt;&lt;Property name=&quot;rotationpoint&quot; type=&quot;realarray&quot; value=&quot;0.004999999888241291, 5.000000237487257E-4, -4.999997327104211E-5&quot;/&gt;&lt;Property name=&quot;viewoffset&quot; type=&quot;realarray&quot; value=&quot;-0.027057478204369545, -0.00513426307397579&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10, 487&quot;/&gt;&lt;Property name=&quot;renderareasizedip&quot; type=&quot;realarray&quot; value=&quot;710, 487&quot;/&gt;&lt;/PropSet&gt;&lt;PropSet id=&quot;axis&quot;/&gt;&lt;PropSet id=&quot;clip&quot;/&gt;&lt;PropSet id=&quot;table&quot;/&gt;&lt;UpdateTimeStamp&gt;Sep 27, 2023, 11:31:27 PM&lt;/UpdateTimeStamp&gt;&lt;/Root&gt;"/>
</p:tagLst>
</file>

<file path=ppt/tags/tag2.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4&lt;/Entity&gt;&lt;Tag&gt;pg4&lt;/Tag&gt;&lt;Node&gt;Results &amp;gt; Mole Fraction, H2, Streamline (fc)&lt;/Node&gt;&lt;LinkType&gt;Image&lt;/LinkType&gt;&lt;ModelLink directoryType=&quot;none&quot;&gt;H:\hub\root\build\main\daily\test\tapplications\Fuel_Cell_and_Electrolyzer_Module\Fuel_Cells\sofc_unit_cell.mph&lt;/ModelLink&gt;&lt;LocalPath&gt;sofc_unit_cell.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10.042171478271484&quot;/&gt;&lt;Property name=&quot;zoomanglefull&quot; type=&quot;real&quot; value=&quot;12.19188117980957&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0.022371910512447357, -0.035995882004499435, 0.027321908622980118&quot;/&gt;&lt;Property name=&quot;target&quot; type=&quot;realarray&quot; value=&quot;0.004999998956918716, 5.000010132789612E-4, -5.000084638595581E-5&quot;/&gt;&lt;Property name=&quot;up&quot; type=&quot;realarray&quot; value=&quot;0.3086974620819092, 0.4115966856479645, 0.8574932217597961&quot;/&gt;&lt;Property name=&quot;rotationpoint&quot; type=&quot;realarray&quot; value=&quot;0.004999999888241291, 5.000000237487257E-4, -4.999997327104211E-5&quot;/&gt;&lt;Property name=&quot;viewoffset&quot; type=&quot;realarray&quot; value=&quot;-0.027057478204369545, -0.00513426307397579&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10, 487&quot;/&gt;&lt;Property name=&quot;renderareasizedip&quot; type=&quot;realarray&quot; value=&quot;710, 487&quot;/&gt;&lt;/PropSet&gt;&lt;PropSet id=&quot;axis&quot;/&gt;&lt;PropSet id=&quot;clip&quot;/&gt;&lt;PropSet id=&quot;table&quot;/&gt;&lt;UpdateTimeStamp&gt;Sep 27, 2023, 11:31:32 PM&lt;/UpdateTimeStamp&gt;&lt;/Root&gt;"/>
</p:tagLst>
</file>

<file path=ppt/tags/tag3.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18&lt;/Entity&gt;&lt;Tag&gt;pg18&lt;/Tag&gt;&lt;Node&gt;Results &amp;gt; Electrolyte Current Density&lt;/Node&gt;&lt;LinkType&gt;Image&lt;/LinkType&gt;&lt;ModelLink directoryType=&quot;none&quot;&gt;H:\hub\root\build\main\daily\test\tapplications\Fuel_Cell_and_Electrolyzer_Module\Fuel_Cells\sofc_unit_cell.mph&lt;/ModelLink&gt;&lt;LocalPath&gt;sofc_unit_cell.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10.042171478271484&quot;/&gt;&lt;Property name=&quot;zoomanglefull&quot; type=&quot;real&quot; value=&quot;12.19188117980957&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0.022371910512447357, -0.035995882004499435, 0.027321908622980118&quot;/&gt;&lt;Property name=&quot;target&quot; type=&quot;realarray&quot; value=&quot;0.004999998956918716, 5.000010132789612E-4, -5.000084638595581E-5&quot;/&gt;&lt;Property name=&quot;up&quot; type=&quot;realarray&quot; value=&quot;0.3086974620819092, 0.4115966856479645, 0.8574932217597961&quot;/&gt;&lt;Property name=&quot;rotationpoint&quot; type=&quot;realarray&quot; value=&quot;0.004999999888241291, 5.000000237487257E-4, -4.999997327104211E-5&quot;/&gt;&lt;Property name=&quot;viewoffset&quot; type=&quot;realarray&quot; value=&quot;-0.027057478204369545, -0.00513426307397579&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10, 487&quot;/&gt;&lt;Property name=&quot;renderareasizedip&quot; type=&quot;realarray&quot; value=&quot;710, 487&quot;/&gt;&lt;/PropSet&gt;&lt;PropSet id=&quot;axis&quot;/&gt;&lt;PropSet id=&quot;clip&quot;/&gt;&lt;PropSet id=&quot;table&quot;/&gt;&lt;UpdateTimeStamp&gt;Sep 27, 2023, 11:31:38 PM&lt;/UpdateTimeStamp&gt;&lt;/Root&gt;"/>
</p:tagLst>
</file>

<file path=ppt/tags/tag4.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16&lt;/Entity&gt;&lt;Tag&gt;pg16&lt;/Tag&gt;&lt;Node&gt;Results &amp;gt; Polarization Curve&lt;/Node&gt;&lt;LinkType&gt;Image&lt;/LinkType&gt;&lt;ModelLink directoryType=&quot;none&quot;&gt;H:\hub\root\build\main\daily\test\tapplications\Fuel_Cell_and_Electrolyzer_Module\Fuel_Cells\sofc_unit_cell.mph&lt;/ModelLink&gt;&lt;LocalPath&gt;sofc_unit_cell.mph&lt;/LocalPath&gt;&lt;SDim&gt;1&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ff&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color&quot;/&gt;&lt;Property name=&quot;customcolor&quot; type=&quot;realarray&quot; value=&quot;1, 1, 1&quot;/&gt;&lt;Property name=&quot;customcolor_vector_method&quot; type=&quot;string&quot; value=&quot;step&quot;/&gt;&lt;Property name=&quot;customcolor_vector_start&quot; type=&quot;string&quot; value=&quot;&quot;/&gt;&lt;Property name=&quot;customcolor_vector_stop&quot; type=&quot;string&quot; value=&quot;&quot;/&gt;&lt;Property name=&quot;customcolor_vector_step&quot; type=&quot;string&quot; value=&quot;&quot;/&gt;&lt;Property name=&quot;customcolor_vector_numvalues&quot; type=&quot;string&quot; value=&quot;&quot;/&gt;&lt;Property name=&quot;customcolor_vector_function&quot; type=&quot;string&quot; value=&quot;none&quot;/&gt;&lt;Property name=&quot;customcolor_vector_interval&quot; type=&quot;string&quot; value=&quot;octave&quot;/&gt;&lt;Property name=&quot;customcolor_vector_freqperdec&quot; type=&quot;string&quot; value=&quot;&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1960.5996854982643&quot;/&gt;&lt;Property name=&quot;xmax&quot; type=&quot;real&quot; value=&quot;14763.598606078827&quot;/&gt;&lt;Property name=&quot;ymin&quot; type=&quot;real&quot; value=&quot;0.48791195876634824&quot;/&gt;&lt;Property name=&quot;ymax&quot; type=&quot;real&quot; value=&quot;1.0120880412336517&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27, 2023, 11:31:42 PM&lt;/UpdateTimeStamp&gt;&lt;/Root&gt;"/>
</p:tagLst>
</file>

<file path=ppt/tags/tag5.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17&lt;/Entity&gt;&lt;Tag&gt;pg17&lt;/Tag&gt;&lt;Node&gt;Results &amp;gt; Power vs. Current&lt;/Node&gt;&lt;LinkType&gt;Image&lt;/LinkType&gt;&lt;ModelLink directoryType=&quot;none&quot;&gt;H:\hub\root\build\main\daily\test\tapplications\Fuel_Cell_and_Electrolyzer_Module\Fuel_Cells\sofc_unit_cell.mph&lt;/ModelLink&gt;&lt;LocalPath&gt;sofc_unit_cell.mph&lt;/LocalPath&gt;&lt;SDim&gt;1&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ff&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color&quot;/&gt;&lt;Property name=&quot;customcolor&quot; type=&quot;realarray&quot; value=&quot;1, 1, 1&quot;/&gt;&lt;Property name=&quot;customcolor_vector_method&quot; type=&quot;string&quot; value=&quot;step&quot;/&gt;&lt;Property name=&quot;customcolor_vector_start&quot; type=&quot;string&quot; value=&quot;&quot;/&gt;&lt;Property name=&quot;customcolor_vector_stop&quot; type=&quot;string&quot; value=&quot;&quot;/&gt;&lt;Property name=&quot;customcolor_vector_step&quot; type=&quot;string&quot; value=&quot;&quot;/&gt;&lt;Property name=&quot;customcolor_vector_numvalues&quot; type=&quot;string&quot; value=&quot;&quot;/&gt;&lt;Property name=&quot;customcolor_vector_function&quot; type=&quot;string&quot; value=&quot;none&quot;/&gt;&lt;Property name=&quot;customcolor_vector_interval&quot; type=&quot;string&quot; value=&quot;octave&quot;/&gt;&lt;Property name=&quot;customcolor_vector_freqperdec&quot; type=&quot;string&quot; value=&quot;&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1960.0483238461495&quot;/&gt;&lt;Property name=&quot;xmax&quot; type=&quot;real&quot; value=&quot;14764.149967730942&quot;/&gt;&lt;Property name=&quot;ymin&quot; type=&quot;real&quot; value=&quot;1996.3723558600082&quot;/&gt;&lt;Property name=&quot;ymax&quot; type=&quot;real&quot; value=&quot;7426.525433886424&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27, 2023, 11:31:46 PM&lt;/UpdateTimeStamp&gt;&lt;/Root&gt;"/>
</p:tagLst>
</file>

<file path=ppt/theme/theme1.xml><?xml version="1.0" encoding="utf-8"?>
<a:theme xmlns:a="http://schemas.openxmlformats.org/drawingml/2006/main" name="comsol">
  <a:themeElements>
    <a:clrScheme name="COMSOL 1">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43074F0-4B04-455D-A174-9AE4F28B5B0E}" vid="{3FF8A466-F0F8-46B5-8CD7-6E797DFE1A71}"/>
    </a:ext>
  </a:extLst>
</a:theme>
</file>

<file path=docProps/app.xml><?xml version="1.0" encoding="utf-8"?>
<Properties xmlns="http://schemas.openxmlformats.org/officeDocument/2006/extended-properties" xmlns:vt="http://schemas.openxmlformats.org/officeDocument/2006/docPropsVTypes">
  <Template/>
  <TotalTime>0</TotalTime>
  <Words>0</Words>
  <Application>Microsoft Office PowerPoint</Application>
  <PresentationFormat>On-screen Show (16:9)</PresentationFormat>
  <Paragraphs>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Lato</vt:lpstr>
      <vt:lpstr>Lato Light</vt:lpstr>
      <vt:lpstr>Wingdings</vt:lpstr>
      <vt:lpstr>comsol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2023-09-27T21:31:52Z</dcterms:created>
  <dc:creator>COMSOL</dc:creator>
  <cp:lastModifiedBy>COMSOL</cp:lastModifiedBy>
  <dcterms:modified xsi:type="dcterms:W3CDTF">2023-09-27T21:31:52Z</dcterms:modified>
  <cp:revision>1</cp:revision>
  <dc:title>Current Density Distribution in a Solid Oxide Fuel Cell</dc:title>
</cp:coreProperties>
</file>