
<file path=[Content_Types].xml><?xml version="1.0" encoding="utf-8"?>
<Types xmlns="http://schemas.openxmlformats.org/package/2006/content-types">
  <Default ContentType="image/x-emf" Extension="emf"/>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Types>
</file>

<file path=_rels/.rels><?xml version="1.0" encoding="UTF-8" standalone="no"?><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10"/>
    <p:sldId id="257" r:id="rId11"/>
    <p:sldId id="258" r:id="rId12"/>
    <p:sldId id="259" r:id="rId13"/>
    <p:sldId id="260" r:id="rId14"/>
    <p:sldId id="262" r:id="rId16"/>
    <p:sldId id="263" r:id="rId17"/>
    <p:sldId id="264" r:id="rId18"/>
    <p:sldId id="266" r:id="rId20"/>
    <p:sldId id="267" r:id="rId21"/>
    <p:sldId id="268" r:id="rId22"/>
    <p:sldId id="269" r:id="rId23"/>
    <p:sldId id="270" r:id="rId24"/>
    <p:sldId id="271" r:id="rId25"/>
    <p:sldId id="272" r:id="rId26"/>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varScale="1">
        <p:scale>
          <a:sx n="154" d="100"/>
          <a:sy n="154" d="100"/>
        </p:scale>
        <p:origin x="168" y="396"/>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no"?><Relationships xmlns="http://schemas.openxmlformats.org/package/2006/relationships"><Relationship Id="rId1" Target="slideMasters/slideMaster1.xml" Type="http://schemas.openxmlformats.org/officeDocument/2006/relationships/slideMaster"/><Relationship Id="rId10" Target="slides/slide1.xml" Type="http://schemas.openxmlformats.org/officeDocument/2006/relationships/slide"/><Relationship Id="rId11" Target="slides/slide2.xml" Type="http://schemas.openxmlformats.org/officeDocument/2006/relationships/slide"/><Relationship Id="rId12" Target="slides/slide3.xml" Type="http://schemas.openxmlformats.org/officeDocument/2006/relationships/slide"/><Relationship Id="rId13" Target="slides/slide4.xml" Type="http://schemas.openxmlformats.org/officeDocument/2006/relationships/slide"/><Relationship Id="rId14" Target="slides/slide5.xml" Type="http://schemas.openxmlformats.org/officeDocument/2006/relationships/slide"/><Relationship Id="rId16" Target="slides/slide7.xml" Type="http://schemas.openxmlformats.org/officeDocument/2006/relationships/slide"/><Relationship Id="rId17" Target="slides/slide6.xml" Type="http://schemas.openxmlformats.org/officeDocument/2006/relationships/slide"/><Relationship Id="rId18" Target="slides/slide8.xml" Type="http://schemas.openxmlformats.org/officeDocument/2006/relationships/slide"/><Relationship Id="rId20" Target="slides/slide10.xml" Type="http://schemas.openxmlformats.org/officeDocument/2006/relationships/slide"/><Relationship Id="rId21" Target="slides/slide9.xml" Type="http://schemas.openxmlformats.org/officeDocument/2006/relationships/slide"/><Relationship Id="rId22" Target="slides/slide11.xml" Type="http://schemas.openxmlformats.org/officeDocument/2006/relationships/slide"/><Relationship Id="rId23" Target="slides/slide12.xml" Type="http://schemas.openxmlformats.org/officeDocument/2006/relationships/slide"/><Relationship Id="rId24" Target="slides/slide13.xml" Type="http://schemas.openxmlformats.org/officeDocument/2006/relationships/slide"/><Relationship Id="rId25" Target="slides/slide14.xml" Type="http://schemas.openxmlformats.org/officeDocument/2006/relationships/slide"/><Relationship Id="rId26" Target="slides/slide15.xml" Type="http://schemas.openxmlformats.org/officeDocument/2006/relationships/slide"/><Relationship Id="rId3" Target="presProps.xml" Type="http://schemas.openxmlformats.org/officeDocument/2006/relationships/presProps"/><Relationship Id="rId4" Target="viewProps.xml" Type="http://schemas.openxmlformats.org/officeDocument/2006/relationships/viewProps"/><Relationship Id="rId5" Target="theme/theme1.xml" Type="http://schemas.openxmlformats.org/officeDocument/2006/relationships/theme"/><Relationship Id="rId6" Target="tableStyles.xml" Type="http://schemas.openxmlformats.org/officeDocument/2006/relationships/tableStyles"/></Relationships>
</file>

<file path=ppt/slideLayouts/_rels/slideLayout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1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no"?><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7287056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7200" y="1332000"/>
            <a:ext cx="4042800" cy="628631"/>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7200" y="1962000"/>
            <a:ext cx="4042800" cy="3124205"/>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600" y="1332000"/>
            <a:ext cx="4042800" cy="628650"/>
          </a:xfrm>
          <a:prstGeom prst="rect">
            <a:avLst/>
          </a:prstGeom>
        </p:spPr>
        <p:txBody>
          <a:bodyPr anchor="t">
            <a:normAutofit/>
          </a:bodyPr>
          <a:lstStyle>
            <a:lvl1pPr marL="0" indent="0">
              <a:buNone/>
              <a:defRPr sz="1800" b="1">
                <a:solidFill>
                  <a:srgbClr val="393A39"/>
                </a:solidFill>
                <a:latin typeface="Lato" panose="020F0502020204030203" pitchFamily="34" charset="0"/>
              </a:defRPr>
            </a:lvl1pPr>
            <a:lvl2pPr marL="457189" indent="0">
              <a:buNone/>
              <a:defRPr sz="2000" b="1"/>
            </a:lvl2pPr>
            <a:lvl3pPr marL="914378" indent="0">
              <a:buNone/>
              <a:defRPr sz="1800" b="1"/>
            </a:lvl3pPr>
            <a:lvl4pPr marL="1371566" indent="0">
              <a:buNone/>
              <a:defRPr sz="1600" b="1"/>
            </a:lvl4pPr>
            <a:lvl5pPr marL="1828754" indent="0">
              <a:buNone/>
              <a:defRPr sz="1600" b="1"/>
            </a:lvl5pPr>
            <a:lvl6pPr marL="2285943" indent="0">
              <a:buNone/>
              <a:defRPr sz="1600" b="1"/>
            </a:lvl6pPr>
            <a:lvl7pPr marL="2743132" indent="0">
              <a:buNone/>
              <a:defRPr sz="1600" b="1"/>
            </a:lvl7pPr>
            <a:lvl8pPr marL="3200320" indent="0">
              <a:buNone/>
              <a:defRPr sz="1600" b="1"/>
            </a:lvl8pPr>
            <a:lvl9pPr marL="3657509"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600" y="1962000"/>
            <a:ext cx="4042800" cy="3124187"/>
          </a:xfrm>
          <a:prstGeom prst="rect">
            <a:avLst/>
          </a:prstGeom>
        </p:spPr>
        <p:txBody>
          <a:bodyPr>
            <a:normAutofit/>
          </a:bodyPr>
          <a:lstStyle>
            <a:lvl1pPr>
              <a:lnSpc>
                <a:spcPct val="100000"/>
              </a:lnSpc>
              <a:defRPr sz="1403">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3">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itle 1">
            <a:extLst>
              <a:ext uri="{FF2B5EF4-FFF2-40B4-BE49-F238E27FC236}">
                <a16:creationId xmlns:a16="http://schemas.microsoft.com/office/drawing/2014/main" id="{9B9489FC-5B9D-4C9C-A962-ECD59DECD47F}"/>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976404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200">
                <a:latin typeface="Lato" panose="020F0502020204030203" pitchFamily="34" charset="0"/>
              </a:defRPr>
            </a:lvl5pPr>
            <a:lvl6pPr marL="1433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itle 1">
            <a:extLst>
              <a:ext uri="{FF2B5EF4-FFF2-40B4-BE49-F238E27FC236}">
                <a16:creationId xmlns:a16="http://schemas.microsoft.com/office/drawing/2014/main" id="{AE057F52-E5D6-4C4F-8C1F-48ED323FF9B6}"/>
              </a:ext>
            </a:extLst>
          </p:cNvPr>
          <p:cNvSpPr>
            <a:spLocks noGrp="1"/>
          </p:cNvSpPr>
          <p:nvPr>
            <p:ph type="title"/>
          </p:nvPr>
        </p:nvSpPr>
        <p:spPr>
          <a:xfrm>
            <a:off x="457200" y="590400"/>
            <a:ext cx="8305200" cy="742950"/>
          </a:xfrm>
          <a:prstGeom prst="rect">
            <a:avLst/>
          </a:prstGeom>
        </p:spPr>
        <p:txBody>
          <a:bodyP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p:nvPr>
        </p:nvSpPr>
        <p:spPr>
          <a:xfrm>
            <a:off x="5659623" y="4780800"/>
            <a:ext cx="3103200" cy="304800"/>
          </a:xfrm>
        </p:spPr>
        <p:txBody>
          <a:bodyPr>
            <a:normAutofit/>
          </a:bodyPr>
          <a:lstStyle>
            <a:lvl1pPr marL="0" indent="0">
              <a:buNone/>
              <a:defRPr sz="800" b="0" i="1">
                <a:solidFill>
                  <a:schemeClr val="accent5"/>
                </a:solidFill>
                <a:latin typeface="Lato" panose="020F0502020204030203" pitchFamily="34" charset="77"/>
              </a:defRPr>
            </a:lvl1pPr>
            <a:lvl2pPr marL="457189" indent="0">
              <a:buNone/>
              <a:defRPr/>
            </a:lvl2pPr>
            <a:lvl3pPr marL="914378" indent="0">
              <a:buNone/>
              <a:defRPr/>
            </a:lvl3pPr>
          </a:lstStyle>
          <a:p>
            <a:pPr lvl="0"/>
            <a:r>
              <a:rPr lang="en-US"/>
              <a:t>Edit Master text styles</a:t>
            </a:r>
          </a:p>
        </p:txBody>
      </p:sp>
    </p:spTree>
    <p:extLst>
      <p:ext uri="{BB962C8B-B14F-4D97-AF65-F5344CB8AC3E}">
        <p14:creationId xmlns:p14="http://schemas.microsoft.com/office/powerpoint/2010/main" val="1752019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ontent with Picture">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D463150-919C-4838-9C50-4A49E1F7035F}"/>
              </a:ext>
            </a:extLst>
          </p:cNvPr>
          <p:cNvSpPr>
            <a:spLocks noGrp="1"/>
          </p:cNvSpPr>
          <p:nvPr>
            <p:ph idx="1" hasCustomPrompt="1"/>
          </p:nvPr>
        </p:nvSpPr>
        <p:spPr>
          <a:xfrm>
            <a:off x="4114800" y="209551"/>
            <a:ext cx="4800600" cy="4724400"/>
          </a:xfrm>
          <a:prstGeom prst="rect">
            <a:avLst/>
          </a:prstGeom>
        </p:spPr>
        <p:txBody>
          <a:bodyPr>
            <a:normAutofit/>
          </a:bodyPr>
          <a:lstStyle>
            <a:lvl1pPr>
              <a:defRPr sz="1600">
                <a:solidFill>
                  <a:srgbClr val="393A39"/>
                </a:solidFill>
                <a:latin typeface="Lato" panose="020F0502020204030203" pitchFamily="34" charset="0"/>
              </a:defRPr>
            </a:lvl1pPr>
            <a:lvl2pPr marL="469800" indent="-1701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566" indent="0">
              <a:buNone/>
              <a:defRPr sz="2000">
                <a:latin typeface="Lato" panose="020F0502020204030203" pitchFamily="34" charset="0"/>
              </a:defRPr>
            </a:lvl4pPr>
            <a:lvl5pPr marL="1828754" indent="0">
              <a:buNone/>
              <a:defRPr sz="2000">
                <a:latin typeface="Lato" panose="020F0502020204030203" pitchFamily="34" charset="0"/>
              </a:defRPr>
            </a:lvl5pPr>
            <a:lvl6pPr>
              <a:defRPr sz="2000"/>
            </a:lvl6pPr>
            <a:lvl7pPr>
              <a:defRPr sz="2000"/>
            </a:lvl7pPr>
            <a:lvl8pPr>
              <a:defRPr sz="2000"/>
            </a:lvl8pPr>
            <a:lvl9pPr>
              <a:defRPr sz="2000"/>
            </a:lvl9pPr>
          </a:lstStyle>
          <a:p>
            <a:pPr lvl="0"/>
            <a:r>
              <a:rPr lang="en-US" dirty="0"/>
              <a:t>Click to add image</a:t>
            </a:r>
          </a:p>
          <a:p>
            <a:pPr lvl="1"/>
            <a:r>
              <a:rPr lang="en-US" dirty="0"/>
              <a:t>Second level</a:t>
            </a:r>
          </a:p>
          <a:p>
            <a:pPr lvl="2"/>
            <a:r>
              <a:rPr lang="en-US" dirty="0"/>
              <a:t>Third level</a:t>
            </a:r>
          </a:p>
        </p:txBody>
      </p:sp>
      <p:sp>
        <p:nvSpPr>
          <p:cNvPr id="2" name="Title 1">
            <a:extLst>
              <a:ext uri="{FF2B5EF4-FFF2-40B4-BE49-F238E27FC236}">
                <a16:creationId xmlns:a16="http://schemas.microsoft.com/office/drawing/2014/main" id="{072DF0CC-FE08-413C-BBD2-A8A78D851C51}"/>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341956C6-5D94-4460-ABB5-94D93E7EDC33}"/>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01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 Placeholder 5">
            <a:extLst>
              <a:ext uri="{FF2B5EF4-FFF2-40B4-BE49-F238E27FC236}">
                <a16:creationId xmlns:a16="http://schemas.microsoft.com/office/drawing/2014/main" id="{6FA45BAD-29C1-9741-879D-03074B2081D1}"/>
              </a:ext>
            </a:extLst>
          </p:cNvPr>
          <p:cNvSpPr>
            <a:spLocks noGrp="1"/>
          </p:cNvSpPr>
          <p:nvPr>
            <p:ph type="body" sz="quarter" idx="11" hasCustomPrompt="1"/>
          </p:nvPr>
        </p:nvSpPr>
        <p:spPr>
          <a:xfrm>
            <a:off x="4114800" y="4629600"/>
            <a:ext cx="3103200" cy="306000"/>
          </a:xfrm>
        </p:spPr>
        <p:txBody>
          <a:bodyPr>
            <a:normAutofit/>
          </a:bodyPr>
          <a:lstStyle>
            <a:lvl1pPr marL="0" indent="0">
              <a:buNone/>
              <a:defRPr sz="800" b="0" i="1">
                <a:solidFill>
                  <a:schemeClr val="accent5"/>
                </a:solidFill>
                <a:latin typeface="Lato" panose="020F0502020204030203" pitchFamily="34" charset="77"/>
              </a:defRPr>
            </a:lvl1pPr>
          </a:lstStyle>
          <a:p>
            <a:pPr lvl="0"/>
            <a:r>
              <a:rPr lang="en-US" dirty="0"/>
              <a:t>Caption goes here</a:t>
            </a:r>
          </a:p>
        </p:txBody>
      </p:sp>
    </p:spTree>
    <p:extLst>
      <p:ext uri="{BB962C8B-B14F-4D97-AF65-F5344CB8AC3E}">
        <p14:creationId xmlns:p14="http://schemas.microsoft.com/office/powerpoint/2010/main" val="6014398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2000"/>
            <a:ext cx="8305200" cy="3752850"/>
          </a:xfrm>
          <a:prstGeom prst="rect">
            <a:avLst/>
          </a:prstGeom>
        </p:spPr>
        <p:txBody>
          <a:bodyPr>
            <a:normAutofit/>
          </a:bodyPr>
          <a:lstStyle>
            <a:lvl1pPr>
              <a:defRPr sz="1600">
                <a:solidFill>
                  <a:srgbClr val="393A39"/>
                </a:solidFill>
                <a:latin typeface="Lato" panose="020F0502020204030203" pitchFamily="34" charset="0"/>
              </a:defRPr>
            </a:lvl1pPr>
            <a:lvl2pPr marL="469800" indent="-175500">
              <a:buFontTx/>
              <a:buChar cha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021613" indent="-170100">
              <a:lnSpc>
                <a:spcPct val="100000"/>
              </a:lnSpc>
              <a:buFont typeface="Arial" panose="020B0604020202020204" pitchFamily="34" charset="0"/>
              <a:buChar char="•"/>
              <a:defRPr sz="1200">
                <a:latin typeface="Lato" panose="020F0502020204030203" pitchFamily="34" charset="0"/>
              </a:defRPr>
            </a:lvl4pPr>
            <a:lvl5pPr marL="1253813" indent="-170100">
              <a:lnSpc>
                <a:spcPct val="100000"/>
              </a:lnSpc>
              <a:buFont typeface="Arial" panose="020B0604020202020204" pitchFamily="34" charset="0"/>
              <a:buChar char="•"/>
              <a:defRPr sz="1200">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6128942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842400"/>
            <a:ext cx="8305200" cy="178920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dirty="0"/>
              <a:t>Click to edit Master header style</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p:nvPr>
        </p:nvSpPr>
        <p:spPr>
          <a:xfrm>
            <a:off x="457200" y="2703600"/>
            <a:ext cx="8305200" cy="124200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1604661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2000"/>
            <a:ext cx="41112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64813" indent="-214313">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800" y="1332000"/>
            <a:ext cx="4035600" cy="3752837"/>
          </a:xfrm>
          <a:prstGeom prst="rect">
            <a:avLst/>
          </a:prstGeom>
        </p:spPr>
        <p:txBody>
          <a:bodyPr>
            <a:normAutofit/>
          </a:bodyPr>
          <a:lstStyle>
            <a:lvl1pPr>
              <a:defRPr sz="1403">
                <a:solidFill>
                  <a:srgbClr val="393A39"/>
                </a:solidFill>
                <a:latin typeface="Lato" panose="020F0502020204030203" pitchFamily="34" charset="0"/>
              </a:defRPr>
            </a:lvl1pPr>
            <a:lvl2pPr marL="469800" indent="-175500">
              <a:buFontTx/>
              <a:buChar char="‒"/>
              <a:defRPr sz="1200">
                <a:solidFill>
                  <a:srgbClr val="393A39"/>
                </a:solidFill>
                <a:latin typeface="Lato" panose="020F0502020204030203" pitchFamily="34" charset="0"/>
              </a:defRPr>
            </a:lvl2pPr>
            <a:lvl3pPr>
              <a:defRPr sz="1103">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52800"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457200" y="590400"/>
            <a:ext cx="8305200" cy="74295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552444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2949575" cy="3162300"/>
          </a:xfrm>
          <a:prstGeom prst="rect">
            <a:avLst/>
          </a:prstGeom>
        </p:spPr>
        <p:txBody>
          <a:bodyPr>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indent="-170100">
              <a:lnSpc>
                <a:spcPct val="100000"/>
              </a:lnSpc>
              <a:buFont typeface="Arial" panose="020B0604020202020204" pitchFamily="34" charset="0"/>
              <a:buChar char="•"/>
              <a:defRPr sz="1103">
                <a:latin typeface="Lato" panose="020F0502020204030203" pitchFamily="34" charset="0"/>
              </a:defRPr>
            </a:lvl4pPr>
            <a:lvl5pPr marL="1297013" indent="-170100">
              <a:lnSpc>
                <a:spcPct val="100000"/>
              </a:lnSpc>
              <a:buFont typeface="Arial" panose="020B0604020202020204" pitchFamily="34" charset="0"/>
              <a:buChar char="•"/>
              <a:defRPr sz="1103">
                <a:latin typeface="Lato" panose="020F0502020204030203" pitchFamily="34" charset="0"/>
              </a:defRPr>
            </a:lvl5pPr>
            <a:lvl6pPr marL="1433700" indent="-170100">
              <a:lnSpc>
                <a:spcPct val="100000"/>
              </a:lnSpc>
              <a:defRPr sz="1103"/>
            </a:lvl6pPr>
            <a:lvl7pPr marL="1674000" indent="-170100">
              <a:lnSpc>
                <a:spcPct val="100000"/>
              </a:lnSpc>
              <a:defRPr sz="1103"/>
            </a:lvl7pPr>
            <a:lvl8pPr marL="1906200" indent="-170100">
              <a:lnSpc>
                <a:spcPct val="100000"/>
              </a:lnSpc>
              <a:defRPr sz="1103"/>
            </a:lvl8pPr>
            <a:lvl9pPr marL="2135700" indent="-170100">
              <a:lnSpc>
                <a:spcPct val="100000"/>
              </a:lnSpc>
              <a:defRPr sz="1103"/>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65346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with Small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rgbClr val="D3E2E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5313362"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2pPr marL="469800" indent="-175500">
              <a:buFontTx/>
              <a:buChar char="‒"/>
              <a:defRPr/>
            </a:lvl2pPr>
            <a:lvl3pPr>
              <a:defRPr/>
            </a:lvl3pPr>
          </a:lstStyle>
          <a:p>
            <a:pPr lvl="0"/>
            <a:r>
              <a:rPr lang="en-US" dirty="0"/>
              <a:t>Click to add transparent background image</a:t>
            </a:r>
          </a:p>
          <a:p>
            <a:pPr lvl="1"/>
            <a:r>
              <a:rPr lang="en-US" dirty="0"/>
              <a:t>Second level</a:t>
            </a:r>
          </a:p>
          <a:p>
            <a:pPr lvl="2"/>
            <a:r>
              <a:rPr lang="en-US" dirty="0"/>
              <a:t>Third level</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20000"/>
            <a:ext cx="5313362" cy="3162300"/>
          </a:xfrm>
          <a:prstGeom prst="rect">
            <a:avLst/>
          </a:prstGeom>
        </p:spPr>
        <p:txBody>
          <a:bodyPr numCol="1">
            <a:normAutofit/>
          </a:bodyPr>
          <a:lstStyle>
            <a:lvl1pPr>
              <a:lnSpc>
                <a:spcPct val="100000"/>
              </a:lnSpc>
              <a:defRPr sz="1400">
                <a:solidFill>
                  <a:srgbClr val="393A39"/>
                </a:solidFill>
                <a:latin typeface="Lato" panose="020F0502020204030203" pitchFamily="34" charset="0"/>
              </a:defRPr>
            </a:lvl1pPr>
            <a:lvl2pPr marL="469800" indent="-175500">
              <a:lnSpc>
                <a:spcPct val="100000"/>
              </a:lnSpc>
              <a:buFontTx/>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0206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000">
                <a:latin typeface="Lato" panose="020F0502020204030203" pitchFamily="34" charset="0"/>
              </a:defRPr>
            </a:lvl4pPr>
            <a:lvl5pPr marL="12528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98">
                <a:latin typeface="Lato" panose="020F0502020204030203" pitchFamily="34" charset="0"/>
              </a:defRPr>
            </a:lvl5pPr>
            <a:lvl6pPr marL="1477913" marR="0" indent="-214313"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6pPr>
            <a:lvl7pPr marL="16740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100"/>
            </a:lvl7pPr>
            <a:lvl8pPr marL="19062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1800"/>
            </a:lvl8pPr>
            <a:lvl9pPr marL="2135700" marR="0" indent="-170100" algn="l" defTabSz="914378" rtl="0" eaLnBrk="1" fontAlgn="auto" latinLnBrk="0" hangingPunct="1">
              <a:lnSpc>
                <a:spcPct val="100000"/>
              </a:lnSpc>
              <a:spcBef>
                <a:spcPts val="500"/>
              </a:spcBef>
              <a:spcAft>
                <a:spcPts val="0"/>
              </a:spcAft>
              <a:buClrTx/>
              <a:buSzTx/>
              <a:buFont typeface="Arial" panose="020B0604020202020204" pitchFamily="34" charset="0"/>
              <a:buChar char="•"/>
              <a:tabLst/>
              <a:defRPr sz="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kumimoji="0" lang="en-US" sz="1100" b="0" i="0" u="none" strike="noStrike" kern="1200" cap="none" spc="0" normalizeH="0" baseline="0" noProof="0" dirty="0">
              <a:ln>
                <a:noFill/>
              </a:ln>
              <a:solidFill>
                <a:srgbClr val="393A39"/>
              </a:solidFill>
              <a:effectLst/>
              <a:uLnTx/>
              <a:uFillTx/>
              <a:latin typeface="Lato" panose="020F0502020204030203" pitchFamily="34" charset="0"/>
              <a:ea typeface="+mn-ea"/>
              <a:cs typeface="+mn-cs"/>
            </a:endParaRPr>
          </a:p>
        </p:txBody>
      </p:sp>
    </p:spTree>
    <p:extLst>
      <p:ext uri="{BB962C8B-B14F-4D97-AF65-F5344CB8AC3E}">
        <p14:creationId xmlns:p14="http://schemas.microsoft.com/office/powerpoint/2010/main" val="295723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5047749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Slide Two Presente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457200" y="3028950"/>
            <a:ext cx="8062912" cy="1231900"/>
          </a:xfrm>
          <a:prstGeom prst="rect">
            <a:avLst/>
          </a:prstGeom>
        </p:spPr>
        <p:txBody>
          <a:bodyPr anchor="b">
            <a:normAutofit/>
          </a:bodyPr>
          <a:lstStyle>
            <a:lvl1pPr>
              <a:defRPr sz="3600" b="1">
                <a:solidFill>
                  <a:schemeClr val="bg1"/>
                </a:solidFill>
                <a:latin typeface="Lato" panose="020F0502020204030203" pitchFamily="34" charset="0"/>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5" name="Text Placeholder 2">
            <a:extLst>
              <a:ext uri="{FF2B5EF4-FFF2-40B4-BE49-F238E27FC236}">
                <a16:creationId xmlns:a16="http://schemas.microsoft.com/office/drawing/2014/main" id="{286E2C5B-58AD-4D69-8653-58174ACC8AD7}"/>
              </a:ext>
            </a:extLst>
          </p:cNvPr>
          <p:cNvSpPr>
            <a:spLocks noGrp="1"/>
          </p:cNvSpPr>
          <p:nvPr>
            <p:ph type="body" idx="11" hasCustomPrompt="1"/>
          </p:nvPr>
        </p:nvSpPr>
        <p:spPr>
          <a:xfrm>
            <a:off x="2559600" y="4269600"/>
            <a:ext cx="1837944" cy="349250"/>
          </a:xfrm>
          <a:prstGeom prst="rect">
            <a:avLst/>
          </a:prstGeom>
        </p:spPr>
        <p:txBody>
          <a:bodyPr anchor="b">
            <a:normAutofit/>
          </a:bodyPr>
          <a:lstStyle>
            <a:lvl1pPr marL="0" indent="0">
              <a:spcBef>
                <a:spcPts val="100"/>
              </a:spcBef>
              <a:buNone/>
              <a:defRPr sz="1800">
                <a:solidFill>
                  <a:schemeClr val="bg2"/>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6" name="Text Placeholder 2">
            <a:extLst>
              <a:ext uri="{FF2B5EF4-FFF2-40B4-BE49-F238E27FC236}">
                <a16:creationId xmlns:a16="http://schemas.microsoft.com/office/drawing/2014/main" id="{8599CD08-F90D-4D15-9B4E-79BB92E4CDF2}"/>
              </a:ext>
            </a:extLst>
          </p:cNvPr>
          <p:cNvSpPr>
            <a:spLocks noGrp="1"/>
          </p:cNvSpPr>
          <p:nvPr>
            <p:ph type="body" idx="12" hasCustomPrompt="1"/>
          </p:nvPr>
        </p:nvSpPr>
        <p:spPr>
          <a:xfrm>
            <a:off x="2559600" y="4539600"/>
            <a:ext cx="1837944" cy="453190"/>
          </a:xfrm>
          <a:prstGeom prst="rect">
            <a:avLst/>
          </a:prstGeom>
        </p:spPr>
        <p:txBody>
          <a:bodyPr>
            <a:normAutofit/>
          </a:bodyPr>
          <a:lstStyle>
            <a:lvl1pPr marL="0" indent="0">
              <a:spcBef>
                <a:spcPts val="100"/>
              </a:spcBef>
              <a:buNone/>
              <a:defRPr sz="1200" b="0" i="0">
                <a:solidFill>
                  <a:schemeClr val="bg2"/>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8698585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p:nvPr>
        </p:nvSpPr>
        <p:spPr>
          <a:xfrm>
            <a:off x="396000" y="1282701"/>
            <a:ext cx="8062912" cy="2139950"/>
          </a:xfrm>
          <a:prstGeom prst="rect">
            <a:avLst/>
          </a:prstGeom>
        </p:spPr>
        <p:txBody>
          <a:bodyPr anchor="b">
            <a:normAutofit/>
          </a:bodyPr>
          <a:lstStyle>
            <a:lvl1pPr>
              <a:defRPr sz="3600" b="1">
                <a:solidFill>
                  <a:srgbClr val="1B4D81"/>
                </a:solidFill>
                <a:latin typeface="Lato" panose="020F0502020204030203" pitchFamily="34" charset="0"/>
              </a:defRPr>
            </a:lvl1pPr>
          </a:lstStyle>
          <a:p>
            <a:r>
              <a:rPr lang="en-US"/>
              <a:t>Click to edit Master title style</a:t>
            </a:r>
            <a:endParaRPr lang="en-US" dirty="0"/>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20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20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6800" y="3436567"/>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6800" y="3709617"/>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189" indent="0">
              <a:buNone/>
              <a:defRPr sz="2000">
                <a:solidFill>
                  <a:schemeClr val="tx1">
                    <a:tint val="75000"/>
                  </a:schemeClr>
                </a:solidFill>
              </a:defRPr>
            </a:lvl2pPr>
            <a:lvl3pPr marL="914378"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2"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6000" y="3432556"/>
            <a:ext cx="1115568" cy="1115568"/>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400" y="3429000"/>
            <a:ext cx="1115568" cy="1115568"/>
          </a:xfrm>
        </p:spPr>
        <p:txBody>
          <a:bodyPr/>
          <a:lstStyle/>
          <a:p>
            <a:pPr lvl="0"/>
            <a:r>
              <a:rPr lang="en-US"/>
              <a:t>Edit Master text styles</a:t>
            </a:r>
          </a:p>
        </p:txBody>
      </p:sp>
    </p:spTree>
    <p:extLst>
      <p:ext uri="{BB962C8B-B14F-4D97-AF65-F5344CB8AC3E}">
        <p14:creationId xmlns:p14="http://schemas.microsoft.com/office/powerpoint/2010/main" val="3149126122"/>
      </p:ext>
    </p:extLst>
  </p:cSld>
  <p:clrMapOvr>
    <a:masterClrMapping/>
  </p:clrMapOvr>
</p:sldLayout>
</file>

<file path=ppt/slideMasters/_rels/slideMaster1.xml.rels><?xml version="1.0" encoding="UTF-8" standalone="no"?><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slideLayouts/slideLayout12.xml" Type="http://schemas.openxmlformats.org/officeDocument/2006/relationships/slideLayout"/><Relationship Id="rId13" Target="../theme/theme1.xml" Type="http://schemas.openxmlformats.org/officeDocument/2006/relationships/theme"/><Relationship Id="rId14" Target="../media/image1.emf" Type="http://schemas.openxmlformats.org/officeDocument/2006/relationships/image"/><Relationship Id="rId15" Target="../media/image2.emf" Type="http://schemas.openxmlformats.org/officeDocument/2006/relationships/image"/><Relationship Id="rId16" Target="../media/image3.png" Type="http://schemas.openxmlformats.org/officeDocument/2006/relationships/imag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400"/>
            <a:ext cx="8229600" cy="741600"/>
          </a:xfrm>
          <a:prstGeom prst="rect">
            <a:avLst/>
          </a:prstGeom>
        </p:spPr>
        <p:txBody>
          <a:bodyPr vert="horz" lIns="0" tIns="45720" rIns="91440" bIns="45720" rtlCol="0" anchor="ctr" anchorCtr="0">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2000"/>
            <a:ext cx="8107082" cy="3754800"/>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p:txBody>
      </p:sp>
      <p:pic>
        <p:nvPicPr>
          <p:cNvPr id="5" name="Picture 4">
            <a:extLst>
              <a:ext uri="{FF2B5EF4-FFF2-40B4-BE49-F238E27FC236}">
                <a16:creationId xmlns:a16="http://schemas.microsoft.com/office/drawing/2014/main" id="{C97D267B-40D0-4DD7-AC1D-48683B254030}"/>
              </a:ext>
            </a:extLst>
          </p:cNvPr>
          <p:cNvPicPr>
            <a:picLocks noChangeAspect="1"/>
          </p:cNvPicPr>
          <p:nvPr userDrawn="1"/>
        </p:nvPicPr>
        <p:blipFill>
          <a:blip r:embed="rId14"/>
          <a:stretch>
            <a:fillRect/>
          </a:stretch>
        </p:blipFill>
        <p:spPr>
          <a:xfrm>
            <a:off x="86834" y="167935"/>
            <a:ext cx="564240" cy="52244"/>
          </a:xfrm>
          <a:prstGeom prst="rect">
            <a:avLst/>
          </a:prstGeom>
        </p:spPr>
      </p:pic>
      <p:pic>
        <p:nvPicPr>
          <p:cNvPr id="6" name="Picture 5">
            <a:extLst>
              <a:ext uri="{FF2B5EF4-FFF2-40B4-BE49-F238E27FC236}">
                <a16:creationId xmlns:a16="http://schemas.microsoft.com/office/drawing/2014/main" id="{ADFCAB09-91CA-475B-B6CD-D124E3343787}"/>
              </a:ext>
            </a:extLst>
          </p:cNvPr>
          <p:cNvPicPr>
            <a:picLocks noChangeAspect="1"/>
          </p:cNvPicPr>
          <p:nvPr userDrawn="1"/>
        </p:nvPicPr>
        <p:blipFill rotWithShape="1">
          <a:blip r:embed="rId15"/>
          <a:srcRect l="24096"/>
          <a:stretch/>
        </p:blipFill>
        <p:spPr>
          <a:xfrm>
            <a:off x="0" y="115217"/>
            <a:ext cx="1066800" cy="287051"/>
          </a:xfrm>
          <a:prstGeom prst="rect">
            <a:avLst/>
          </a:prstGeom>
        </p:spPr>
      </p:pic>
      <p:pic>
        <p:nvPicPr>
          <p:cNvPr id="7" name="Picture 6">
            <a:extLst>
              <a:ext uri="{FF2B5EF4-FFF2-40B4-BE49-F238E27FC236}">
                <a16:creationId xmlns:a16="http://schemas.microsoft.com/office/drawing/2014/main" id="{D390FBC2-4514-4E11-A820-6885E5011C24}"/>
              </a:ext>
            </a:extLst>
          </p:cNvPr>
          <p:cNvPicPr>
            <a:picLocks noChangeAspect="1"/>
          </p:cNvPicPr>
          <p:nvPr userDrawn="1"/>
        </p:nvPicPr>
        <p:blipFill>
          <a:blip r:embed="rId14"/>
          <a:stretch>
            <a:fillRect/>
          </a:stretch>
        </p:blipFill>
        <p:spPr>
          <a:xfrm>
            <a:off x="115778" y="223913"/>
            <a:ext cx="752320" cy="69658"/>
          </a:xfrm>
          <a:prstGeom prst="rect">
            <a:avLst/>
          </a:prstGeom>
        </p:spPr>
      </p:pic>
    </p:spTree>
    <p:extLst>
      <p:ext uri="{BB962C8B-B14F-4D97-AF65-F5344CB8AC3E}">
        <p14:creationId xmlns:p14="http://schemas.microsoft.com/office/powerpoint/2010/main" val="332884855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7" r:id="rId4"/>
    <p:sldLayoutId id="2147483671" r:id="rId5"/>
    <p:sldLayoutId id="2147483672" r:id="rId6"/>
    <p:sldLayoutId id="2147483664" r:id="rId7"/>
    <p:sldLayoutId id="2147483665" r:id="rId8"/>
    <p:sldLayoutId id="2147483666" r:id="rId9"/>
    <p:sldLayoutId id="2147483668" r:id="rId10"/>
    <p:sldLayoutId id="2147483669" r:id="rId11"/>
    <p:sldLayoutId id="2147483670" r:id="rId12"/>
  </p:sldLayoutIdLst>
  <p:txStyles>
    <p:titleStyle>
      <a:lvl1pPr algn="l" defTabSz="914378" rtl="0" eaLnBrk="1" latinLnBrk="0" hangingPunct="1">
        <a:lnSpc>
          <a:spcPct val="90000"/>
        </a:lnSpc>
        <a:spcBef>
          <a:spcPct val="0"/>
        </a:spcBef>
        <a:buNone/>
        <a:defRPr sz="2400" b="1" kern="1200" baseline="0">
          <a:solidFill>
            <a:srgbClr val="1B4D81"/>
          </a:solidFill>
          <a:latin typeface="Lato" panose="020F0502020204030203" pitchFamily="34" charset="0"/>
          <a:ea typeface="+mj-ea"/>
          <a:cs typeface="+mj-cs"/>
        </a:defRPr>
      </a:lvl1pPr>
    </p:titleStyle>
    <p:bodyStyle>
      <a:lvl1pPr marL="176209" indent="-176209" algn="l" defTabSz="914378"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37" indent="-222245" algn="l" defTabSz="914378" rtl="0" eaLnBrk="1" latinLnBrk="0" hangingPunct="1">
        <a:lnSpc>
          <a:spcPct val="100000"/>
        </a:lnSpc>
        <a:spcBef>
          <a:spcPts val="500"/>
        </a:spcBef>
        <a:buFontTx/>
        <a:buBlip>
          <a:blip r:embed="rId16"/>
        </a:buBlip>
        <a:tabLst/>
        <a:defRPr sz="1400" kern="1200">
          <a:solidFill>
            <a:srgbClr val="393A39"/>
          </a:solidFill>
          <a:latin typeface="Lato" panose="020F0502020204030203" pitchFamily="34" charset="0"/>
          <a:ea typeface="+mn-ea"/>
          <a:cs typeface="+mn-cs"/>
        </a:defRPr>
      </a:lvl2pPr>
      <a:lvl3pPr marL="746106" indent="-169859" algn="l" defTabSz="80643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566"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754" indent="0" algn="l" defTabSz="914378"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537"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5"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8"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no"?><Relationships xmlns="http://schemas.openxmlformats.org/package/2006/relationships"><Relationship Id="rId1" Target="../slideLayouts/slideLayout1.xml" Type="http://schemas.openxmlformats.org/officeDocument/2006/relationships/slideLayout"/></Relationships>
</file>

<file path=ppt/slides/_rels/slide10.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7.png" Type="http://schemas.openxmlformats.org/officeDocument/2006/relationships/image"/><Relationship Id="rId3" Type="http://schemas.openxmlformats.org/officeDocument/2006/relationships/tags" Target="../tags/tag1.xml"/></Relationships>

</file>

<file path=ppt/slides/_rels/slide11.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9.png" Type="http://schemas.openxmlformats.org/officeDocument/2006/relationships/image"/><Relationship Id="rId3" Type="http://schemas.openxmlformats.org/officeDocument/2006/relationships/tags" Target="../tags/tag3.xml"/></Relationships>

</file>

<file path=ppt/slides/_rels/slide12.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0.png" Type="http://schemas.openxmlformats.org/officeDocument/2006/relationships/image"/><Relationship Id="rId3" Type="http://schemas.openxmlformats.org/officeDocument/2006/relationships/tags" Target="../tags/tag4.xml"/></Relationships>

</file>

<file path=ppt/slides/_rels/slide1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1.png" Type="http://schemas.openxmlformats.org/officeDocument/2006/relationships/image"/><Relationship Id="rId3" Type="http://schemas.openxmlformats.org/officeDocument/2006/relationships/tags" Target="../tags/tag5.xml"/></Relationships>

</file>

<file path=ppt/slides/_rels/slide1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2.png" Type="http://schemas.openxmlformats.org/officeDocument/2006/relationships/image"/></Relationships>
</file>

<file path=ppt/slides/_rels/slide1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22.png" Type="http://schemas.openxmlformats.org/officeDocument/2006/relationships/image"/></Relationships>
</file>

<file path=ppt/slides/_rels/slide2.xml.rels><?xml version="1.0" encoding="UTF-8" standalone="no"?><Relationships xmlns="http://schemas.openxmlformats.org/package/2006/relationships"><Relationship Id="rId1" Target="../slideLayouts/slideLayout2.xml" Type="http://schemas.openxmlformats.org/officeDocument/2006/relationships/slideLayout"/></Relationships>
</file>

<file path=ppt/slides/_rels/slide3.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4.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4.png" Type="http://schemas.openxmlformats.org/officeDocument/2006/relationships/image"/></Relationships>
</file>

<file path=ppt/slides/_rels/slide5.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5.png" Type="http://schemas.openxmlformats.org/officeDocument/2006/relationships/image"/></Relationships>
</file>

<file path=ppt/slides/_rels/slide6.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11.png" Type="http://schemas.openxmlformats.org/officeDocument/2006/relationships/image"/><Relationship Id="rId4" Target="../media/image12.png" Type="http://schemas.openxmlformats.org/officeDocument/2006/relationships/image"/><Relationship Id="rId5" Target="../media/image13.png" Type="http://schemas.openxmlformats.org/officeDocument/2006/relationships/image"/></Relationships>
</file>

<file path=ppt/slides/_rels/slide7.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6.png" Type="http://schemas.openxmlformats.org/officeDocument/2006/relationships/image"/><Relationship Id="rId3" Target="../media/image7.png" Type="http://schemas.openxmlformats.org/officeDocument/2006/relationships/image"/><Relationship Id="rId4" Target="../media/image8.png" Type="http://schemas.openxmlformats.org/officeDocument/2006/relationships/image"/><Relationship Id="rId5" Target="../media/image9.png" Type="http://schemas.openxmlformats.org/officeDocument/2006/relationships/image"/><Relationship Id="rId6" Target="../media/image10.png" Type="http://schemas.openxmlformats.org/officeDocument/2006/relationships/image"/></Relationships>
</file>

<file path=ppt/slides/_rels/slide8.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4.png" Type="http://schemas.openxmlformats.org/officeDocument/2006/relationships/image"/><Relationship Id="rId3" Target="../media/image15.png" Type="http://schemas.openxmlformats.org/officeDocument/2006/relationships/image"/><Relationship Id="rId4" Target="../media/image16.png" Type="http://schemas.openxmlformats.org/officeDocument/2006/relationships/image"/></Relationships>
</file>

<file path=ppt/slides/_rels/slide9.xml.rels><?xml version="1.0" encoding="UTF-8" standalone="no"?><Relationships xmlns="http://schemas.openxmlformats.org/package/2006/relationships"><Relationship Id="rId1" Target="../slideLayouts/slideLayout5.xml" Type="http://schemas.openxmlformats.org/officeDocument/2006/relationships/slideLayout"/><Relationship Id="rId2" Target="../media/image18.png" Type="http://schemas.openxmlformats.org/officeDocument/2006/relationships/image"/><Relationship Id="rId3" Type="http://schemas.openxmlformats.org/officeDocument/2006/relationships/tags" Target="../tags/tag2.xml"/></Relationships>

</file>

<file path=ppt/slides/slide1.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67100E37-2066-457D-A866-CD6115300D34}"/>
              </a:ext>
            </a:extLst>
          </p:cNvPr>
          <p:cNvSpPr>
            <a:spLocks noGrp="1"/>
          </p:cNvSpPr>
          <p:nvPr>
            <p:ph type="ctrTitle"/>
          </p:nvPr>
        </p:nvSpPr>
        <p:spPr>
          <a:xfrm>
            <a:off x="457200" y="841375"/>
            <a:ext cx="83052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a:t>Engine Coolant Properties</a:t>
            </a:r>
          </a:p>
        </p:txBody>
      </p:sp>
      <p:sp xmlns:r="http://schemas.openxmlformats.org/officeDocument/2006/relationships">
        <p:nvSpPr>
          <p:cNvPr id="3" name="Subtitle 2">
            <a:extLst>
              <a:ext uri="{FF2B5EF4-FFF2-40B4-BE49-F238E27FC236}">
                <a16:creationId xmlns:a16="http://schemas.microsoft.com/office/drawing/2014/main" id="{FBBC01D0-B230-4859-8CF6-4664E1E5F385}"/>
              </a:ext>
            </a:extLst>
          </p:cNvPr>
          <p:cNvSpPr>
            <a:spLocks noGrp="1"/>
          </p:cNvSpPr>
          <p:nvPr>
            <p:ph type="subTitle" idx="1"/>
          </p:nvPr>
        </p:nvSpPr>
        <p:spPr>
          <a:xfrm>
            <a:off x="1143000" y="2701926"/>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189" indent="0" algn="ctr">
              <a:buNone/>
              <a:defRPr sz="2000"/>
            </a:lvl2pPr>
            <a:lvl3pPr marL="914378" indent="0" algn="ctr">
              <a:buNone/>
              <a:defRPr sz="1800"/>
            </a:lvl3pPr>
            <a:lvl4pPr marL="1371566" indent="0" algn="ctr">
              <a:buNone/>
              <a:defRPr sz="1600"/>
            </a:lvl4pPr>
            <a:lvl5pPr marL="1828754" indent="0" algn="ctr">
              <a:buNone/>
              <a:defRPr sz="1600"/>
            </a:lvl5pPr>
            <a:lvl6pPr marL="2285943" indent="0" algn="ctr">
              <a:buNone/>
              <a:defRPr sz="1600"/>
            </a:lvl6pPr>
            <a:lvl7pPr marL="2743132" indent="0" algn="ctr">
              <a:buNone/>
              <a:defRPr sz="1600"/>
            </a:lvl7pPr>
            <a:lvl8pPr marL="3200320" indent="0" algn="ctr">
              <a:buNone/>
              <a:defRPr sz="1600"/>
            </a:lvl8pPr>
            <a:lvl9pPr marL="3657509" indent="0" algn="ctr">
              <a:buNone/>
              <a:defRPr sz="1600"/>
            </a:lvl9pPr>
          </a:lstStyle>
          <a:p>
            <a:pPr lvl="0" indent="0" marL="0">
              <a:spcAft>
                <a:spcPct val="15000"/>
              </a:spcAft>
            </a:pPr>
            <a:r>
              <a:rPr lang="en-US"/>
              <a:t>COMSOL</a:t>
            </a:r>
          </a:p>
        </p:txBody>
      </p:sp>
    </p:spTree>
  </p:cSld>
  <p:clrMapOvr>
    <a:masterClrMapping/>
  </p:clrMapOvr>
</p:sld>
</file>

<file path=ppt/slides/slide10.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The figure shows the temperature and composition dependence of the heat capacity</a:t>
            </a:r>
          </a:p>
          <a:p>
            <a:pPr algn="l" indent="-176209" lvl="0" marL="176209">
              <a:lnSpc>
                <a:spcPct val="100000"/>
              </a:lnSpc>
              <a:spcBef>
                <a:spcPts val="1000"/>
              </a:spcBef>
              <a:buFont typeface="Wingdings"/>
              <a:buChar char="§"/>
            </a:pPr>
            <a:r>
              <a:rPr b="false" i="false" lang="en-US" sz="1100" u="none">
                <a:solidFill>
                  <a:srgbClr val="393A39"/>
                </a:solidFill>
                <a:latin typeface="Lato"/>
              </a:rPr>
              <a:t>Similar graphs are generated for density, viscosity, and thermal conductivity</a:t>
            </a:r>
          </a:p>
          <a:p>
            <a:pPr algn="l" indent="-176209" lvl="0" marL="176209">
              <a:lnSpc>
                <a:spcPct val="100000"/>
              </a:lnSpc>
              <a:spcBef>
                <a:spcPts val="1000"/>
              </a:spcBef>
              <a:buFont typeface="Wingdings"/>
              <a:buChar char="§"/>
            </a:pPr>
            <a:r>
              <a:rPr b="false" i="false" lang="en-US" sz="1100" u="none">
                <a:solidFill>
                  <a:srgbClr val="393A39"/>
                </a:solidFill>
                <a:latin typeface="Lato"/>
              </a:rPr>
              <a:t>Studying these graphs reveals that the addition of ethylene glycol increases the density and viscosity, but decreases the thermal conductivity and heat capacity when compared with pure water</a:t>
            </a:r>
          </a:p>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It should be expected that a 50 volume percent mixture will yield more pressure drop and require a higher flow rate to achieve the same cooling effect as that of pure water</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Heat capacity as a function of temperature and composition for ethylene glycol water mixtures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1.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flow pattern inside the test apparatus with water entering at 1 m/s</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The coolant flow of 42 l/min and a heat input of 50 kW used here in the test apparatus are on the same order of magnitude as in a conventional car cooling system</a:t>
            </a:r>
          </a:p>
        </p:txBody>
      </p:sp>
      <p:sp>
        <p:nvSpPr>
          <p:cNvPr id="4" name="AutoShape 4"/>
          <p:cNvSpPr/>
          <p:nvPr/>
        </p:nvSpPr>
        <p:spPr>
          <a:xfrm>
            <a:off x="4114800" y="4221567"/>
            <a:ext cx="4800600" cy="300816"/>
          </a:xfrm>
          <a:prstGeom prst="rect">
            <a:avLst/>
          </a:prstGeom>
        </p:spPr>
        <p:txBody>
          <a:bodyPr anchor="t" anchorCtr="false"/>
          <a:p>
            <a:r>
              <a:rPr b="false" i="true" lang="en-US" sz="1200" u="none">
                <a:solidFill>
                  <a:srgbClr val="1B4D81"/>
                </a:solidFill>
                <a:latin typeface="Lato"/>
              </a:rPr>
              <a:t>Flow patterns inside the test apparatus with water at 1 m/s</a:t>
            </a:r>
          </a:p>
        </p:txBody>
      </p:sp>
      <p:pic>
        <p:nvPicPr>
          <p:cNvPr id="3" name="Picture 3"/>
          <p:cNvPicPr>
            <a:picLocks noChangeAspect="true"/>
          </p:cNvPicPr>
          <p:nvPr>
            <p:custDataLst>
              <p:tags r:id="rId3"/>
            </p:custDataLst>
          </p:nvPr>
        </p:nvPicPr>
        <p:blipFill>
          <a:blip r:embed="rId2"/>
          <a:stretch>
            <a:fillRect/>
          </a:stretch>
        </p:blipFill>
        <p:spPr>
          <a:xfrm>
            <a:off x="4114800" y="621117"/>
            <a:ext cx="4800600" cy="3600450"/>
          </a:xfrm>
          <a:prstGeom prst="rect">
            <a:avLst/>
          </a:prstGeom>
        </p:spPr>
      </p:pic>
    </p:spTree>
  </p:cSld>
  <p:clrMapOvr>
    <a:masterClrMapping/>
  </p:clrMapOvr>
</p:sld>
</file>

<file path=ppt/slides/slide12.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As expected, the figure shows that an ethylene glycol-water mixture will provide less cooling than pure water at a fixed flow rate</a:t>
            </a:r>
          </a:p>
          <a:p>
            <a:pPr algn="l" indent="-176209" lvl="0" marL="176209">
              <a:lnSpc>
                <a:spcPct val="100000"/>
              </a:lnSpc>
              <a:spcBef>
                <a:spcPts val="1000"/>
              </a:spcBef>
              <a:buFont typeface="Wingdings"/>
              <a:buChar char="§"/>
            </a:pPr>
            <a:r>
              <a:rPr b="false" i="false" lang="en-US" sz="1400" u="none">
                <a:solidFill>
                  <a:srgbClr val="393A39"/>
                </a:solidFill>
                <a:latin typeface="Lato"/>
              </a:rPr>
              <a:t>About 15 percent more coolant flow is required to produce the same cooling as when using pure water</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It can also be seen that some boiling of the coolant (at T &gt; 400 K) is expected in the recirculation zones in the outer corners of the apparatus</a:t>
            </a:r>
          </a:p>
        </p:txBody>
      </p:sp>
      <p:sp>
        <p:nvSpPr>
          <p:cNvPr id="4" name="AutoShape 4"/>
          <p:cNvSpPr/>
          <p:nvPr/>
        </p:nvSpPr>
        <p:spPr>
          <a:xfrm>
            <a:off x="4114800" y="4029876"/>
            <a:ext cx="4800600" cy="684198"/>
          </a:xfrm>
          <a:prstGeom prst="rect">
            <a:avLst/>
          </a:prstGeom>
        </p:spPr>
        <p:txBody>
          <a:bodyPr anchor="t" anchorCtr="false"/>
          <a:p>
            <a:r>
              <a:rPr b="false" i="true" lang="en-US" sz="1200" u="none">
                <a:solidFill>
                  <a:srgbClr val="1B4D81"/>
                </a:solidFill>
                <a:latin typeface="Lato"/>
              </a:rPr>
              <a:t>Temperature within the test apparatus for three cases: (a) water at 1 m/s, (b) 50 volume percent ethylene glycol at 1 m/s, and (c) 50 volume percent ethylene glycol at 1.15 m/s</a:t>
            </a:r>
          </a:p>
        </p:txBody>
      </p:sp>
      <p:pic>
        <p:nvPicPr>
          <p:cNvPr id="3" name="Picture 3"/>
          <p:cNvPicPr>
            <a:picLocks noChangeAspect="true"/>
          </p:cNvPicPr>
          <p:nvPr>
            <p:custDataLst>
              <p:tags r:id="rId3"/>
            </p:custDataLst>
          </p:nvPr>
        </p:nvPicPr>
        <p:blipFill>
          <a:blip r:embed="rId2"/>
          <a:stretch>
            <a:fillRect/>
          </a:stretch>
        </p:blipFill>
        <p:spPr>
          <a:xfrm>
            <a:off x="4114800" y="429426"/>
            <a:ext cx="4800600" cy="3600450"/>
          </a:xfrm>
          <a:prstGeom prst="rect">
            <a:avLst/>
          </a:prstGeom>
        </p:spPr>
      </p:pic>
    </p:spTree>
  </p:cSld>
  <p:clrMapOvr>
    <a:masterClrMapping/>
  </p:clrMapOvr>
</p:sld>
</file>

<file path=ppt/slides/slide13.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100" u="none">
                <a:solidFill>
                  <a:srgbClr val="393A39"/>
                </a:solidFill>
                <a:latin typeface="Lato"/>
              </a:rPr>
              <a:t>Considering the graphical results for the various coolant properties, it might be reasonable to use approximate averages for the relatively small temperature range considered, between 353 and 400 K</a:t>
            </a:r>
          </a:p>
          <a:p>
            <a:pPr algn="l" indent="-176209" lvl="0" marL="176209">
              <a:lnSpc>
                <a:spcPct val="100000"/>
              </a:lnSpc>
              <a:spcBef>
                <a:spcPts val="1000"/>
              </a:spcBef>
              <a:buFont typeface="Wingdings"/>
              <a:buChar char="§"/>
            </a:pPr>
            <a:r>
              <a:rPr b="false" i="false" lang="en-US" sz="1100" u="none">
                <a:solidFill>
                  <a:srgbClr val="393A39"/>
                </a:solidFill>
                <a:latin typeface="Lato"/>
              </a:rPr>
              <a:t>In the figure the resulting heat capacity for the pure water and the two ethylene glycol-water mixture cases is plotted</a:t>
            </a:r>
          </a:p>
          <a:p>
            <a:pPr algn="l" indent="-176209" lvl="0" marL="176209">
              <a:lnSpc>
                <a:spcPct val="100000"/>
              </a:lnSpc>
              <a:spcBef>
                <a:spcPts val="1000"/>
              </a:spcBef>
              <a:buFont typeface="Wingdings"/>
              <a:buChar char="§"/>
            </a:pPr>
            <a:r>
              <a:rPr b="false" i="false" lang="en-US" sz="1100" u="none">
                <a:solidFill>
                  <a:srgbClr val="393A39"/>
                </a:solidFill>
                <a:latin typeface="Lato"/>
              </a:rPr>
              <a:t>As seen before, the heat capacity differs significantly when comparing pure water and the mixture</a:t>
            </a:r>
          </a:p>
          <a:p>
            <a:pPr algn="l" indent="-176209" lvl="0" marL="176209">
              <a:lnSpc>
                <a:spcPct val="100000"/>
              </a:lnSpc>
              <a:spcBef>
                <a:spcPts val="1000"/>
              </a:spcBef>
              <a:spcAft>
                <a:spcPct val="15000"/>
              </a:spcAft>
              <a:buFont typeface="Wingdings"/>
              <a:buChar char="§"/>
            </a:pPr>
            <a:r>
              <a:rPr b="false" i="false" lang="en-US" sz="1100" u="none">
                <a:solidFill>
                  <a:srgbClr val="393A39"/>
                </a:solidFill>
                <a:latin typeface="Lato"/>
              </a:rPr>
              <a:t>But, the individual variation for each coolant however is seen to be small, about 2% for this mixture property and location</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Coolant heat capacity plotted along a vertical cut line at half the radius of the test apparatus chamber</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slides/slide14.xml><?xml version="1.0" encoding="utf-8"?>
<p:sld xmlns:p="http://schemas.openxmlformats.org/presentationml/2006/main" xmlns:a="http://schemas.openxmlformats.org/drawingml/2006/main" xmlns:xsi="http://www.w3.org/2001/XMLSchema-instance"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Using the solution for a mixture with 50 volume percent ethylene glycol in water, the following average values are computed; density = 1010 kg/m</a:t>
            </a:r>
            <a:r>
              <a:rPr lang="en-US" sz="1100" b="false" i="false" u="none" baseline="30000">
                <a:solidFill>
                  <a:srgbClr val="393A39"/>
                </a:solidFill>
                <a:latin typeface="Lato"/>
              </a:rPr>
              <a:t>3</a:t>
            </a:r>
            <a:r>
              <a:rPr lang="en-US" sz="1100" b="false" i="false" u="none">
                <a:solidFill>
                  <a:srgbClr val="393A39"/>
                </a:solidFill>
                <a:latin typeface="Lato"/>
              </a:rPr>
              <a:t>, viscosity = 9.07·10</a:t>
            </a:r>
            <a:r>
              <a:rPr lang="en-US" sz="1100" b="false" i="false" u="none" baseline="30000">
                <a:solidFill>
                  <a:srgbClr val="393A39"/>
                </a:solidFill>
                <a:latin typeface="Lato"/>
              </a:rPr>
              <a:t>-4</a:t>
            </a:r>
            <a:r>
              <a:rPr lang="en-US" sz="1100" b="false" i="false" u="none">
                <a:solidFill>
                  <a:srgbClr val="393A39"/>
                </a:solidFill>
                <a:latin typeface="Lato"/>
              </a:rPr>
              <a:t> Pa·s, thermal conductivity = 0.574 W/(m·K), and heat capacity = 3486 J/(kg·K)</a:t>
            </a:r>
          </a:p>
          <a:p>
            <a:pPr lvl="0" algn="l" indent="-176209" marL="176209">
              <a:lnSpc>
                <a:spcPct val="100000"/>
              </a:lnSpc>
              <a:spcBef>
                <a:spcPts val="1000"/>
              </a:spcBef>
              <a:buFont typeface="Wingdings"/>
              <a:buChar char="§"/>
            </a:pPr>
            <a:r>
              <a:rPr lang="en-US" sz="1100" b="false" i="false" u="none">
                <a:solidFill>
                  <a:srgbClr val="393A39"/>
                </a:solidFill>
                <a:latin typeface="Lato"/>
              </a:rPr>
              <a:t>The figure shows a comparison of the temperature results obtained using these approximations with those using the fully coupled temperature dependent properties in our test device</a:t>
            </a:r>
          </a:p>
          <a:p>
            <a:pPr lvl="0" algn="l" indent="-176209" marL="176209">
              <a:lnSpc>
                <a:spcPct val="100000"/>
              </a:lnSpc>
              <a:spcBef>
                <a:spcPts val="1000"/>
              </a:spcBef>
              <a:buFont typeface="Wingdings"/>
              <a:buChar char="§"/>
            </a:pPr>
            <a:r>
              <a:rPr lang="en-US" sz="1100" b="false" i="false" u="none">
                <a:solidFill>
                  <a:srgbClr val="393A39"/>
                </a:solidFill>
                <a:latin typeface="Lato"/>
              </a:rPr>
              <a:t>The similarity between these results is sufficient to justify the use of the approximate average values in a cooling jacket model with a realistic geometry</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p>
        </p:txBody>
      </p:sp>
      <p:sp>
        <p:nvSpPr>
          <p:cNvPr name="AutoShape 4" id="4"/>
          <p:cNvSpPr/>
          <p:nvPr/>
        </p:nvSpPr>
        <p:spPr>
          <a:xfrm>
            <a:off x="4558765" y="4249752"/>
            <a:ext cx="4800600" cy="684198"/>
          </a:xfrm>
          <a:prstGeom prst="rect">
            <a:avLst/>
          </a:prstGeom>
        </p:spPr>
        <p:txBody>
          <a:bodyPr anchor="t" anchorCtr="false"/>
          <a:p>
            <a:r>
              <a:rPr lang="en-US" sz="1200" b="false" i="true" u="none">
                <a:solidFill>
                  <a:srgbClr val="1B4D81"/>
                </a:solidFill>
                <a:latin typeface="Lato"/>
              </a:rPr>
              <a:t>Comparison of temperature within our test apparatus for 50 volume percent ethylene glycol in water at 1 m/s using: (a) temperature dependent properties, (b) approximate average properties</a:t>
            </a:r>
          </a:p>
        </p:txBody>
      </p:sp>
      <p:pic>
        <p:nvPicPr>
          <p:cNvPr name="Picture 3" id="3"/>
          <p:cNvPicPr>
            <a:picLocks noChangeAspect="true"/>
          </p:cNvPicPr>
          <p:nvPr/>
        </p:nvPicPr>
        <p:blipFill>
          <a:blip r:embed="rId2"/>
          <a:stretch>
            <a:fillRect/>
          </a:stretch>
        </p:blipFill>
        <p:spPr>
          <a:xfrm>
            <a:off x="4558765" y="209550"/>
            <a:ext cx="3912670" cy="4040202"/>
          </a:xfrm>
          <a:prstGeom prst="rect">
            <a:avLst/>
          </a:prstGeom>
        </p:spPr>
      </p:pic>
    </p:spTree>
  </p:cSld>
  <p:clrMapOvr>
    <a:masterClrMapping/>
  </p:clrMapOvr>
</p:sld>
</file>

<file path=ppt/slides/slide1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Results</a:t>
            </a:r>
          </a:p>
        </p:txBody>
      </p:sp>
      <p:sp>
        <p:nvSpPr>
          <p:cNvPr name="AutoShape 4" id="4"/>
          <p:cNvSpPr/>
          <p:nvPr/>
        </p:nvSpPr>
        <p:spPr>
          <a:xfrm>
            <a:off x="4558765" y="4249752"/>
            <a:ext cx="4800600" cy="684198"/>
          </a:xfrm>
          <a:prstGeom prst="rect">
            <a:avLst/>
          </a:prstGeom>
        </p:spPr>
        <p:txBody>
          <a:bodyPr anchor="t" anchorCtr="false"/>
          <a:p>
            <a:r>
              <a:rPr lang="en-US" sz="1200" b="false" i="true" u="none">
                <a:solidFill>
                  <a:srgbClr val="1B4D81"/>
                </a:solidFill>
                <a:latin typeface="Lato"/>
              </a:rPr>
              <a:t>Comparison of temperature within our test apparatus for 50 volume percent ethylene glycol in water at 1 m/s using: (a) temperature dependent properties, (b) approximate average properties</a:t>
            </a:r>
          </a:p>
        </p:txBody>
      </p:sp>
      <p:pic>
        <p:nvPicPr>
          <p:cNvPr name="Picture 3" id="3"/>
          <p:cNvPicPr>
            <a:picLocks noChangeAspect="true"/>
          </p:cNvPicPr>
          <p:nvPr/>
        </p:nvPicPr>
        <p:blipFill>
          <a:blip r:embed="rId2"/>
          <a:stretch>
            <a:fillRect/>
          </a:stretch>
        </p:blipFill>
        <p:spPr>
          <a:xfrm>
            <a:off x="4558765" y="209550"/>
            <a:ext cx="3912670" cy="4040202"/>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Solving the flow and heat transfer equations requires considerably less computational effort for the constant average property value case</a:t>
            </a:r>
          </a:p>
        </p:txBody>
      </p:sp>
    </p:spTree>
  </p:cSld>
  <p:clrMapOvr>
    <a:masterClrMapping/>
  </p:clrMapOvr>
</p:sld>
</file>

<file path=ppt/slides/slide2.xml><?xml version="1.0" encoding="utf-8"?>
<p:sld xmlns:p="http://schemas.openxmlformats.org/presentationml/2006/main" xmlns:a="http://schemas.openxmlformats.org/drawingml/2006/main">
  <p:cSld>
    <p:spTree>
      <p:nvGrpSpPr>
        <p:cNvPr id="1" name=""/>
        <p:cNvGrpSpPr/>
        <p:nvPr/>
      </p:nvGrpSpPr>
      <p:grpSpPr>
        <a:xfrm>
          <a:off x="0" y="0"/>
          <a:ext cx="0" cy="0"/>
          <a:chOff x="0" y="0"/>
          <a:chExt cx="0" cy="0"/>
        </a:xfrm>
      </p:grpSpPr>
      <p:sp xmlns:r="http://schemas.openxmlformats.org/officeDocument/2006/relationships">
        <p:nvSpPr>
          <p:cNvPr id="2" name="Title 1">
            <a:extLst>
              <a:ext uri="{FF2B5EF4-FFF2-40B4-BE49-F238E27FC236}">
                <a16:creationId xmlns:a16="http://schemas.microsoft.com/office/drawing/2014/main" id="{8BAF8A22-6A5B-4550-87C4-98CDB8846F3D}"/>
              </a:ext>
            </a:extLst>
          </p:cNvPr>
          <p:cNvSpPr>
            <a:spLocks noGrp="1"/>
          </p:cNvSpPr>
          <p:nvPr>
            <p:ph type="title"/>
          </p:nvPr>
        </p:nvSpPr>
        <p:spPr>
          <a:xfrm>
            <a:off x="457200" y="590400"/>
            <a:ext cx="8305200" cy="742950"/>
          </a:xfrm>
          <a:prstGeom prst="rect">
            <a:avLst/>
          </a:prstGeom>
        </p:spPr>
        <p:txBody>
          <a:bodyPr anchor="ctr" anchorCtr="0">
            <a:normAutofit/>
          </a:bodyPr>
          <a:lstStyle>
            <a:lvl1pPr>
              <a:defRPr sz="2400" b="1">
                <a:solidFill>
                  <a:srgbClr val="1B4D81"/>
                </a:solidFill>
                <a:latin typeface="Lato" panose="020F0502020204030203" pitchFamily="34" charset="0"/>
              </a:defRPr>
            </a:lvl1pPr>
          </a:lstStyle>
          <a:p>
            <a:r>
              <a:rPr lang="en-US"/>
              <a:t>Introduction</a:t>
            </a:r>
            <a:endParaRPr lang="en-US"/>
          </a:p>
        </p:txBody>
      </p:sp>
      <p:sp>
        <p:nvSpPr>
          <p:cNvPr name="AutoShape 4" id="4"/>
          <p:cNvSpPr/>
          <p:nvPr/>
        </p:nvSpPr>
        <p:spPr>
          <a:xfrm flipH="false" flipV="false" rot="0">
            <a:off x="457200" y="1332000"/>
            <a:ext cx="8305200" cy="375285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300" b="false" i="false" u="none">
                <a:solidFill>
                  <a:srgbClr val="393A39"/>
                </a:solidFill>
                <a:latin typeface="Lato"/>
              </a:rPr>
              <a:t>The engine block of a car includes a cooling jacket to remove excess heat from combustion</a:t>
            </a:r>
          </a:p>
          <a:p>
            <a:pPr lvl="0" algn="l" indent="-176209" marL="176209">
              <a:lnSpc>
                <a:spcPct val="100000"/>
              </a:lnSpc>
              <a:spcBef>
                <a:spcPts val="1000"/>
              </a:spcBef>
              <a:buFont typeface="Wingdings"/>
              <a:buChar char="§"/>
            </a:pPr>
            <a:r>
              <a:rPr lang="en-US" sz="1300" b="false" i="false" u="none">
                <a:solidFill>
                  <a:srgbClr val="393A39"/>
                </a:solidFill>
                <a:latin typeface="Lato"/>
              </a:rPr>
              <a:t>The cooling jacket consists of open spaces in the cylinder block and the cylinder head</a:t>
            </a:r>
          </a:p>
          <a:p>
            <a:pPr lvl="0" algn="l" indent="-176209" marL="176209">
              <a:lnSpc>
                <a:spcPct val="100000"/>
              </a:lnSpc>
              <a:spcBef>
                <a:spcPts val="1000"/>
              </a:spcBef>
              <a:buFont typeface="Wingdings"/>
              <a:buChar char="§"/>
            </a:pPr>
            <a:r>
              <a:rPr lang="en-US" sz="1300" b="false" i="false" u="none">
                <a:solidFill>
                  <a:srgbClr val="393A39"/>
                </a:solidFill>
                <a:latin typeface="Lato"/>
              </a:rPr>
              <a:t>When the engine is running, a coolant fluid is pumped through the jacket to keep the engine from overheating</a:t>
            </a:r>
          </a:p>
          <a:p>
            <a:pPr lvl="0" algn="l" indent="-176209" marL="176209">
              <a:lnSpc>
                <a:spcPct val="100000"/>
              </a:lnSpc>
              <a:spcBef>
                <a:spcPts val="1000"/>
              </a:spcBef>
              <a:buFont typeface="Wingdings"/>
              <a:buChar char="§"/>
            </a:pPr>
            <a:r>
              <a:rPr lang="en-US" sz="1300" b="false" i="false" u="none">
                <a:solidFill>
                  <a:srgbClr val="393A39"/>
                </a:solidFill>
                <a:latin typeface="Lato"/>
              </a:rPr>
              <a:t>Optimizing the heat removal is important to minimize coolant boiling, prevent engine failure, and, more recently, improve overall efficiency through waste heat recovery</a:t>
            </a:r>
          </a:p>
          <a:p>
            <a:pPr lvl="0" algn="l" indent="-176209" marL="176209">
              <a:lnSpc>
                <a:spcPct val="100000"/>
              </a:lnSpc>
              <a:spcBef>
                <a:spcPts val="1000"/>
              </a:spcBef>
              <a:buFont typeface="Wingdings"/>
              <a:buChar char="§"/>
            </a:pPr>
            <a:r>
              <a:rPr lang="en-US" sz="1300" b="false" i="false" u="none">
                <a:solidFill>
                  <a:srgbClr val="393A39"/>
                </a:solidFill>
                <a:latin typeface="Lato"/>
              </a:rPr>
              <a:t>This example demonstrates how the thermodynamics feature can be used to evaluate the performance of different engine coolants</a:t>
            </a:r>
          </a:p>
          <a:p>
            <a:pPr lvl="0" algn="l" indent="-176209" marL="176209">
              <a:lnSpc>
                <a:spcPct val="100000"/>
              </a:lnSpc>
              <a:spcBef>
                <a:spcPts val="1000"/>
              </a:spcBef>
              <a:buFont typeface="Wingdings"/>
              <a:buChar char="§"/>
            </a:pPr>
            <a:r>
              <a:rPr lang="en-US" sz="1300" b="false" i="false" u="none">
                <a:solidFill>
                  <a:srgbClr val="393A39"/>
                </a:solidFill>
                <a:latin typeface="Lato"/>
              </a:rPr>
              <a:t>Although pure water works well as a coolant, to prevent freezing at low temperatures, a mixture of ethylene glycol and water is normally used to lower the freezing point</a:t>
            </a:r>
          </a:p>
          <a:p>
            <a:pPr lvl="0" algn="l" indent="-176209" marL="176209">
              <a:lnSpc>
                <a:spcPct val="100000"/>
              </a:lnSpc>
              <a:spcBef>
                <a:spcPts val="1000"/>
              </a:spcBef>
              <a:spcAft>
                <a:spcPct val="15000"/>
              </a:spcAft>
              <a:buFont typeface="Wingdings"/>
              <a:buChar char="§"/>
            </a:pPr>
            <a:r>
              <a:rPr lang="en-US" sz="1300" b="false" i="false" u="none">
                <a:solidFill>
                  <a:srgbClr val="393A39"/>
                </a:solidFill>
                <a:latin typeface="Lato"/>
              </a:rPr>
              <a:t>The thermodynamics feature is used here to show how the boiling point, density, viscosity, thermal conductivity, and heat capacity also depend on the composition of the coolant mixture and how changes in these properties affect the cooling process</a:t>
            </a:r>
          </a:p>
        </p:txBody>
      </p:sp>
    </p:spTree>
  </p:cSld>
  <p:clrMapOvr>
    <a:masterClrMapping/>
  </p:clrMapOvr>
</p:sld>
</file>

<file path=ppt/slides/slide3.xml><?xml version="1.0" encoding="utf-8"?>
<p:sld xmlns:p="http://schemas.openxmlformats.org/presentationml/2006/main" xmlns:a="http://schemas.openxmlformats.org/drawingml/2006/main" xmlns:xsi="http://www.w3.org/2001/XMLSchema-instance"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The figure shows the flow pattern inside the cooling jacket of a representative four cylinder engine</a:t>
            </a:r>
          </a:p>
          <a:p>
            <a:pPr lvl="0" algn="l" indent="-176209" marL="176209">
              <a:lnSpc>
                <a:spcPct val="100000"/>
              </a:lnSpc>
              <a:spcBef>
                <a:spcPts val="1000"/>
              </a:spcBef>
              <a:buFont typeface="Wingdings"/>
              <a:buChar char="§"/>
            </a:pPr>
            <a:r>
              <a:rPr lang="en-US" sz="1100" b="false" i="false" u="none">
                <a:solidFill>
                  <a:srgbClr val="393A39"/>
                </a:solidFill>
                <a:latin typeface="Lato"/>
              </a:rPr>
              <a:t>Solving a fully coupled nonisothermal turbulent flow problem with temperature, pressure, and composition dependent coolant properties in this complex geometry typically requires a significant number of computer hours</a:t>
            </a:r>
          </a:p>
          <a:p>
            <a:pPr lvl="0" algn="l" indent="-176209" marL="176209">
              <a:lnSpc>
                <a:spcPct val="100000"/>
              </a:lnSpc>
              <a:spcBef>
                <a:spcPts val="1000"/>
              </a:spcBef>
              <a:buFont typeface="Wingdings"/>
              <a:buChar char="§"/>
            </a:pPr>
            <a:r>
              <a:rPr lang="en-US" sz="1100" b="false" i="false" u="none">
                <a:solidFill>
                  <a:srgbClr val="393A39"/>
                </a:solidFill>
                <a:latin typeface="Lato"/>
              </a:rPr>
              <a:t xsi:nil="true"/>
            </a:r>
          </a:p>
        </p:txBody>
      </p:sp>
      <p:sp>
        <p:nvSpPr>
          <p:cNvPr name="AutoShape 4" id="4"/>
          <p:cNvSpPr/>
          <p:nvPr/>
        </p:nvSpPr>
        <p:spPr>
          <a:xfrm>
            <a:off x="4114800" y="3936739"/>
            <a:ext cx="4800600" cy="300816"/>
          </a:xfrm>
          <a:prstGeom prst="rect">
            <a:avLst/>
          </a:prstGeom>
        </p:spPr>
        <p:txBody>
          <a:bodyPr anchor="t" anchorCtr="false"/>
          <a:p>
            <a:r>
              <a:rPr lang="en-US" sz="1200" b="false" i="true" u="none">
                <a:solidFill>
                  <a:srgbClr val="1B4D81"/>
                </a:solidFill>
                <a:latin typeface="Lato"/>
              </a:rPr>
              <a:t>The coolant flow inside the cooling jacket of a four cylinder engine</a:t>
            </a:r>
          </a:p>
        </p:txBody>
      </p:sp>
      <p:pic>
        <p:nvPicPr>
          <p:cNvPr name="Picture 3" id="3"/>
          <p:cNvPicPr>
            <a:picLocks noChangeAspect="true"/>
          </p:cNvPicPr>
          <p:nvPr/>
        </p:nvPicPr>
        <p:blipFill>
          <a:blip r:embed="rId2"/>
          <a:stretch>
            <a:fillRect/>
          </a:stretch>
        </p:blipFill>
        <p:spPr>
          <a:xfrm>
            <a:off x="4114800" y="905945"/>
            <a:ext cx="4800600" cy="3030794"/>
          </a:xfrm>
          <a:prstGeom prst="rect">
            <a:avLst/>
          </a:prstGeom>
        </p:spPr>
      </p:pic>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3936739"/>
            <a:ext cx="4800600" cy="300816"/>
          </a:xfrm>
          <a:prstGeom prst="rect">
            <a:avLst/>
          </a:prstGeom>
        </p:spPr>
        <p:txBody>
          <a:bodyPr anchor="t" anchorCtr="false"/>
          <a:p>
            <a:r>
              <a:rPr lang="en-US" sz="1200" b="false" i="true" u="none">
                <a:solidFill>
                  <a:srgbClr val="1B4D81"/>
                </a:solidFill>
                <a:latin typeface="Lato"/>
              </a:rPr>
              <a:t>The coolant flow inside the cooling jacket of a four cylinder engine</a:t>
            </a:r>
          </a:p>
        </p:txBody>
      </p:sp>
      <p:pic>
        <p:nvPicPr>
          <p:cNvPr name="Picture 3" id="3"/>
          <p:cNvPicPr>
            <a:picLocks noChangeAspect="true"/>
          </p:cNvPicPr>
          <p:nvPr/>
        </p:nvPicPr>
        <p:blipFill>
          <a:blip r:embed="rId2"/>
          <a:stretch>
            <a:fillRect/>
          </a:stretch>
        </p:blipFill>
        <p:spPr>
          <a:xfrm>
            <a:off x="4114800" y="905945"/>
            <a:ext cx="4800600" cy="3030794"/>
          </a:xfrm>
          <a:prstGeom prst="rect">
            <a:avLst/>
          </a:prstGeom>
        </p:spPr>
      </p:pic>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One approach to obtain a reliable approximate solution in a shorter time is to use the functionality available in the thermodynamics feature to investigate the coolant property behavior and determine where simplifying assumptions can be made</a:t>
            </a:r>
          </a:p>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The consequences of these assumptions can be investigated efficiently in a simplified geometry to provide confidence in their use in more complex geometries</a:t>
            </a: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2" id="2"/>
          <p:cNvSpPr/>
          <p:nvPr/>
        </p:nvSpPr>
        <p:spPr>
          <a:xfrm flipH="false" flipV="false" rot="0">
            <a:off x="457200" y="1620000"/>
            <a:ext cx="2949575" cy="3162300"/>
          </a:xfrm>
          <a:prstGeom prst="rect">
            <a:avLst/>
          </a:prstGeom>
          <a:noFill/>
          <a:ln>
            <a:noFill/>
            <a:headEnd type="none" len="med" w="med"/>
            <a:tailEnd type="none" len="med" w="med"/>
          </a:ln>
        </p:spPr>
        <p:txBody>
          <a:bodyPr anchorCtr="false" anchor="t" vert="horz" tIns="45720" lIns="0" bIns="45720" rIns="91440" wrap="square">
            <a:normAutofit/>
          </a:bodyPr>
          <a:p>
            <a:pPr lvl="0" algn="l" indent="-176209" marL="176209">
              <a:lnSpc>
                <a:spcPct val="100000"/>
              </a:lnSpc>
              <a:spcBef>
                <a:spcPts val="1000"/>
              </a:spcBef>
              <a:buFont typeface="Wingdings"/>
              <a:buChar char="§"/>
            </a:pPr>
            <a:r>
              <a:rPr lang="en-US" sz="1100" b="false" i="false" u="none">
                <a:solidFill>
                  <a:srgbClr val="393A39"/>
                </a:solidFill>
                <a:latin typeface="Lato"/>
              </a:rPr>
              <a:t>Here a simplified 2D-axially symmetric geometry, shown in the figure, is considered as an engine coolant test apparatus</a:t>
            </a:r>
          </a:p>
          <a:p>
            <a:pPr lvl="0" algn="l" indent="-176209" marL="176209">
              <a:lnSpc>
                <a:spcPct val="100000"/>
              </a:lnSpc>
              <a:spcBef>
                <a:spcPts val="1000"/>
              </a:spcBef>
              <a:buFont typeface="Wingdings"/>
              <a:buChar char="§"/>
            </a:pPr>
            <a:r>
              <a:rPr lang="en-US" sz="1100" b="false" i="false" u="none">
                <a:solidFill>
                  <a:srgbClr val="393A39"/>
                </a:solidFill>
                <a:latin typeface="Lato"/>
              </a:rPr>
              <a:t>Coolant is introduced at a specified flow rate in the bottom of the device, the coolant hits a solid steel part and is then deflected into a larger flow domain</a:t>
            </a:r>
          </a:p>
          <a:p>
            <a:pPr lvl="0" algn="l" indent="-176209" marL="176209">
              <a:lnSpc>
                <a:spcPct val="100000"/>
              </a:lnSpc>
              <a:spcBef>
                <a:spcPts val="1000"/>
              </a:spcBef>
              <a:buFont typeface="Wingdings"/>
              <a:buChar char="§"/>
            </a:pPr>
            <a:r>
              <a:rPr lang="en-US" sz="1100" b="false" i="false" u="none">
                <a:solidFill>
                  <a:srgbClr val="393A39"/>
                </a:solidFill>
                <a:latin typeface="Lato"/>
              </a:rPr>
              <a:t>A heat flux is applied on the outer boundary of the larger section</a:t>
            </a:r>
          </a:p>
          <a:p>
            <a:pPr lvl="0" algn="l" indent="-176209" marL="176209">
              <a:lnSpc>
                <a:spcPct val="100000"/>
              </a:lnSpc>
              <a:spcBef>
                <a:spcPts val="1000"/>
              </a:spcBef>
              <a:spcAft>
                <a:spcPct val="15000"/>
              </a:spcAft>
              <a:buFont typeface="Wingdings"/>
              <a:buChar char="§"/>
            </a:pPr>
            <a:r>
              <a:rPr lang="en-US" sz="1100" b="false" i="false" u="none">
                <a:solidFill>
                  <a:srgbClr val="393A39"/>
                </a:solidFill>
                <a:latin typeface="Lato"/>
              </a:rPr>
              <a:t>The resulting temperature is measured at steady state in the solid structure near the coolant outflow at the top</a:t>
            </a:r>
          </a:p>
        </p:txBody>
      </p:sp>
      <p:sp>
        <p:nvSpPr>
          <p:cNvPr name="AutoShape 4" id="4"/>
          <p:cNvSpPr/>
          <p:nvPr/>
        </p:nvSpPr>
        <p:spPr>
          <a:xfrm>
            <a:off x="4114800" y="4271115"/>
            <a:ext cx="4800600" cy="300816"/>
          </a:xfrm>
          <a:prstGeom prst="rect">
            <a:avLst/>
          </a:prstGeom>
        </p:spPr>
        <p:txBody>
          <a:bodyPr anchor="t" anchorCtr="false"/>
          <a:p>
            <a:r>
              <a:rPr lang="en-US" sz="1200" b="false" i="true" u="none">
                <a:solidFill>
                  <a:srgbClr val="1B4D81"/>
                </a:solidFill>
                <a:latin typeface="Lato"/>
              </a:rPr>
              <a:t>Axially symmetric engine coolant test apparatus</a:t>
            </a:r>
          </a:p>
        </p:txBody>
      </p:sp>
      <p:pic>
        <p:nvPicPr>
          <p:cNvPr name="Picture 3" id="3"/>
          <p:cNvPicPr>
            <a:picLocks noChangeAspect="true"/>
          </p:cNvPicPr>
          <p:nvPr/>
        </p:nvPicPr>
        <p:blipFill>
          <a:blip r:embed="rId2"/>
          <a:stretch>
            <a:fillRect/>
          </a:stretch>
        </p:blipFill>
        <p:spPr>
          <a:xfrm>
            <a:off x="4114800" y="571570"/>
            <a:ext cx="4800600" cy="3699545"/>
          </a:xfrm>
          <a:prstGeom prst="rect">
            <a:avLst/>
          </a:prstGeom>
        </p:spPr>
      </p:pic>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Turbulent Flow, k-ε</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747000"/>
            <a:ext cx="2819400" cy="330200"/>
          </a:xfrm>
          <a:prstGeom prst="rect">
            <a:avLst/>
          </a:prstGeom>
        </p:spPr>
      </p:pic>
      <p:pic>
        <p:nvPicPr>
          <p:cNvPr name="Picture 11" id="11"/>
          <p:cNvPicPr>
            <a:picLocks noChangeAspect="true"/>
          </p:cNvPicPr>
          <p:nvPr/>
        </p:nvPicPr>
        <p:blipFill>
          <a:blip r:embed="rId4"/>
          <a:stretch>
            <a:fillRect/>
          </a:stretch>
        </p:blipFill>
        <p:spPr>
          <a:xfrm>
            <a:off x="584200" y="2458200"/>
            <a:ext cx="1092200" cy="457200"/>
          </a:xfrm>
          <a:prstGeom prst="rect">
            <a:avLst/>
          </a:prstGeom>
        </p:spPr>
      </p:pic>
      <p:pic>
        <p:nvPicPr>
          <p:cNvPr name="Picture 13" id="13"/>
          <p:cNvPicPr>
            <a:picLocks noChangeAspect="true"/>
          </p:cNvPicPr>
          <p:nvPr/>
        </p:nvPicPr>
        <p:blipFill>
          <a:blip r:embed="rId5"/>
          <a:stretch>
            <a:fillRect/>
          </a:stretch>
        </p:blipFill>
        <p:spPr>
          <a:xfrm>
            <a:off x="584200" y="3296400"/>
            <a:ext cx="2819400" cy="292100"/>
          </a:xfrm>
          <a:prstGeom prst="rect">
            <a:avLst/>
          </a:prstGeom>
        </p:spPr>
      </p:pic>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Turbulent Flow, k-ε</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616200" cy="279400"/>
          </a:xfrm>
          <a:prstGeom prst="rect">
            <a:avLst/>
          </a:prstGeom>
        </p:spPr>
      </p:pic>
      <p:pic>
        <p:nvPicPr>
          <p:cNvPr name="Picture 11" id="11"/>
          <p:cNvPicPr>
            <a:picLocks noChangeAspect="true"/>
          </p:cNvPicPr>
          <p:nvPr/>
        </p:nvPicPr>
        <p:blipFill>
          <a:blip r:embed="rId4"/>
          <a:stretch>
            <a:fillRect/>
          </a:stretch>
        </p:blipFill>
        <p:spPr>
          <a:xfrm>
            <a:off x="584200" y="2534400"/>
            <a:ext cx="1092200" cy="254000"/>
          </a:xfrm>
          <a:prstGeom prst="rect">
            <a:avLst/>
          </a:prstGeom>
        </p:spPr>
      </p:pic>
      <p:pic>
        <p:nvPicPr>
          <p:cNvPr name="Picture 13" id="13"/>
          <p:cNvPicPr>
            <a:picLocks noChangeAspect="true"/>
          </p:cNvPicPr>
          <p:nvPr/>
        </p:nvPicPr>
        <p:blipFill>
          <a:blip r:embed="rId5"/>
          <a:stretch>
            <a:fillRect/>
          </a:stretch>
        </p:blipFill>
        <p:spPr>
          <a:xfrm>
            <a:off x="584200" y="3169400"/>
            <a:ext cx="2819400" cy="241300"/>
          </a:xfrm>
          <a:prstGeom prst="rect">
            <a:avLst/>
          </a:prstGeom>
        </p:spPr>
      </p:pic>
      <p:pic>
        <p:nvPicPr>
          <p:cNvPr name="Picture 15" id="15"/>
          <p:cNvPicPr>
            <a:picLocks noChangeAspect="true"/>
          </p:cNvPicPr>
          <p:nvPr/>
        </p:nvPicPr>
        <p:blipFill>
          <a:blip r:embed="rId6"/>
          <a:stretch>
            <a:fillRect/>
          </a:stretch>
        </p:blipFill>
        <p:spPr>
          <a:xfrm>
            <a:off x="584200" y="3791700"/>
            <a:ext cx="2819400" cy="482600"/>
          </a:xfrm>
          <a:prstGeom prst="rect">
            <a:avLst/>
          </a:prstGeom>
        </p:spPr>
      </p:pic>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Model Definition</a:t>
            </a:r>
          </a:p>
        </p:txBody>
      </p:sp>
      <p:sp>
        <p:nvSpPr>
          <p:cNvPr name="AutoShape 4" id="4"/>
          <p:cNvSpPr/>
          <p:nvPr/>
        </p:nvSpPr>
        <p:spPr>
          <a:xfrm>
            <a:off x="4114800" y="4221567"/>
            <a:ext cx="4800600" cy="300816"/>
          </a:xfrm>
          <a:prstGeom prst="rect">
            <a:avLst/>
          </a:prstGeom>
        </p:spPr>
        <p:txBody>
          <a:bodyPr anchor="t" anchorCtr="false"/>
          <a:p>
            <a:r>
              <a:rPr lang="en-US" sz="1200" b="false" i="true" u="none">
                <a:solidFill>
                  <a:srgbClr val="1B4D81"/>
                </a:solidFill>
                <a:latin typeface="Lato"/>
              </a:rPr>
              <a:t>Heat Transfer in Fluids</a:t>
            </a:r>
          </a:p>
        </p:txBody>
      </p:sp>
      <p:pic>
        <p:nvPicPr>
          <p:cNvPr name="Picture 3" id="3"/>
          <p:cNvPicPr>
            <a:picLocks noChangeAspect="true"/>
          </p:cNvPicPr>
          <p:nvPr/>
        </p:nvPicPr>
        <p:blipFill>
          <a:blip r:embed="rId2"/>
          <a:stretch>
            <a:fillRect/>
          </a:stretch>
        </p:blipFill>
        <p:spPr>
          <a:xfrm>
            <a:off x="4114800" y="621117"/>
            <a:ext cx="4800600" cy="3600450"/>
          </a:xfrm>
          <a:prstGeom prst="rect">
            <a:avLst/>
          </a:prstGeom>
        </p:spPr>
      </p:pic>
      <p:pic>
        <p:nvPicPr>
          <p:cNvPr name="Picture 7" id="7"/>
          <p:cNvPicPr>
            <a:picLocks noChangeAspect="true"/>
          </p:cNvPicPr>
          <p:nvPr/>
        </p:nvPicPr>
        <p:blipFill>
          <a:blip r:embed="rId3"/>
          <a:stretch>
            <a:fillRect/>
          </a:stretch>
        </p:blipFill>
        <p:spPr>
          <a:xfrm>
            <a:off x="584200" y="1874000"/>
            <a:ext cx="2819400" cy="241300"/>
          </a:xfrm>
          <a:prstGeom prst="rect">
            <a:avLst/>
          </a:prstGeom>
        </p:spPr>
      </p:pic>
      <p:pic>
        <p:nvPicPr>
          <p:cNvPr name="Picture 11" id="11"/>
          <p:cNvPicPr>
            <a:picLocks noChangeAspect="true"/>
          </p:cNvPicPr>
          <p:nvPr/>
        </p:nvPicPr>
        <p:blipFill>
          <a:blip r:embed="rId4"/>
          <a:stretch>
            <a:fillRect/>
          </a:stretch>
        </p:blipFill>
        <p:spPr>
          <a:xfrm>
            <a:off x="584200" y="2496300"/>
            <a:ext cx="889000" cy="228600"/>
          </a:xfrm>
          <a:prstGeom prst="rect">
            <a:avLst/>
          </a:prstGeom>
        </p:spPr>
      </p:pic>
    </p:spTree>
  </p:cSld>
  <p:clrMapOvr>
    <a:masterClrMapping/>
  </p:clrMapOvr>
</p:sld>
</file>

<file path=ppt/slides/slide9.xml><?xml version="1.0" encoding="utf-8"?>
<p:sld xmlns:p="http://schemas.openxmlformats.org/presentationml/2006/main" xmlns:a="http://schemas.openxmlformats.org/drawingml/2006/main" xmlns:r="http://schemas.openxmlformats.org/officeDocument/2006/relationships">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20800"/>
            <a:ext cx="2949575" cy="800100"/>
          </a:xfrm>
          <a:prstGeom prst="rect">
            <a:avLst/>
          </a:prstGeom>
        </p:spPr>
        <p:txBody>
          <a:bodyPr anchor="b">
            <a:normAutofit/>
          </a:bodyPr>
          <a:lstStyle>
            <a:lvl1pPr>
              <a:defRPr b="1" sz="2400">
                <a:solidFill>
                  <a:srgbClr val="1B4D81"/>
                </a:solidFill>
                <a:latin charset="0" panose="020F0502020204030203" pitchFamily="34" typeface="Lato"/>
              </a:defRPr>
            </a:lvl1pPr>
          </a:lstStyle>
          <a:p>
            <a:r>
              <a:rPr lang="en-US"/>
              <a:t>Results</a:t>
            </a:r>
          </a:p>
        </p:txBody>
      </p:sp>
      <p:sp>
        <p:nvSpPr>
          <p:cNvPr id="2" name="AutoShape 2"/>
          <p:cNvSpPr/>
          <p:nvPr/>
        </p:nvSpPr>
        <p:spPr>
          <a:xfrm flipH="false" flipV="false" rot="0">
            <a:off x="457200" y="1620000"/>
            <a:ext cx="2949575" cy="3162300"/>
          </a:xfrm>
          <a:prstGeom prst="rect">
            <a:avLst/>
          </a:prstGeom>
          <a:noFill/>
          <a:ln>
            <a:noFill/>
            <a:headEnd len="med" type="none" w="med"/>
            <a:tailEnd len="med" type="none" w="med"/>
          </a:ln>
        </p:spPr>
        <p:txBody>
          <a:bodyPr anchor="t" anchorCtr="false" bIns="45720" lIns="0" rIns="91440" tIns="45720" vert="horz" wrap="square">
            <a:normAutofit/>
          </a:bodyPr>
          <a:p>
            <a:pPr algn="l" indent="-176209" lvl="0" marL="176209">
              <a:lnSpc>
                <a:spcPct val="100000"/>
              </a:lnSpc>
              <a:spcBef>
                <a:spcPts val="1000"/>
              </a:spcBef>
              <a:buFont typeface="Wingdings"/>
              <a:buChar char="§"/>
            </a:pPr>
            <a:r>
              <a:rPr b="false" i="false" lang="en-US" sz="1400" u="none">
                <a:solidFill>
                  <a:srgbClr val="393A39"/>
                </a:solidFill>
                <a:latin typeface="Lato"/>
              </a:rPr>
              <a:t>The figure shows the phase envelope for ethylene glycol-water mixtures produced using the equilibrium calculation feature of the thermodynamic system</a:t>
            </a:r>
          </a:p>
          <a:p>
            <a:pPr algn="l" indent="-176209" lvl="0" marL="176209">
              <a:lnSpc>
                <a:spcPct val="100000"/>
              </a:lnSpc>
              <a:spcBef>
                <a:spcPts val="1000"/>
              </a:spcBef>
              <a:buFont typeface="Wingdings"/>
              <a:buChar char="§"/>
            </a:pPr>
            <a:r>
              <a:rPr b="false" i="false" lang="en-US" sz="1400" u="none">
                <a:solidFill>
                  <a:srgbClr val="393A39"/>
                </a:solidFill>
                <a:latin typeface="Lato"/>
              </a:rPr>
              <a:t>A car coolant system typically operates at about 2 atm pressure</a:t>
            </a:r>
          </a:p>
          <a:p>
            <a:pPr algn="l" indent="-176209" lvl="0" marL="176209">
              <a:lnSpc>
                <a:spcPct val="100000"/>
              </a:lnSpc>
              <a:spcBef>
                <a:spcPts val="1000"/>
              </a:spcBef>
              <a:spcAft>
                <a:spcPct val="15000"/>
              </a:spcAft>
              <a:buFont typeface="Wingdings"/>
              <a:buChar char="§"/>
            </a:pPr>
            <a:r>
              <a:rPr b="false" i="false" lang="en-US" sz="1400" u="none">
                <a:solidFill>
                  <a:srgbClr val="393A39"/>
                </a:solidFill>
                <a:latin typeface="Lato"/>
              </a:rPr>
              <a:t>Here we can see that a 50 volume percent (24.4 mole percent) mixture should boil at a temperature slightly higher than 400 K at this pressure</a:t>
            </a:r>
          </a:p>
        </p:txBody>
      </p:sp>
      <p:sp>
        <p:nvSpPr>
          <p:cNvPr id="4" name="AutoShape 4"/>
          <p:cNvSpPr/>
          <p:nvPr/>
        </p:nvSpPr>
        <p:spPr>
          <a:xfrm>
            <a:off x="4114800" y="4125721"/>
            <a:ext cx="4800600" cy="492507"/>
          </a:xfrm>
          <a:prstGeom prst="rect">
            <a:avLst/>
          </a:prstGeom>
        </p:spPr>
        <p:txBody>
          <a:bodyPr anchor="t" anchorCtr="false"/>
          <a:p>
            <a:r>
              <a:rPr b="false" i="true" lang="en-US" sz="1200" u="none">
                <a:solidFill>
                  <a:srgbClr val="1B4D81"/>
                </a:solidFill>
                <a:latin typeface="Lato"/>
              </a:rPr>
              <a:t>Phase envelope for the equilibrium temperature of ethylene glycol-water mixtures at two pressures</a:t>
            </a:r>
          </a:p>
        </p:txBody>
      </p:sp>
      <p:pic>
        <p:nvPicPr>
          <p:cNvPr id="3" name="Picture 3"/>
          <p:cNvPicPr>
            <a:picLocks noChangeAspect="true"/>
          </p:cNvPicPr>
          <p:nvPr>
            <p:custDataLst>
              <p:tags r:id="rId3"/>
            </p:custDataLst>
          </p:nvPr>
        </p:nvPicPr>
        <p:blipFill>
          <a:blip r:embed="rId2"/>
          <a:stretch>
            <a:fillRect/>
          </a:stretch>
        </p:blipFill>
        <p:spPr>
          <a:xfrm>
            <a:off x="4114800" y="525271"/>
            <a:ext cx="4800600" cy="3600450"/>
          </a:xfrm>
          <a:prstGeom prst="rect">
            <a:avLst/>
          </a:prstGeom>
        </p:spPr>
      </p:pic>
    </p:spTree>
  </p:cSld>
  <p:clrMapOvr>
    <a:masterClrMapping/>
  </p:clrMapOvr>
</p:sld>
</file>

<file path=ppt/tags/tag1.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4&lt;/Entity&gt;&lt;Tag&gt;pg4&lt;/Tag&gt;&lt;Node&gt;Results &amp;gt; Heat Capacity&lt;/Node&gt;&lt;LinkType&gt;Image&lt;/LinkType&gt;&lt;ModelLink directoryType=&quot;none&quot;&gt;H:\hub\root\build\main\daily\test\tapplications\Chemical_Reaction_Engineering_Module\Thermodynamics\engine_coolant_properties.mph&lt;/ModelLink&gt;&lt;LocalPath&gt;engine_coolant_properties.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268.7612775038634&quot;/&gt;&lt;Property name=&quot;xmax&quot; type=&quot;real&quot; value=&quot;477.2387224961366&quot;/&gt;&lt;Property name=&quot;ymin&quot; type=&quot;real&quot; value=&quot;2296.3394082054215&quot;/&gt;&lt;Property name=&quot;ymax&quot; type=&quot;real&quot; value=&quot;5875.518292703831&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7, 2023, 9:21:13 PM&lt;/UpdateTimeStamp&gt;&lt;/Root&gt;"/>
</p:tagLst>
</file>

<file path=ppt/tags/tag2.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5&lt;/Entity&gt;&lt;Tag&gt;pg5&lt;/Tag&gt;&lt;Node&gt;Results &amp;gt; Phase Envelope&lt;/Node&gt;&lt;LinkType&gt;Image&lt;/LinkType&gt;&lt;ModelLink directoryType=&quot;none&quot;&gt;H:\hub\root\build\main\daily\test\tapplications\Chemical_Reaction_Engineering_Module\Thermodynamics\engine_coolant_properties.mph&lt;/ModelLink&gt;&lt;LocalPath&gt;engine_coolant_properties.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0.013002961785740086&quot;/&gt;&lt;Property name=&quot;xmax&quot; type=&quot;real&quot; value=&quot;1.0130029617857401&quot;/&gt;&lt;Property name=&quot;ymin&quot; type=&quot;real&quot; value=&quot;370.6866809291488&quot;/&gt;&lt;Property name=&quot;ymax&quot; type=&quot;real&quot; value=&quot;498.42468641907226&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7, 2023, 9:21:18 PM&lt;/UpdateTimeStamp&gt;&lt;/Root&gt;"/>
</p:tagLst>
</file>

<file path=ppt/tags/tag3.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8&lt;/Entity&gt;&lt;Tag&gt;pg8&lt;/Tag&gt;&lt;Node&gt;Results &amp;gt; Velocity, 3D (spf)&lt;/Node&gt;&lt;LinkType&gt;Image&lt;/LinkType&gt;&lt;ModelLink directoryType=&quot;none&quot;&gt;H:\hub\root\build\main\daily\test\tapplications\Chemical_Reaction_Engineering_Module\Thermodynamics\engine_coolant_properties.mph&lt;/ModelLink&gt;&lt;LocalPath&gt;engine_coolant_properties.mph&lt;/LocalPath&gt;&lt;SDim&gt;3&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n&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3&quot;/&gt;&lt;Property name=&quot;options3d&quot; type=&quot;group&quot; value=&quot;on&quot;/&gt;&lt;Property name=&quot;title3d&quot; type=&quot;bool&quot; value=&quot;on&quot;/&gt;&lt;Property name=&quot;legend3d&quot; type=&quot;bool&quot; value=&quot;on&quot;/&gt;&lt;Property name=&quot;grid&quot; type=&quot;bool&quot; value=&quot;on&quot;/&gt;&lt;Property name=&quot;axisorientation&quot; type=&quot;bool&quot; value=&quot;on&quot;/&gt;&lt;Property name=&quot;logo3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renderwireframe&quot; type=&quot;bool&quot; value=&quot;off&quot;/&gt;&lt;Property name=&quot;showlabels&quot; type=&quot;bool&quot; value=&quot;off&quot;/&gt;&lt;Property name=&quot;showDirections&quot; type=&quot;bool&quot; value=&quot;off&quot;/&gt;&lt;Property name=&quot;showgrid&quot; type=&quot;bool&quot; value=&quot;on&quot;/&gt;&lt;Property name=&quot;showaxisorientation&quot; type=&quot;bool&quot; value=&quot;on&quot;/&gt;&lt;Property name=&quot;showunits&quot; type=&quot;bool&quot; value=&quot;on&quot;/&gt;&lt;Property name=&quot;plotgroupunits&quot; type=&quot;stringarray&quot; value=&quot;\small m, \small m, \small m&quot;/&gt;&lt;Property name=&quot;locked&quot; type=&quot;bool&quot; value=&quot;off&quot;/&gt;&lt;Property name=&quot;rotcenlocked&quot; type=&quot;bool&quot; value=&quot;off&quot;/&gt;&lt;Property name=&quot;istemporary&quot; type=&quot;bool&quot; value=&quot;off&quot;/&gt;&lt;Property name=&quot;scenelight&quot; type=&quot;group&quot; value=&quot;on&quot;/&gt;&lt;Property name=&quot;totlightintensity&quot; type=&quot;real&quot; value=&quot;1.0&quot;/&gt;&lt;Property name=&quot;usediffuse&quot; type=&quot;bool&quot; value=&quot;on&quot;/&gt;&lt;Property name=&quot;usespecular&quot; type=&quot;bool&quot; value=&quot;on&quot;/&gt;&lt;Property name=&quot;globalambient&quot; type=&quot;group&quot; value=&quot;on&quot;/&gt;&lt;Property name=&quot;totambient&quot; type=&quot;real&quot; value=&quot;0.3&quot;/&gt;&lt;Property name=&quot;ambientcolor&quot; type=&quot;group&quot; value=&quot;white&quot;/&gt;&lt;Property name=&quot;customambientcolor&quot; type=&quot;realarray&quot; value=&quot;1, 1, 1&quot;/&gt;&lt;Property name=&quot;ssao&quot; type=&quot;group&quot; value=&quot;off&quot;/&gt;&lt;Property name=&quot;ssaoradiustype&quot; type=&quot;group&quot; value=&quot;relative&quot;/&gt;&lt;Property name=&quot;ssaoradiusrelative&quot; type=&quot;real&quot; value=&quot;0.4&quot;/&gt;&lt;Property name=&quot;ssaoradiusexplicit&quot; type=&quot;real&quot; value=&quot;0.4&quot;/&gt;&lt;Property name=&quot;ssaomagnitude&quot; type=&quot;real&quot; value=&quot;1.0&quot;/&gt;&lt;Property name=&quot;ssaosqueeze&quot; type=&quot;real&quot; value=&quot;1.0&quot;/&gt;&lt;Property name=&quot;ssaopreset&quot; type=&quot;group&quot; value=&quot;medium&quot;/&gt;&lt;Property name=&quot;ssaonsamples&quot; type=&quot;integer&quot; value=&quot;64&quot;/&gt;&lt;Property name=&quot;ssaoroughness&quot; type=&quot;real&quot; value=&quot;1.0&quot;/&gt;&lt;Property name=&quot;ssaokernelrotationstexturewidth&quot; type=&quot;integer&quot; value=&quot;4&quot;/&gt;&lt;Property name=&quot;ssaosmooth&quot; type=&quot;integer&quot; value=&quot;2&quot;/&gt;&lt;Property name=&quot;ssaonormalawaresmoothing&quot; type=&quot;bool&quot; value=&quot;off&quot;/&gt;&lt;Property name=&quot;ssaoresolution&quot; type=&quot;real&quot; value=&quot;1.0&quot;/&gt;&lt;Property name=&quot;shadowmapping&quot; type=&quot;group&quot; value=&quot;off&quot;/&gt;&lt;Property name=&quot;shadowmappingsoftness&quot; type=&quot;real&quot; value=&quot;0.5&quot;/&gt;&lt;Property name=&quot;shadowmappingstrength&quot; type=&quot;real&quot; value=&quot;0.5&quot;/&gt;&lt;Property name=&quot;shadowmappingpreset&quot; type=&quot;group&quot; value=&quot;low&quot;/&gt;&lt;Property name=&quot;shadowmappingnumberofoccludersamples&quot; type=&quot;integer&quot; value=&quot;8&quot;/&gt;&lt;Property name=&quot;shadowmappingnumberofsamples&quot; type=&quot;integer&quot; value=&quot;16&quot;/&gt;&lt;Property name=&quot;shadowmappingresolution&quot; type=&quot;real&quot; value=&quot;0.5&quot;/&gt;&lt;Property name=&quot;shadowmappingmultisamplingeverywhere&quot; type=&quot;bool&quot; value=&quot;on&quot;/&gt;&lt;Property name=&quot;shadowmappinglimitlightviewfrustums&quot; type=&quot;bool&quot; value=&quot;off&quot;/&gt;&lt;Property name=&quot;shadowmappingaccuratedepthcomparison&quot; type=&quot;group&quot; value=&quot;off&quot;/&gt;&lt;Property name=&quot;shadowmappingnormalawaresmoothing&quot; type=&quot;bool&quot; value=&quot;off&quot;/&gt;&lt;Property name=&quot;shadowmappingbiassettings&quot; type=&quot;group&quot; value=&quot;default&quot;/&gt;&lt;Property name=&quot;shadowmappingconstantdepthbias&quot; type=&quot;real&quot; value=&quot;0.001&quot;/&gt;&lt;Property name=&quot;shadowmappingslopedepthbias&quot; type=&quot;real&quot; value=&quot;0.001&quot;/&gt;&lt;Property name=&quot;shadowmappingnormaloffsetbias&quot; type=&quot;real&quot; value=&quot;0.003&quot;/&gt;&lt;Property name=&quot;flooreffect&quot; type=&quot;group&quot; value=&quot;off&quot;/&gt;&lt;Property name=&quot;flooreffectoriginsettings&quot; type=&quot;group&quot; value=&quot;farthestvertex&quot;/&gt;&lt;Property name=&quot;flooreffectshoworigin&quot; type=&quot;group&quot; value=&quot;off&quot;/&gt;&lt;Property name=&quot;flooreffectorigin&quot; type=&quot;realarray&quot; value=&quot;0, 0, 0&quot;/&gt;&lt;Property name=&quot;flooreffectorigin_vector_method&quot; type=&quot;string&quot; value=&quot;step&quot;/&gt;&lt;Property name=&quot;flooreffectorigin_vector_start&quot; type=&quot;string&quot; value=&quot;&quot;/&gt;&lt;Property name=&quot;flooreffectorigin_vector_stop&quot; type=&quot;string&quot; value=&quot;&quot;/&gt;&lt;Property name=&quot;flooreffectorigin_vector_step&quot; type=&quot;string&quot; value=&quot;&quot;/&gt;&lt;Property name=&quot;flooreffectorigin_vector_numvalues&quot; type=&quot;string&quot; value=&quot;&quot;/&gt;&lt;Property name=&quot;flooreffectorigin_vector_function&quot; type=&quot;string&quot; value=&quot;none&quot;/&gt;&lt;Property name=&quot;flooreffectorigin_vector_interval&quot; type=&quot;string&quot; value=&quot;octave&quot;/&gt;&lt;Property name=&quot;flooreffectorigin_vector_freqperdec&quot; type=&quot;string&quot; value=&quot;&quot;/&gt;&lt;Property name=&quot;flooreffectoffset&quot; type=&quot;real&quot; value=&quot;0.0&quot;/&gt;&lt;Property name=&quot;flooreffectshownormalsettings&quot; type=&quot;group&quot; value=&quot;on&quot;/&gt;&lt;Property name=&quot;flooreffectnormalsettings&quot; type=&quot;group&quot; value=&quot;angle&quot;/&gt;&lt;Property name=&quot;flooreffectshownormal&quot; type=&quot;group&quot; value=&quot;off&quot;/&gt;&lt;Property name=&quot;flooreffectnormalpreset&quot; type=&quot;group&quot; value=&quot;xyplane&quot;/&gt;&lt;Property name=&quot;flooreffectnormal&quot; type=&quot;realarray&quot; value=&quot;0, 0, 1&quot;/&gt;&lt;Property name=&quot;flooreffectnormal_vector_method&quot; type=&quot;string&quot; value=&quot;step&quot;/&gt;&lt;Property name=&quot;flooreffectnormal_vector_start&quot; type=&quot;string&quot; value=&quot;&quot;/&gt;&lt;Property name=&quot;flooreffectnormal_vector_stop&quot; type=&quot;string&quot; value=&quot;&quot;/&gt;&lt;Property name=&quot;flooreffectnormal_vector_step&quot; type=&quot;string&quot; value=&quot;&quot;/&gt;&lt;Property name=&quot;flooreffectnormal_vector_numvalues&quot; type=&quot;string&quot; value=&quot;&quot;/&gt;&lt;Property name=&quot;flooreffectnormal_vector_function&quot; type=&quot;string&quot; value=&quot;none&quot;/&gt;&lt;Property name=&quot;flooreffectnormal_vector_interval&quot; type=&quot;string&quot; value=&quot;octave&quot;/&gt;&lt;Property name=&quot;flooreffectnormal_vector_freqperdec&quot; type=&quot;string&quot; value=&quot;&quot;/&gt;&lt;Property name=&quot;flooreffectshowangle&quot; type=&quot;group&quot; value=&quot;on&quot;/&gt;&lt;Property name=&quot;flooreffectangle&quot; type=&quot;real&quot; value=&quot;5.0&quot;/&gt;&lt;Property name=&quot;flooreffectambientocclusion&quot; type=&quot;bool&quot; value=&quot;on&quot;/&gt;&lt;Property name=&quot;flooreffectshadow&quot; type=&quot;group&quot; value=&quot;on&quot;/&gt;&lt;Property name=&quot;flooreffectshadowblur&quot; type=&quot;real&quot; value=&quot;0.0&quot;/&gt;&lt;Property name=&quot;flooreffecttransparency&quot; type=&quot;real&quot; value=&quot;0&quot;/&gt;&lt;Property name=&quot;displayoutput&quot; type=&quot;group&quot; value=&quot;off&quot;/&gt;&lt;Property name=&quot;displayoutputpreset&quot; type=&quot;group&quot; value=&quot;default&quot;/&gt;&lt;Property name=&quot;displayoutputtonemap&quot; type=&quot;group&quot; value=&quot;4&quot;/&gt;&lt;Property name=&quot;displayoutputgamma&quot; type=&quot;real&quot; value=&quot;2.2&quot;/&gt;&lt;Property name=&quot;displayoutputexposure&quot; type=&quot;real&quot; value=&quot;0.0&quot;/&gt;&lt;Property name=&quot;displayoutputcontrast&quot; type=&quot;real&quot; value=&quot;1.0&quot;/&gt;&lt;Property name=&quot;displayoutputsaturation&quot; type=&quot;real&quot; value=&quot;1.0&quot;/&gt;&lt;Property name=&quot;displayoutputvibrance&quot; type=&quot;real&quot; value=&quot;0.0&quot;/&gt;&lt;Property name=&quot;displayoutputhue&quot; type=&quot;real&quot; value=&quot;0.0&quot;/&gt;&lt;Property name=&quot;displayoutputbrightness&quot; type=&quot;real&quot; value=&quot;0.0&quot;/&gt;&lt;Property name=&quot;environmentmap&quot; type=&quot;group&quot; value=&quot;envmap_none&quot;/&gt;&lt;Property name=&quot;skydirection&quot; type=&quot;group&quot; value=&quot;positivey&quot;/&gt;&lt;Property name=&quot;skyrotation&quot; type=&quot;group&quot; value=&quot;skyrotationzero&quot;/&gt;&lt;Property name=&quot;environmentreflections&quot; type=&quot;bool&quot; value=&quot;on&quot;/&gt;&lt;Property name=&quot;skybox&quot; type=&quot;group&quot; value=&quot;off&quot;/&gt;&lt;Property name=&quot;skyboxblurriness&quot; type=&quot;real&quot; value=&quot;0&quot;/&gt;&lt;Property name=&quot;skyboxblend&quot; type=&quot;real&quot; value=&quot;0&quot;/&gt;&lt;Property name=&quot;skyboxprojection&quot; type=&quot;group&quot; value=&quot;special&quot;/&gt;&lt;Property name=&quot;skyboxfov&quot; type=&quot;real&quot; value=&quot;110&quot;/&gt;&lt;Property name=&quot;rotateenvironment&quot; type=&quot;bool&quot; value=&quot;off&quot;/&gt;&lt;Property name=&quot;transparency&quot; type=&quot;group&quot; value=&quot;off&quot;/&gt;&lt;Property name=&quot;transparencylevel&quot; type=&quot;real&quot; value=&quot;0.5&quot;/&gt;&lt;Property name=&quot;uniformblending&quot; type=&quot;group&quot; value=&quot;off&quot;/&gt;&lt;Property name=&quot;uniformblendinglevel&quot; type=&quot;real&quot; value=&quot;0.5&quot;/&gt;&lt;Property name=&quot;clippingactive&quot; type=&quot;group&quot; value=&quot;on&quot;/&gt;&lt;Property name=&quot;clipfaces&quot; type=&quot;bool&quot; value=&quot;on&quot;/&gt;&lt;Property name=&quot;clipedges&quot; type=&quot;bool&quot; value=&quot;on&quot;/&gt;&lt;Property name=&quot;clippoints&quot; type=&quot;bool&quot; value=&quot;on&quot;/&gt;&lt;Property name=&quot;clipprimaryhovereffect&quot; type=&quot;bool&quot; value=&quot;on&quot;/&gt;&lt;Property name=&quot;clipsecondaryhovereffect&quot; type=&quot;bool&quot; value=&quot;off&quot;/&gt;&lt;Property name=&quot;cliphighlightintersection&quot; type=&quot;group&quot; value=&quot;on&quot;/&gt;&lt;Property name=&quot;clipintersectionhighlightcolor&quot; type=&quot;group&quot; value=&quot;fromtheme&quot;/&gt;&lt;Property name=&quot;customclipintersectionhighlightcolor&quot; type=&quot;realarray&quot; value=&quot;1, 0, 0&quot;/&gt;&lt;Property name=&quot;clipapplyclipping&quot; type=&quot;bool&quot; value=&quot;on&quot;/&gt;&lt;Property name=&quot;clipshowframes&quot; type=&quot;bool&quot; value=&quot;on&quot;/&gt;&lt;Property name=&quot;clipshowgizmos&quot; type=&quot;bool&quot; value=&quot;on&quot;/&gt;&lt;Property name=&quot;clipshowcappedfaces&quot; type=&quot;group&quot; value=&quot;off&quot;/&gt;&lt;Property name=&quot;clipcappedfacescolorize&quot; type=&quot;group&quot; value=&quot;on&quot;/&gt;&lt;Property name=&quot;clipcappedfacescolorizeper&quot; type=&quot;group&quot; value=&quot;domain&quot;/&gt;&lt;Property name=&quot;clipcappedfaceshighlightoverlappingdomains&quot; type=&quot;group&quot; value=&quot;on&quot;/&gt;&lt;Property name=&quot;clipcappedfaceshighlightoverlappingdomainscolor&quot; type=&quot;group&quot; value=&quot;fromtheme&quot;/&gt;&lt;Property name=&quot;customclipcappedfaceshighlightoverlappingdomainscolor&quot; type=&quot;realarray&quot; value=&quot;1, 0, 0&quot;/&gt;&lt;Property name=&quot;clipcappedfacestransparencyenabled&quot; type=&quot;group&quot; value=&quot;off&quot;/&gt;&lt;Property name=&quot;clipcappedfacestransparency&quot; type=&quot;real&quot; value=&quot;0.2&quot;/&gt;&lt;Property name=&quot;hidestatus&quot; type=&quot;string&quot; value=&quot;hide&quot;/&gt;&lt;Property name=&quot;isnew&quot; type=&quot;bool&quot; value=&quot;off&quot;/&gt;&lt;Property name=&quot;postviewkey&quot; type=&quot;string&quot; value=&quot;rev1_3&quot;/&gt;&lt;Property name=&quot;workplaneclip&quot; type=&quot;bool&quot; value=&quot;off&quot;/&gt;&lt;Property name=&quot;offscreenoverride&quot; type=&quot;bool&quot; value=&quot;off&quot;/&gt;&lt;/PropSet&gt;&lt;PropSet id=&quot;camera&quot;&gt;&lt;Property name=&quot;projection&quot; type=&quot;group&quot; value=&quot;perspective&quot;/&gt;&lt;Property name=&quot;orthoscale&quot; type=&quot;real&quot; value=&quot;14.411293029785156&quot;/&gt;&lt;Property name=&quot;zoomanglefull&quot; type=&quot;real&quot; value=&quot;19.177276611328125&quot;/&gt;&lt;Property name=&quot;forcenoviewscaling&quot; type=&quot;bool&quot; value=&quot;off&quot;/&gt;&lt;Property name=&quot;viewscaletype&quot; type=&quot;group&quot; value=&quot;none&quot;/&gt;&lt;Property name=&quot;autocontext&quot; type=&quot;group&quot; value=&quot;isotropic&quot;/&gt;&lt;Property name=&quot;autoupdate&quot; type=&quot;bool&quot; value=&quot;off&quot;/&gt;&lt;Property name=&quot;xweight&quot; type=&quot;real&quot; value=&quot;1&quot;/&gt;&lt;Property name=&quot;yweight&quot; type=&quot;real&quot; value=&quot;1&quot;/&gt;&lt;Property name=&quot;zweight&quot; type=&quot;real&quot; value=&quot;1&quot;/&gt;&lt;Property name=&quot;xscale&quot; type=&quot;real&quot; value=&quot;1&quot;/&gt;&lt;Property name=&quot;yscale&quot; type=&quot;real&quot; value=&quot;1&quot;/&gt;&lt;Property name=&quot;zscale&quot; type=&quot;real&quot; value=&quot;1&quot;/&gt;&lt;Property name=&quot;position&quot; type=&quot;realarray&quot; value=&quot;-0.8775421380996704, -1.1895129680633545, 0.9921226501464844&quot;/&gt;&lt;Property name=&quot;target&quot; type=&quot;realarray&quot; value=&quot;0.014580368995666504, -1.609325408935547E-5, 0.10000014305114746&quot;/&gt;&lt;Property name=&quot;up&quot; type=&quot;realarray&quot; value=&quot;0.3086974024772644, 0.4115965962409973, 0.857492983341217&quot;/&gt;&lt;Property name=&quot;rotationpoint&quot; type=&quot;realarray&quot; value=&quot;0.014580488204956055, -1.6048550605773926E-5, 0.10000000149011612&quot;/&gt;&lt;Property name=&quot;viewoffset&quot; type=&quot;realarray&quot; value=&quot;-0.04934012517333031, -0.0054338393164932485&quot;/&gt;&lt;Property name=&quot;manualgrid&quot; type=&quot;group&quot; value=&quot;off&quot;/&gt;&lt;Property name=&quot;xspacing&quot; type=&quot;real&quot; value=&quot;1&quot;/&gt;&lt;Property name=&quot;yspacing&quot; type=&quot;real&quot; value=&quot;1&quot;/&gt;&lt;Property name=&quot;z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zextra&quot; type=&quot;realarray&quot; value=&quot;&quot;/&gt;&lt;Property name=&quot;zextra_vector_method&quot; type=&quot;string&quot; value=&quot;step&quot;/&gt;&lt;Property name=&quot;zextra_vector_start&quot; type=&quot;string&quot; value=&quot;&quot;/&gt;&lt;Property name=&quot;zextra_vector_stop&quot; type=&quot;string&quot; value=&quot;&quot;/&gt;&lt;Property name=&quot;zextra_vector_step&quot; type=&quot;string&quot; value=&quot;&quot;/&gt;&lt;Property name=&quot;zextra_vector_numvalues&quot; type=&quot;string&quot; value=&quot;&quot;/&gt;&lt;Property name=&quot;zextra_vector_function&quot; type=&quot;string&quot; value=&quot;none&quot;/&gt;&lt;Property name=&quot;zextra_vector_interval&quot; type=&quot;string&quot; value=&quot;octave&quot;/&gt;&lt;Property name=&quot;zextra_vector_freqperdec&quot; type=&quot;string&quot; value=&quot;&quot;/&gt;&lt;Property name=&quot;canvassizedip&quot; type=&quot;realarray&quot; value=&quot;710, 487&quot;/&gt;&lt;Property name=&quot;renderareasizedip&quot; type=&quot;realarray&quot; value=&quot;710, 487&quot;/&gt;&lt;/PropSet&gt;&lt;PropSet id=&quot;axis&quot;/&gt;&lt;PropSet id=&quot;clip&quot;/&gt;&lt;PropSet id=&quot;table&quot;/&gt;&lt;UpdateTimeStamp&gt;Sep 27, 2023, 9:21:23 PM&lt;/UpdateTimeStamp&gt;&lt;/Root&gt;"/>
</p:tagLst>
</file>

<file path=ppt/tags/tag4.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10&lt;/Entity&gt;&lt;Tag&gt;pg10&lt;/Tag&gt;&lt;Node&gt;Results &amp;gt; Temperature&lt;/Node&gt;&lt;LinkType&gt;Image&lt;/LinkType&gt;&lt;ModelLink directoryType=&quot;none&quot;&gt;H:\hub\root\build\main\daily\test\tapplications\Chemical_Reaction_Engineering_Module\Thermodynamics\engine_coolant_properties.mph&lt;/ModelLink&gt;&lt;LocalPath&gt;engine_coolant_properties.mph&lt;/LocalPath&gt;&lt;SDim&gt;2&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ff&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2&quot;/&gt;&lt;Property name=&quot;options2d&quot; type=&quot;group&quot; value=&quot;on&quot;/&gt;&lt;Property name=&quot;title2d&quot; type=&quot;bool&quot; value=&quot;on&quot;/&gt;&lt;Property name=&quot;legend2d&quot; type=&quot;bool&quot; value=&quot;on&quot;/&gt;&lt;Property name=&quot;axes2d&quot; type=&quot;bool&quot; value=&quot;on&quot;/&gt;&lt;Property name=&quot;logo2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showlabels&quot; type=&quot;bool&quot; value=&quot;off&quot;/&gt;&lt;Property name=&quot;showDirections&quot; type=&quot;bool&quot; value=&quot;off&quot;/&gt;&lt;Property name=&quot;showgrid&quot; type=&quot;bool&quot; value=&quot;on&quot;/&gt;&lt;Property name=&quot;rendermesh&quot; type=&quot;bool&quot; value=&quot;on&quot;/&gt;&lt;Property name=&quot;showunits&quot; type=&quot;bool&quot; value=&quot;on&quot;/&gt;&lt;Property name=&quot;plotgroupunits&quot; type=&quot;stringarray&quot; value=&quot;, &quot;/&gt;&lt;Property name=&quot;locked&quot; type=&quot;bool&quot; value=&quot;off&quot;/&gt;&lt;Property name=&quot;istemporary&quot; type=&quot;bool&quot; value=&quot;off&quot;/&gt;&lt;Property name=&quot;showselection&quot; type=&quot;bool&quot; value=&quot;on&quot;/&gt;&lt;Property name=&quot;showmaterial&quot; type=&quot;bool&quot; value=&quot;off&quot;/&gt;&lt;Property name=&quot;hidestatus&quot; type=&quot;string&quot; value=&quot;hide&quot;/&gt;&lt;Property name=&quot;isnew&quot; type=&quot;bool&quot; value=&quot;off&quot;/&gt;&lt;Property name=&quot;postviewkey&quot; type=&quot;string&quot; value=&quot;&quot;/&gt;&lt;Property name=&quot;workplaneclip&quot; type=&quot;bool&quot; value=&quot;off&quot;/&gt;&lt;Property name=&quot;offscreenoverride&quot; type=&quot;bool&quot; value=&quot;off&quot;/&gt;&lt;/PropSet&gt;&lt;PropSet id=&quot;camera&quot;/&gt;&lt;PropSet id=&quot;axis&quot;&gt;&lt;Property name=&quot;xmin&quot; type=&quot;real&quot; value=&quot;-0.14386862516403198&quot;/&gt;&lt;Property name=&quot;xmax&quot; type=&quot;real&quot; value=&quot;0.44386860728263855&quot;/&gt;&lt;Property name=&quot;ymin&quot; type=&quot;real&quot; value=&quot;-0.019999980926513672&quot;/&gt;&lt;Property name=&quot;ymax&quot; type=&quot;real&quot; value=&quot;0.41999998688697815&quot;/&gt;&lt;Property name=&quot;xminhidden&quot; type=&quot;real&quot; value=&quot;-0.14386862516403198&quot;/&gt;&lt;Property name=&quot;xmaxhidden&quot; type=&quot;real&quot; value=&quot;0.44386860728263855&quot;/&gt;&lt;Property name=&quot;yminhidden&quot; type=&quot;real&quot; value=&quot;-0.019999980926513672&quot;/&gt;&lt;Property name=&quot;ymaxhidden&quot; type=&quot;real&quot; value=&quot;0.41999998688697815&quot;/&gt;&lt;Property name=&quot;forcenoviewscaling&quot; type=&quot;bool&quot; value=&quot;off&quot;/&gt;&lt;Property name=&quot;viewscaletype&quot; type=&quot;group&quot; value=&quot;none&quot;/&gt;&lt;Property name=&quot;autocontext&quot; type=&quot;group&quot; value=&quot;autofit&quot;/&gt;&lt;Property name=&quot;xweight&quot; type=&quot;real&quot; value=&quot;1&quot;/&gt;&lt;Property name=&quot;yweight&quot; type=&quot;real&quot; value=&quot;1&quot;/&gt;&lt;Property name=&quot;xscale&quot; type=&quot;real&quot; value=&quot;1&quot;/&gt;&lt;Property name=&quot;yscale&quot; type=&quot;real&quot; value=&quot;1&quot;/&gt;&lt;Property name=&quot;abstractviewsetting&quot; type=&quot;group&quot; value=&quot;on&quot;/&gt;&lt;Property name=&quot;abstractviewlratio&quot; type=&quot;real&quot; value=&quot;-0.17266833782196045&quot;/&gt;&lt;Property name=&quot;abstractviewrratio&quot; type=&quot;real&quot; value=&quot;0.17266829311847687&quot;/&gt;&lt;Property name=&quot;abstractviewbratio&quot; type=&quot;real&quot; value=&quot;-0.05000002682209015&quot;/&gt;&lt;Property name=&quot;abstractviewtratio&quot; type=&quot;real&quot; value=&quot;0.05000002682209015&quot;/&gt;&lt;Property name=&quot;abstractviewxscale&quot; type=&quot;real&quot; value=&quot;0.0010705596068874002&quot;/&gt;&lt;Property name=&quot;abstractviewyscale&quot; type=&quot;real&quot; value=&quot;0.001070559723302722&quot;/&gt;&lt;Property name=&quot;manualgrid&quot; type=&quot;group&quot; value=&quot;off&quot;/&gt;&lt;Property name=&quot;xspacing&quot; type=&quot;real&quot; value=&quot;1&quot;/&gt;&lt;Property name=&quot;y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canvassizedip&quot; type=&quot;realarray&quot; value=&quot;710, 487&quot;/&gt;&lt;Property name=&quot;renderareasizedip&quot; type=&quot;realarray&quot; value=&quot;549, 411&quot;/&gt;&lt;/PropSet&gt;&lt;PropSet id=&quot;clip&quot;/&gt;&lt;PropSet id=&quot;table&quot;/&gt;&lt;UpdateTimeStamp&gt;Sep 27, 2023, 9:21:27 PM&lt;/UpdateTimeStamp&gt;&lt;/Root&gt;"/>
</p:tagLst>
</file>

<file path=ppt/tags/tag5.xml><?xml version="1.0" encoding="utf-8"?>
<p:tagLst xmlns:p="http://schemas.openxmlformats.org/presentationml/2006/main" xmlns:r="http://schemas.openxmlformats.org/officeDocument/2006/relationships" xmlns:a="http://schemas.openxmlformats.org/drawing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257&quot;&gt;&lt;VersionInformation&gt;&lt;Version&gt;1&lt;/Version&gt;&lt;/VersionInformation&gt;&lt;Entity&gt;/result/feature/pg11&lt;/Entity&gt;&lt;Tag&gt;pg11&lt;/Tag&gt;&lt;Node&gt;Results &amp;gt; Heat Capacity, Chamber Cut Line&lt;/Node&gt;&lt;LinkType&gt;Image&lt;/LinkType&gt;&lt;ModelLink directoryType=&quot;none&quot;&gt;H:\hub\root\build\main\daily\test\tapplications\Chemical_Reaction_Engineering_Module\Thermodynamics\engine_coolant_properties.mph&lt;/ModelLink&gt;&lt;LocalPath&gt;engine_coolant_properties.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1&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ff&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color&quot;/&gt;&lt;Property name=&quot;customcolor&quot; type=&quot;realarray&quot; value=&quot;1, 1, 1&quot;/&gt;&lt;Property name=&quot;customcolor_vector_method&quot; type=&quot;string&quot; value=&quot;step&quot;/&gt;&lt;Property name=&quot;customcolor_vector_start&quot; type=&quot;string&quot; value=&quot;&quot;/&gt;&lt;Property name=&quot;customcolor_vector_stop&quot; type=&quot;string&quot; value=&quot;&quot;/&gt;&lt;Property name=&quot;customcolor_vector_step&quot; type=&quot;string&quot; value=&quot;&quot;/&gt;&lt;Property name=&quot;customcolor_vector_numvalues&quot; type=&quot;string&quot; value=&quot;&quot;/&gt;&lt;Property name=&quot;customcolor_vector_function&quot; type=&quot;string&quot; value=&quot;none&quot;/&gt;&lt;Property name=&quot;customcolor_vector_interval&quot; type=&quot;string&quot; value=&quot;octave&quot;/&gt;&lt;Property name=&quot;customcolor_vector_freqperdec&quot; type=&quot;string&quot; value=&quo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0.001300296178574009&quot;/&gt;&lt;Property name=&quot;xmax&quot; type=&quot;real&quot; value=&quot;0.10130029617857403&quot;/&gt;&lt;Property name=&quot;ymin&quot; type=&quot;real&quot; value=&quot;3413.0912638959458&quot;/&gt;&lt;Property name=&quot;ymax&quot; type=&quot;real&quot; value=&quot;4549.66819891909&quot;/&gt;&lt;Property name=&quot;showsecaxislimit&quot; type=&quot;group&quot; value=&quot;off&quot;/&gt;&lt;Property name=&quot;yminsec&quot; type=&quot;real&quot; value=&quot;-1&quot;/&gt;&lt;Property name=&quot;ymaxsec&quot; type=&quot;real&quot; value=&quot;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27, 2023, 9:21:31 PM&lt;/UpdateTimeStamp&gt;&lt;/Root&gt;"/>
</p:tagLst>
</file>

<file path=ppt/theme/theme1.xml><?xml version="1.0" encoding="utf-8"?>
<a:theme xmlns:a="http://schemas.openxmlformats.org/drawingml/2006/main" name="comsol">
  <a:themeElements>
    <a:clrScheme name="COMSOL 1">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B43074F0-4B04-455D-A174-9AE4F28B5B0E}" vid="{3FF8A466-F0F8-46B5-8CD7-6E797DFE1A71}"/>
    </a:ext>
  </a:extLst>
</a:theme>
</file>

<file path=docProps/app.xml><?xml version="1.0" encoding="utf-8"?>
<Properties xmlns="http://schemas.openxmlformats.org/officeDocument/2006/extended-properties" xmlns:vt="http://schemas.openxmlformats.org/officeDocument/2006/docPropsVTypes">
  <Template/>
  <TotalTime>0</TotalTime>
  <Words>0</Words>
  <Application>Microsoft Office PowerPoint</Application>
  <PresentationFormat>On-screen Show (16:9)</PresentationFormat>
  <Paragraphs>0</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Lato</vt:lpstr>
      <vt:lpstr>Lato Light</vt:lpstr>
      <vt:lpstr>Wingdings</vt:lpstr>
      <vt:lpstr>comsol</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2023-09-27T19:21:43Z</dcterms:created>
  <dc:creator>COMSOL</dc:creator>
  <cp:lastModifiedBy>COMSOL</cp:lastModifiedBy>
  <dcterms:modified xsi:type="dcterms:W3CDTF">2023-09-27T19:21:43Z</dcterms:modified>
  <cp:revision>1</cp:revision>
  <dc:title>Engine Coolant Properties</dc:title>
</cp:coreProperties>
</file>