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3" Target="slides/slide4.xml" Type="http://schemas.openxmlformats.org/officeDocument/2006/relationships/slide"/><Relationship Id="rId14" Target="slides/slide3.xml" Type="http://schemas.openxmlformats.org/officeDocument/2006/relationships/slide"/><Relationship Id="rId15" Target="slides/slide5.xml" Type="http://schemas.openxmlformats.org/officeDocument/2006/relationships/slide"/><Relationship Id="rId16" Target="slides/slide6.xml" Type="http://schemas.openxmlformats.org/officeDocument/2006/relationships/slide"/><Relationship Id="rId17" Target="slides/slide7.xml" Type="http://schemas.openxmlformats.org/officeDocument/2006/relationships/slide"/><Relationship Id="rId18" Target="slides/slide8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1" Target="slides/slide11.xml" Type="http://schemas.openxmlformats.org/officeDocument/2006/relationships/slide"/><Relationship Id="rId22" Target="slides/slide12.xml" Type="http://schemas.openxmlformats.org/officeDocument/2006/relationships/slide"/><Relationship Id="rId23" Target="slides/slide13.xml" Type="http://schemas.openxmlformats.org/officeDocument/2006/relationships/slide"/><Relationship Id="rId24" Target="slides/slide14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1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6.xml"/></Relationships>

</file>

<file path=ppt/slides/_rels/slide1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High-Intensity Focused Ultrasound (HIFU) Propagation Through a Tissue Phantom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is confirmed by the plots of the signal at the water/tissue interface and at the focal point depicted in the figure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acoustic pressure amplitude at the focal point is about 10 times greater than that at the water/tissue interface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Another observation is that the positive pressure peaks are almost twice as high as the negative ones at the focal point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indicates that the signal becomes highly nonlinear as it reaches the focal zone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771525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figure shows the frequency content of the recorded signals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frequency content of the signal entering the tissue phantom is not much different from the source signal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That is, the propagation up to this point is linear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signal at the focal point is however highly nonlinear, which is seen from the number of generated higher-order harmonics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Frequency spectrum of the acoustic pressure at the water/tissue interface and at the focal point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xmlns:xsi="http://www.w3.org/2001/XMLSchema-instan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figure shows plots of the calculated minimum and maximum on-axis pressures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values are computed according to the following formulas: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true" lang="en-US" sz="1100" u="none">
                <a:solidFill>
                  <a:srgbClr val="393A39"/>
                </a:solidFill>
                <a:latin typeface="Century Schoolbook"/>
              </a:rPr>
              <a:t>p</a:t>
            </a:r>
            <a:r>
              <a:rPr b="false" baseline="30000" i="false" lang="en-US" sz="1100" u="none">
                <a:solidFill>
                  <a:srgbClr val="393A39"/>
                </a:solidFill>
                <a:latin typeface="Lato"/>
              </a:rPr>
              <a:t>-</a:t>
            </a: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 = min</a:t>
            </a:r>
            <a:r>
              <a:rPr b="false" baseline="-25000" i="false" lang="en-US" sz="1100" u="none">
                <a:solidFill>
                  <a:srgbClr val="393A39"/>
                </a:solidFill>
                <a:latin typeface="Lato"/>
              </a:rPr>
              <a:t>t ∈[0,T</a:t>
            </a:r>
            <a:r>
              <a:rPr b="false" baseline="-25000" i="false" lang="en-US" sz="1100" u="none">
                <a:solidFill>
                  <a:srgbClr val="393A39"/>
                </a:solidFill>
                <a:latin typeface="Lato"/>
              </a:rPr>
              <a:t>end</a:t>
            </a:r>
            <a:r>
              <a:rPr b="false" baseline="-25000" i="false" lang="en-US" sz="1100" u="none">
                <a:solidFill>
                  <a:srgbClr val="393A39"/>
                </a:solidFill>
                <a:latin typeface="Lato"/>
              </a:rPr>
              <a:t>]</a:t>
            </a: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(p)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true" lang="en-US" sz="1100" u="none">
                <a:solidFill>
                  <a:srgbClr val="393A39"/>
                </a:solidFill>
                <a:latin typeface="Century Schoolbook"/>
              </a:rPr>
              <a:t>p</a:t>
            </a:r>
            <a:r>
              <a:rPr b="false" baseline="30000" i="false" lang="en-US" sz="1100" u="none">
                <a:solidFill>
                  <a:srgbClr val="393A39"/>
                </a:solidFill>
                <a:latin typeface="Lato"/>
              </a:rPr>
              <a:t>+</a:t>
            </a: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 = max</a:t>
            </a:r>
            <a:r>
              <a:rPr b="false" baseline="-25000" i="false" lang="en-US" sz="1100" u="none">
                <a:solidFill>
                  <a:srgbClr val="393A39"/>
                </a:solidFill>
                <a:latin typeface="Lato"/>
              </a:rPr>
              <a:t>t ∈ [0, T</a:t>
            </a:r>
            <a:r>
              <a:rPr b="false" baseline="-25000" i="false" lang="en-US" sz="1100" u="none">
                <a:solidFill>
                  <a:srgbClr val="393A39"/>
                </a:solidFill>
                <a:latin typeface="Lato"/>
              </a:rPr>
              <a:t>end</a:t>
            </a:r>
            <a:r>
              <a:rPr b="false" baseline="-25000" i="false" lang="en-US" sz="1100" u="none">
                <a:solidFill>
                  <a:srgbClr val="393A39"/>
                </a:solidFill>
                <a:latin typeface="Lato"/>
              </a:rPr>
              <a:t>]</a:t>
            </a: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(p)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and are normalized with respect to the maximum pressure at the focal point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figure shows that </a:t>
            </a:r>
            <a:r>
              <a:rPr b="false" i="true" lang="en-US" sz="1100" u="none">
                <a:solidFill>
                  <a:srgbClr val="393A39"/>
                </a:solidFill>
                <a:latin typeface="Century Schoolbook"/>
              </a:rPr>
              <a:t>p</a:t>
            </a:r>
            <a:r>
              <a:rPr b="false" baseline="30000" i="false" lang="en-US" sz="1100" u="none">
                <a:solidFill>
                  <a:srgbClr val="393A39"/>
                </a:solidFill>
                <a:latin typeface="Lato"/>
              </a:rPr>
              <a:t>+</a:t>
            </a: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 is almost twice as high as </a:t>
            </a:r>
            <a:r>
              <a:rPr b="false" i="true" lang="en-US" sz="1100" u="none">
                <a:solidFill>
                  <a:srgbClr val="393A39"/>
                </a:solidFill>
                <a:latin typeface="Century Schoolbook"/>
              </a:rPr>
              <a:t>p</a:t>
            </a:r>
            <a:r>
              <a:rPr b="false" baseline="30000" i="false" lang="en-US" sz="1100" u="none">
                <a:solidFill>
                  <a:srgbClr val="393A39"/>
                </a:solidFill>
                <a:latin typeface="Lato"/>
              </a:rPr>
              <a:t>-</a:t>
            </a: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, which is a distinctive feature of nonlinear propagation of a HIFU signal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Frequency spectrum of the acoustic pressure at the water/tissue interface and at the focal point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Frequency spectrum of the acoustic pressure at the water/tissue interface and at the focal point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bounds of the focal zone are also seen in the figure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figure shows the values of the cell wave time scale elte.wtc variable, that the time step is proportional to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smaller values are found for the smaller mesh elements in the vicinity of the signal, while the larger values are used in the rest of the computational domain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75296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Cell wave time scale at times t = 10, 20, 30, and 40 μs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67388"/>
            <a:ext cx="4800600" cy="3507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high-intensity focused ultrasound is used in many different biomedical applications, such as thermal ablation of tumors, transcranial HIFU surgery, shock wave lithotripsy, and so on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HIFU signal is focused on a small focal zone, where its intensity reaches higher levels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In this case, nonlinear effects may become significant and one speaks of the propagation of finite amplitude sound waves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nonlinear nature of the phenomenon results in the energy transfer from lower to higher harmonics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contribution of the higher-order harmonics grows with the propagation distance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spherical lens of radius </a:t>
            </a: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r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and aperture </a:t>
            </a: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emits a signal that is focused at the focal point </a:t>
            </a: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located in the tissue phantom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signal is a five-cycle tone burst with the amplitude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p</a:t>
            </a:r>
            <a:r>
              <a:rPr b="false" baseline="-25000" i="false" lang="en-US" sz="1400" u="none">
                <a:solidFill>
                  <a:srgbClr val="393A39"/>
                </a:solidFill>
                <a:latin typeface="Lato"/>
              </a:rPr>
              <a:t>0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= 0.1 MPa and the center frequency </a:t>
            </a: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b="false" baseline="-25000" i="false" lang="en-US" sz="1400" u="none">
                <a:solidFill>
                  <a:srgbClr val="393A39"/>
                </a:solidFill>
                <a:latin typeface="Lato"/>
              </a:rPr>
              <a:t>0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= 1 MHz as shown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Source signal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focusing of an ultrasonic signal is typically achieved either by using a phase delay or a focusing lens on the transducer side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In this model, a spherically focused ultrasound transducer with a concave lens is used to emit the signal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transducer housing and the lens are assumed to be rigid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figure shows the model setup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model geometry is axially symmetric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signal amplitude at the source location is high enough to generate higher-order harmonics, but not high enough for the formation of shocks, and therefore no special shock-capturing techniques are required in this model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Source signal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Nonlinear Pressure Acoustics, Time Explicit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819400" cy="6731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928100"/>
            <a:ext cx="1917700" cy="4826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791700"/>
            <a:ext cx="1422400" cy="177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Nonlinear Pressure Acoustics, Time Explicit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747000"/>
            <a:ext cx="1473200" cy="165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illustrates the evolution of the signal traveling from the source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tone burst pulse has left the source at t = 10 μs and travels toward the boundary between the water and the tissue phantom domains, which it passes at t = 20 μs with some part being reflected back to the source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085234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Propagation of the ultrasonic signal at times t = 10, 20, 30, and 40 μs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565758"/>
            <a:ext cx="4800600" cy="35194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085234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Propagation of the ultrasonic signal at times t = 10, 20, 30, and 40 μs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565758"/>
            <a:ext cx="4800600" cy="3519476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focusing of the signal becomes visible at t = 30 μs and reaches its maximum at t = 40 μs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also shows that the signal strength increases as it comes closer to the focal zone</a:t>
            </a: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9&lt;/Entity&gt;&lt;Tag&gt;pg9&lt;/Tag&gt;&lt;Node&gt;Results &amp;gt; 1D Plot Group 9&lt;/Node&gt;&lt;LinkType&gt;Image&lt;/LinkType&gt;&lt;ModelLink directoryType=&quot;none&quot;&gt;H:\hub\root\build\main\daily\test\tapplications\Acoustics_Module\Ultrasound\hifu_tissue_sample.mph&lt;/ModelLink&gt;&lt;LocalPath&gt;hifu_tissue_sample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.6197975253093364E-7&quot;/&gt;&lt;Property name=&quot;xmax&quot; type=&quot;real&quot; value=&quot;9.161979752530934E-6&quot;/&gt;&lt;Property name=&quot;ymin&quot; type=&quot;real&quot; value=&quot;-2.0624034100516715&quot;/&gt;&lt;Property name=&quot;ymax&quot; type=&quot;real&quot; value=&quot;2.0624034100516715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24:2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9&lt;/Entity&gt;&lt;Tag&gt;pg9&lt;/Tag&gt;&lt;Node&gt;Results &amp;gt; 1D Plot Group 9&lt;/Node&gt;&lt;LinkType&gt;Image&lt;/LinkType&gt;&lt;ModelLink directoryType=&quot;none&quot;&gt;H:\hub\root\build\main\daily\test\tapplications\Acoustics_Module\Ultrasound\hifu_tissue_sample.mph&lt;/ModelLink&gt;&lt;LocalPath&gt;hifu_tissue_sample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.6197975253093364E-7&quot;/&gt;&lt;Property name=&quot;xmax&quot; type=&quot;real&quot; value=&quot;9.161979752530934E-6&quot;/&gt;&lt;Property name=&quot;ymin&quot; type=&quot;real&quot; value=&quot;-2.0624034100516715&quot;/&gt;&lt;Property name=&quot;ymax&quot; type=&quot;real&quot; value=&quot;2.0624034100516715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24:27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Relative Pressure Probes&lt;/Node&gt;&lt;LinkType&gt;Image&lt;/LinkType&gt;&lt;ModelLink directoryType=&quot;none&quot;&gt;H:\hub\root\build\main\daily\test\tapplications\Acoustics_Module\Ultrasound\hifu_tissue_sample.mph&lt;/ModelLink&gt;&lt;LocalPath&gt;hifu_tissue_sample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24:32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5&lt;/Entity&gt;&lt;Tag&gt;pg5&lt;/Tag&gt;&lt;Node&gt;Results &amp;gt; Relative Pressure Probes, Frequency Spectrum&lt;/Node&gt;&lt;LinkType&gt;Image&lt;/LinkType&gt;&lt;ModelLink directoryType=&quot;none&quot;&gt;H:\hub\root\build\main\daily\test\tapplications\Acoustics_Module\Ultrasound\hifu_tissue_sample.mph&lt;/ModelLink&gt;&lt;LocalPath&gt;hifu_tissue_sample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24:35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7&lt;/Entity&gt;&lt;Tag&gt;pg7&lt;/Tag&gt;&lt;Node&gt;Results &amp;gt; Normalized Positive and Negative Pressure&lt;/Node&gt;&lt;LinkType&gt;Image&lt;/LinkType&gt;&lt;ModelLink directoryType=&quot;none&quot;&gt;H:\hub\root\build\main\daily\test\tapplications\Acoustics_Module\Ultrasound\hifu_tissue_sample.mph&lt;/ModelLink&gt;&lt;LocalPath&gt;hifu_tissue_sample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0.38452612878457115&quot;/&gt;&lt;Property name=&quot;xmax&quot; type=&quot;real&quot; value=&quot;1.6104738712154287&quot;/&gt;&lt;Property name=&quot;ymin&quot; type=&quot;real&quot; value=&quot;-0.03889143247198745&quot;/&gt;&lt;Property name=&quot;ymax&quot; type=&quot;real&quot; value=&quot;1.037023857682927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24:40 PM&lt;/UpdateTimeStamp&gt;&lt;/Root&gt;"/>
</p:tagLst>
</file>

<file path=ppt/tags/tag6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7&lt;/Entity&gt;&lt;Tag&gt;pg7&lt;/Tag&gt;&lt;Node&gt;Results &amp;gt; Normalized Positive and Negative Pressure&lt;/Node&gt;&lt;LinkType&gt;Image&lt;/LinkType&gt;&lt;ModelLink directoryType=&quot;none&quot;&gt;H:\hub\root\build\main\daily\test\tapplications\Acoustics_Module\Ultrasound\hifu_tissue_sample.mph&lt;/ModelLink&gt;&lt;LocalPath&gt;hifu_tissue_sample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0.38452612878457115&quot;/&gt;&lt;Property name=&quot;xmax&quot; type=&quot;real&quot; value=&quot;1.6104738712154287&quot;/&gt;&lt;Property name=&quot;ymin&quot; type=&quot;real&quot; value=&quot;-0.03889143247198745&quot;/&gt;&lt;Property name=&quot;ymax&quot; type=&quot;real&quot; value=&quot;1.037023857682927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24:40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2023-09-27T19:24:45Z</dcterms:created>
  <dc:creator>COMSOL</dc:creator>
  <cp:lastModifiedBy>COMSOL</cp:lastModifiedBy>
  <dcterms:modified xsi:type="dcterms:W3CDTF">2023-09-27T19:24:45Z</dcterms:modified>
  <cp:revision>1</cp:revision>
  <dc:title>High-Intensity Focused Ultrasound (HIFU) Propagation Through a Tissue Phantom</dc:title>
</cp:coreProperties>
</file>