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9" r:id="rId3"/>
    <p:sldId id="261" r:id="rId4"/>
    <p:sldId id="263" r:id="rId5"/>
    <p:sldId id="264" r:id="rId6"/>
    <p:sldId id="266" r:id="rId7"/>
    <p:sldId id="267" r:id="rId8"/>
    <p:sldId id="268" r:id="rId9"/>
    <p:sldId id="270" r:id="rId10"/>
    <p:sldId id="271" r:id="rId11"/>
  </p:sldIdLst>
  <p:sldSz cx="12192000" cy="6858000"/>
  <p:notesSz cx="6400800" cy="117332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111" d="100"/>
          <a:sy n="111" d="100"/>
        </p:scale>
        <p:origin x="47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2934226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1499805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2205232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6017131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8465890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4029863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203783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fr-FR"/>
              <a:t>Modifiez le style du titre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Tree>
    <p:extLst>
      <p:ext uri="{BB962C8B-B14F-4D97-AF65-F5344CB8AC3E}">
        <p14:creationId xmlns:p14="http://schemas.microsoft.com/office/powerpoint/2010/main" val="41054694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4203845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fr-FR"/>
              <a:t>Modifiez le style du titre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593422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fr-FR"/>
              <a:t>Modifiez le style du titre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947480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9562225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5528751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24860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fr-FR"/>
              <a:t>Modifiez le style du titre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069626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fr-FR"/>
              <a:t>Modifiez le style du titre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14180356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6273217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9472633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4233960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6287082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1863535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031561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fr-FR"/>
              <a:t>Cliquez pour modifier les styles du texte du masque</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fr-FR"/>
              <a:t>Cliquez pour modifier les styles du texte du masque</a:t>
            </a:r>
          </a:p>
        </p:txBody>
      </p:sp>
    </p:spTree>
    <p:extLst>
      <p:ext uri="{BB962C8B-B14F-4D97-AF65-F5344CB8AC3E}">
        <p14:creationId xmlns:p14="http://schemas.microsoft.com/office/powerpoint/2010/main" val="49513507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fr-FR"/>
              <a:t>Modifiez le style du titre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9519064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82733493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81141248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38405558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511069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23329"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224602022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70290557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06977255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77706106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23329"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1431432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227268025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82326995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3343173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87665957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97507049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10707178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23329"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08065396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78821641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296305742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23917906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28849367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75039026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26876464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90746291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87346071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151061916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9181447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412344740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78633692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720851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Tree>
    <p:extLst>
      <p:ext uri="{BB962C8B-B14F-4D97-AF65-F5344CB8AC3E}">
        <p14:creationId xmlns:p14="http://schemas.microsoft.com/office/powerpoint/2010/main" val="1563243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952004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fr-FR"/>
              <a:t>Cliquez pour modifier les styles du texte du masque</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2163577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533035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54371" y="298551"/>
            <a:ext cx="1003093" cy="92877"/>
          </a:xfrm>
          <a:prstGeom prst="rect">
            <a:avLst/>
          </a:prstGeom>
        </p:spPr>
      </p:pic>
    </p:spTree>
    <p:extLst>
      <p:ext uri="{BB962C8B-B14F-4D97-AF65-F5344CB8AC3E}">
        <p14:creationId xmlns:p14="http://schemas.microsoft.com/office/powerpoint/2010/main" val="23134178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C6106AC-6044-4D13-B488-E33A9D9DB5E6}"/>
              </a:ext>
            </a:extLst>
          </p:cNvPr>
          <p:cNvSpPr>
            <a:spLocks noGrp="1"/>
          </p:cNvSpPr>
          <p:nvPr>
            <p:ph type="title"/>
          </p:nvPr>
        </p:nvSpPr>
        <p:spPr/>
        <p:txBody>
          <a:bodyPr/>
          <a:lstStyle/>
          <a:p>
            <a:r>
              <a:rPr lang="fr-FR" dirty="0" err="1"/>
              <a:t>Nonisothermal</a:t>
            </a:r>
            <a:r>
              <a:rPr lang="fr-FR" dirty="0"/>
              <a:t> </a:t>
            </a:r>
            <a:r>
              <a:rPr lang="fr-FR" dirty="0" err="1"/>
              <a:t>Reacting</a:t>
            </a:r>
            <a:r>
              <a:rPr lang="fr-FR" dirty="0"/>
              <a:t> Flow in a </a:t>
            </a:r>
            <a:r>
              <a:rPr lang="fr-FR" dirty="0" err="1"/>
              <a:t>Methane</a:t>
            </a:r>
            <a:r>
              <a:rPr lang="fr-FR" dirty="0"/>
              <a:t> Steam Reformer</a:t>
            </a:r>
          </a:p>
        </p:txBody>
      </p:sp>
      <p:sp>
        <p:nvSpPr>
          <p:cNvPr id="3" name="Espace réservé du texte 2">
            <a:extLst>
              <a:ext uri="{FF2B5EF4-FFF2-40B4-BE49-F238E27FC236}">
                <a16:creationId xmlns:a16="http://schemas.microsoft.com/office/drawing/2014/main" id="{59BC5CE2-A29B-4D5F-9EBD-C9CF81B90A08}"/>
              </a:ext>
            </a:extLst>
          </p:cNvPr>
          <p:cNvSpPr>
            <a:spLocks noGrp="1"/>
          </p:cNvSpPr>
          <p:nvPr>
            <p:ph type="body" idx="1"/>
          </p:nvPr>
        </p:nvSpPr>
        <p:spPr/>
        <p:txBody>
          <a:bodyPr/>
          <a:lstStyle/>
          <a:p>
            <a:endParaRPr lang="fr-FR"/>
          </a:p>
        </p:txBody>
      </p:sp>
      <p:sp>
        <p:nvSpPr>
          <p:cNvPr id="4" name="Espace réservé du texte 3">
            <a:extLst>
              <a:ext uri="{FF2B5EF4-FFF2-40B4-BE49-F238E27FC236}">
                <a16:creationId xmlns:a16="http://schemas.microsoft.com/office/drawing/2014/main" id="{2A4E20BE-F660-4AC2-A913-D4C726DE48DB}"/>
              </a:ext>
            </a:extLst>
          </p:cNvPr>
          <p:cNvSpPr>
            <a:spLocks noGrp="1"/>
          </p:cNvSpPr>
          <p:nvPr>
            <p:ph type="body" idx="10"/>
          </p:nvPr>
        </p:nvSpPr>
        <p:spPr/>
        <p:txBody>
          <a:bodyPr/>
          <a:lstStyle/>
          <a:p>
            <a:endParaRPr lang="fr-FR"/>
          </a:p>
        </p:txBody>
      </p:sp>
      <p:sp>
        <p:nvSpPr>
          <p:cNvPr id="5" name="Espace réservé du texte 4">
            <a:extLst>
              <a:ext uri="{FF2B5EF4-FFF2-40B4-BE49-F238E27FC236}">
                <a16:creationId xmlns:a16="http://schemas.microsoft.com/office/drawing/2014/main" id="{FD19A9F2-6F7D-4F22-A510-3A52BE31494B}"/>
              </a:ext>
            </a:extLst>
          </p:cNvPr>
          <p:cNvSpPr>
            <a:spLocks noGrp="1"/>
          </p:cNvSpPr>
          <p:nvPr>
            <p:ph type="body" idx="11"/>
          </p:nvPr>
        </p:nvSpPr>
        <p:spPr/>
        <p:txBody>
          <a:bodyPr/>
          <a:lstStyle/>
          <a:p>
            <a:endParaRPr lang="fr-FR"/>
          </a:p>
        </p:txBody>
      </p:sp>
      <p:sp>
        <p:nvSpPr>
          <p:cNvPr id="6" name="Espace réservé du texte 5">
            <a:extLst>
              <a:ext uri="{FF2B5EF4-FFF2-40B4-BE49-F238E27FC236}">
                <a16:creationId xmlns:a16="http://schemas.microsoft.com/office/drawing/2014/main" id="{0691FBAD-E05D-4828-9223-7326C8F8D1FC}"/>
              </a:ext>
            </a:extLst>
          </p:cNvPr>
          <p:cNvSpPr>
            <a:spLocks noGrp="1"/>
          </p:cNvSpPr>
          <p:nvPr>
            <p:ph type="body" idx="12"/>
          </p:nvPr>
        </p:nvSpPr>
        <p:spPr/>
        <p:txBody>
          <a:bodyPr/>
          <a:lstStyle/>
          <a:p>
            <a:endParaRPr lang="fr-FR"/>
          </a:p>
        </p:txBody>
      </p:sp>
    </p:spTree>
    <p:extLst>
      <p:ext uri="{BB962C8B-B14F-4D97-AF65-F5344CB8AC3E}">
        <p14:creationId xmlns:p14="http://schemas.microsoft.com/office/powerpoint/2010/main" val="2281789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0E893F-FC28-46D4-ACD1-74424C8B1D03}"/>
              </a:ext>
            </a:extLst>
          </p:cNvPr>
          <p:cNvSpPr>
            <a:spLocks noGrp="1"/>
          </p:cNvSpPr>
          <p:nvPr>
            <p:ph type="title"/>
          </p:nvPr>
        </p:nvSpPr>
        <p:spPr/>
        <p:txBody>
          <a:bodyPr/>
          <a:lstStyle/>
          <a:p>
            <a:r>
              <a:rPr lang="fr-FR" dirty="0"/>
              <a:t>Conclusion</a:t>
            </a:r>
          </a:p>
        </p:txBody>
      </p:sp>
      <p:sp>
        <p:nvSpPr>
          <p:cNvPr id="4" name="Espace réservé du contenu 3">
            <a:extLst>
              <a:ext uri="{FF2B5EF4-FFF2-40B4-BE49-F238E27FC236}">
                <a16:creationId xmlns:a16="http://schemas.microsoft.com/office/drawing/2014/main" id="{9AF73617-1D41-497F-B91A-141766640E5A}"/>
              </a:ext>
            </a:extLst>
          </p:cNvPr>
          <p:cNvSpPr>
            <a:spLocks noGrp="1"/>
          </p:cNvSpPr>
          <p:nvPr>
            <p:ph sz="half" idx="10"/>
          </p:nvPr>
        </p:nvSpPr>
        <p:spPr/>
        <p:txBody>
          <a:bodyPr>
            <a:normAutofit lnSpcReduction="10000"/>
          </a:bodyPr>
          <a:lstStyle/>
          <a:p>
            <a:r>
              <a:rPr lang="fr-FR" dirty="0"/>
              <a:t>The </a:t>
            </a:r>
            <a:r>
              <a:rPr lang="fr-FR" dirty="0" err="1"/>
              <a:t>results</a:t>
            </a:r>
            <a:r>
              <a:rPr lang="fr-FR" dirty="0"/>
              <a:t> of the </a:t>
            </a:r>
            <a:r>
              <a:rPr lang="fr-FR" i="1" dirty="0" err="1"/>
              <a:t>Reaction</a:t>
            </a:r>
            <a:r>
              <a:rPr lang="fr-FR" i="1" dirty="0"/>
              <a:t> Engineering</a:t>
            </a:r>
            <a:r>
              <a:rPr lang="fr-FR" dirty="0"/>
              <a:t> interface and the </a:t>
            </a:r>
            <a:r>
              <a:rPr lang="fr-FR" i="1" dirty="0" err="1"/>
              <a:t>Nonisothermal</a:t>
            </a:r>
            <a:r>
              <a:rPr lang="fr-FR" i="1" dirty="0"/>
              <a:t> </a:t>
            </a:r>
            <a:r>
              <a:rPr lang="fr-FR" i="1" dirty="0" err="1"/>
              <a:t>Reacting</a:t>
            </a:r>
            <a:r>
              <a:rPr lang="fr-FR" i="1" dirty="0"/>
              <a:t> Flow</a:t>
            </a:r>
            <a:r>
              <a:rPr lang="fr-FR" dirty="0"/>
              <a:t> </a:t>
            </a:r>
            <a:r>
              <a:rPr lang="fr-FR" dirty="0" err="1"/>
              <a:t>coupling</a:t>
            </a:r>
            <a:r>
              <a:rPr lang="fr-FR" dirty="0"/>
              <a:t> are </a:t>
            </a:r>
            <a:r>
              <a:rPr lang="fr-FR" dirty="0" err="1"/>
              <a:t>qualitatively</a:t>
            </a:r>
            <a:r>
              <a:rPr lang="fr-FR" dirty="0"/>
              <a:t> in good accordance</a:t>
            </a:r>
          </a:p>
          <a:p>
            <a:r>
              <a:rPr lang="fr-FR" dirty="0"/>
              <a:t>The main </a:t>
            </a:r>
            <a:r>
              <a:rPr lang="fr-FR" dirty="0" err="1"/>
              <a:t>strengths</a:t>
            </a:r>
            <a:r>
              <a:rPr lang="fr-FR" dirty="0"/>
              <a:t> of the </a:t>
            </a:r>
            <a:r>
              <a:rPr lang="fr-FR" i="1" dirty="0" err="1"/>
              <a:t>Reaction</a:t>
            </a:r>
            <a:r>
              <a:rPr lang="fr-FR" i="1" dirty="0"/>
              <a:t> Engineering</a:t>
            </a:r>
            <a:r>
              <a:rPr lang="fr-FR" dirty="0"/>
              <a:t> interface are </a:t>
            </a:r>
            <a:r>
              <a:rPr lang="fr-FR" dirty="0" err="1"/>
              <a:t>its</a:t>
            </a:r>
            <a:r>
              <a:rPr lang="fr-FR" dirty="0"/>
              <a:t> </a:t>
            </a:r>
            <a:r>
              <a:rPr lang="fr-FR" dirty="0" err="1"/>
              <a:t>ease</a:t>
            </a:r>
            <a:r>
              <a:rPr lang="fr-FR" dirty="0"/>
              <a:t> of setup and </a:t>
            </a:r>
            <a:r>
              <a:rPr lang="fr-FR" dirty="0" err="1"/>
              <a:t>ability</a:t>
            </a:r>
            <a:r>
              <a:rPr lang="fr-FR" dirty="0"/>
              <a:t> to </a:t>
            </a:r>
            <a:r>
              <a:rPr lang="fr-FR" dirty="0" err="1"/>
              <a:t>provide</a:t>
            </a:r>
            <a:r>
              <a:rPr lang="fr-FR" dirty="0"/>
              <a:t> </a:t>
            </a:r>
            <a:r>
              <a:rPr lang="fr-FR" dirty="0" err="1"/>
              <a:t>results</a:t>
            </a:r>
            <a:r>
              <a:rPr lang="fr-FR" dirty="0"/>
              <a:t> </a:t>
            </a:r>
            <a:r>
              <a:rPr lang="fr-FR" dirty="0" err="1"/>
              <a:t>quickly</a:t>
            </a:r>
            <a:endParaRPr lang="fr-FR" dirty="0"/>
          </a:p>
          <a:p>
            <a:r>
              <a:rPr lang="fr-FR" dirty="0"/>
              <a:t>The main </a:t>
            </a:r>
            <a:r>
              <a:rPr lang="fr-FR" dirty="0" err="1"/>
              <a:t>strengths</a:t>
            </a:r>
            <a:r>
              <a:rPr lang="fr-FR" dirty="0"/>
              <a:t> of the </a:t>
            </a:r>
            <a:r>
              <a:rPr lang="fr-FR" i="1" dirty="0" err="1"/>
              <a:t>Nonisothermal</a:t>
            </a:r>
            <a:r>
              <a:rPr lang="fr-FR" i="1" dirty="0"/>
              <a:t> </a:t>
            </a:r>
            <a:r>
              <a:rPr lang="fr-FR" i="1" dirty="0" err="1"/>
              <a:t>Reacting</a:t>
            </a:r>
            <a:r>
              <a:rPr lang="fr-FR" i="1" dirty="0"/>
              <a:t> Flow</a:t>
            </a:r>
            <a:r>
              <a:rPr lang="fr-FR" dirty="0"/>
              <a:t> </a:t>
            </a:r>
            <a:r>
              <a:rPr lang="fr-FR" dirty="0" err="1"/>
              <a:t>coupling</a:t>
            </a:r>
            <a:r>
              <a:rPr lang="fr-FR" dirty="0"/>
              <a:t> are </a:t>
            </a:r>
            <a:r>
              <a:rPr lang="fr-FR" dirty="0" err="1"/>
              <a:t>its</a:t>
            </a:r>
            <a:r>
              <a:rPr lang="fr-FR" dirty="0"/>
              <a:t> </a:t>
            </a:r>
            <a:r>
              <a:rPr lang="fr-FR" dirty="0" err="1"/>
              <a:t>general</a:t>
            </a:r>
            <a:r>
              <a:rPr lang="fr-FR" dirty="0"/>
              <a:t> </a:t>
            </a:r>
            <a:r>
              <a:rPr lang="fr-FR" dirty="0" err="1"/>
              <a:t>applicability</a:t>
            </a:r>
            <a:r>
              <a:rPr lang="fr-FR" dirty="0"/>
              <a:t> and </a:t>
            </a:r>
            <a:r>
              <a:rPr lang="fr-FR" dirty="0" err="1"/>
              <a:t>ability</a:t>
            </a:r>
            <a:r>
              <a:rPr lang="fr-FR" dirty="0"/>
              <a:t> to </a:t>
            </a:r>
            <a:r>
              <a:rPr lang="fr-FR" dirty="0" err="1"/>
              <a:t>provide</a:t>
            </a:r>
            <a:r>
              <a:rPr lang="fr-FR" dirty="0"/>
              <a:t> </a:t>
            </a:r>
            <a:r>
              <a:rPr lang="fr-FR" dirty="0" err="1"/>
              <a:t>detailed</a:t>
            </a:r>
            <a:r>
              <a:rPr lang="fr-FR" dirty="0"/>
              <a:t> </a:t>
            </a:r>
            <a:r>
              <a:rPr lang="fr-FR" dirty="0" err="1"/>
              <a:t>results</a:t>
            </a:r>
            <a:endParaRPr lang="fr-FR" dirty="0"/>
          </a:p>
        </p:txBody>
      </p:sp>
      <p:sp>
        <p:nvSpPr>
          <p:cNvPr id="5" name="Espace réservé du texte 4">
            <a:extLst>
              <a:ext uri="{FF2B5EF4-FFF2-40B4-BE49-F238E27FC236}">
                <a16:creationId xmlns:a16="http://schemas.microsoft.com/office/drawing/2014/main" id="{13B00793-04F8-4B3B-96F8-2B921D0D493E}"/>
              </a:ext>
            </a:extLst>
          </p:cNvPr>
          <p:cNvSpPr>
            <a:spLocks noGrp="1"/>
          </p:cNvSpPr>
          <p:nvPr>
            <p:ph type="body" sz="quarter" idx="12"/>
          </p:nvPr>
        </p:nvSpPr>
        <p:spPr/>
        <p:txBody>
          <a:bodyPr/>
          <a:lstStyle/>
          <a:p>
            <a:r>
              <a:rPr lang="fr-FR" dirty="0"/>
              <a:t>Mass fraction of H2, </a:t>
            </a:r>
            <a:r>
              <a:rPr lang="fr-FR" dirty="0" err="1"/>
              <a:t>temperature</a:t>
            </a:r>
            <a:r>
              <a:rPr lang="fr-FR" dirty="0"/>
              <a:t> </a:t>
            </a:r>
            <a:r>
              <a:rPr lang="fr-FR" dirty="0" err="1"/>
              <a:t>isosurfaces</a:t>
            </a:r>
            <a:r>
              <a:rPr lang="fr-FR" dirty="0"/>
              <a:t>, and </a:t>
            </a:r>
            <a:r>
              <a:rPr lang="fr-FR" dirty="0" err="1"/>
              <a:t>velocity</a:t>
            </a:r>
            <a:r>
              <a:rPr lang="fr-FR" dirty="0"/>
              <a:t> </a:t>
            </a:r>
            <a:r>
              <a:rPr lang="fr-FR" dirty="0" err="1"/>
              <a:t>field</a:t>
            </a:r>
            <a:r>
              <a:rPr lang="fr-FR" dirty="0"/>
              <a:t>.</a:t>
            </a:r>
          </a:p>
        </p:txBody>
      </p:sp>
      <p:pic>
        <p:nvPicPr>
          <p:cNvPr id="12" name="Espace réservé du contenu 11">
            <a:extLst>
              <a:ext uri="{FF2B5EF4-FFF2-40B4-BE49-F238E27FC236}">
                <a16:creationId xmlns:a16="http://schemas.microsoft.com/office/drawing/2014/main" id="{2FBC733E-B0B9-46C0-A3C8-95E17508A0D8}"/>
              </a:ext>
            </a:extLst>
          </p:cNvPr>
          <p:cNvPicPr>
            <a:picLocks noGrp="1" noChangeAspect="1"/>
          </p:cNvPicPr>
          <p:nvPr>
            <p:ph sz="quarter" idx="11"/>
          </p:nvPr>
        </p:nvPicPr>
        <p:blipFill rotWithShape="1">
          <a:blip r:embed="rId2">
            <a:extLst>
              <a:ext uri="{28A0092B-C50C-407E-A947-70E740481C1C}">
                <a14:useLocalDpi xmlns:a14="http://schemas.microsoft.com/office/drawing/2010/main" val="0"/>
              </a:ext>
            </a:extLst>
          </a:blip>
          <a:srcRect l="6763" r="6578"/>
          <a:stretch/>
        </p:blipFill>
        <p:spPr>
          <a:xfrm>
            <a:off x="5486400" y="991557"/>
            <a:ext cx="6400800" cy="4874886"/>
          </a:xfrm>
          <a:prstGeom prst="rect">
            <a:avLst/>
          </a:prstGeom>
        </p:spPr>
      </p:pic>
    </p:spTree>
    <p:extLst>
      <p:ext uri="{BB962C8B-B14F-4D97-AF65-F5344CB8AC3E}">
        <p14:creationId xmlns:p14="http://schemas.microsoft.com/office/powerpoint/2010/main" val="3702576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9A3FDE0-DB72-4975-886E-72EECFC04627}"/>
              </a:ext>
            </a:extLst>
          </p:cNvPr>
          <p:cNvSpPr>
            <a:spLocks noGrp="1"/>
          </p:cNvSpPr>
          <p:nvPr>
            <p:ph type="title"/>
          </p:nvPr>
        </p:nvSpPr>
        <p:spPr/>
        <p:txBody>
          <a:bodyPr/>
          <a:lstStyle/>
          <a:p>
            <a:r>
              <a:rPr lang="fr-FR" dirty="0"/>
              <a:t>Background</a:t>
            </a:r>
          </a:p>
        </p:txBody>
      </p:sp>
      <p:sp>
        <p:nvSpPr>
          <p:cNvPr id="4" name="Espace réservé du contenu 3">
            <a:extLst>
              <a:ext uri="{FF2B5EF4-FFF2-40B4-BE49-F238E27FC236}">
                <a16:creationId xmlns:a16="http://schemas.microsoft.com/office/drawing/2014/main" id="{67A578B3-26F0-4A63-821B-3FF4DB6A306F}"/>
              </a:ext>
            </a:extLst>
          </p:cNvPr>
          <p:cNvSpPr>
            <a:spLocks noGrp="1"/>
          </p:cNvSpPr>
          <p:nvPr>
            <p:ph sz="half" idx="10"/>
          </p:nvPr>
        </p:nvSpPr>
        <p:spPr/>
        <p:txBody>
          <a:bodyPr/>
          <a:lstStyle/>
          <a:p>
            <a:r>
              <a:rPr lang="fr-FR" dirty="0"/>
              <a:t>Steam reforming </a:t>
            </a:r>
            <a:r>
              <a:rPr lang="fr-FR" dirty="0" err="1"/>
              <a:t>is</a:t>
            </a:r>
            <a:r>
              <a:rPr lang="fr-FR" dirty="0"/>
              <a:t> a process </a:t>
            </a:r>
            <a:r>
              <a:rPr lang="fr-FR" dirty="0" err="1"/>
              <a:t>that</a:t>
            </a:r>
            <a:r>
              <a:rPr lang="fr-FR" dirty="0"/>
              <a:t> can </a:t>
            </a:r>
            <a:r>
              <a:rPr lang="fr-FR" dirty="0" err="1"/>
              <a:t>be</a:t>
            </a:r>
            <a:r>
              <a:rPr lang="fr-FR" dirty="0"/>
              <a:t> </a:t>
            </a:r>
            <a:r>
              <a:rPr lang="fr-FR" dirty="0" err="1"/>
              <a:t>used</a:t>
            </a:r>
            <a:r>
              <a:rPr lang="fr-FR" dirty="0"/>
              <a:t> to </a:t>
            </a:r>
            <a:r>
              <a:rPr lang="fr-FR" dirty="0" err="1"/>
              <a:t>produce</a:t>
            </a:r>
            <a:r>
              <a:rPr lang="fr-FR" dirty="0"/>
              <a:t> syngas (</a:t>
            </a:r>
            <a:r>
              <a:rPr lang="fr-FR" dirty="0" err="1"/>
              <a:t>hydrogen</a:t>
            </a:r>
            <a:r>
              <a:rPr lang="fr-FR" dirty="0"/>
              <a:t> and </a:t>
            </a:r>
            <a:r>
              <a:rPr lang="fr-FR" dirty="0" err="1"/>
              <a:t>carbon</a:t>
            </a:r>
            <a:r>
              <a:rPr lang="fr-FR" dirty="0"/>
              <a:t> </a:t>
            </a:r>
            <a:r>
              <a:rPr lang="fr-FR" dirty="0" err="1"/>
              <a:t>monoxide</a:t>
            </a:r>
            <a:r>
              <a:rPr lang="fr-FR" dirty="0"/>
              <a:t>) </a:t>
            </a:r>
            <a:r>
              <a:rPr lang="fr-FR" dirty="0" err="1"/>
              <a:t>from</a:t>
            </a:r>
            <a:r>
              <a:rPr lang="fr-FR" dirty="0"/>
              <a:t> </a:t>
            </a:r>
            <a:r>
              <a:rPr lang="fr-FR" dirty="0" err="1"/>
              <a:t>methane</a:t>
            </a:r>
            <a:endParaRPr lang="fr-FR" dirty="0"/>
          </a:p>
          <a:p>
            <a:r>
              <a:rPr lang="fr-FR" dirty="0" err="1"/>
              <a:t>Reactions</a:t>
            </a:r>
            <a:r>
              <a:rPr lang="fr-FR" dirty="0"/>
              <a:t> </a:t>
            </a:r>
            <a:r>
              <a:rPr lang="fr-FR" dirty="0" err="1"/>
              <a:t>occur</a:t>
            </a:r>
            <a:r>
              <a:rPr lang="fr-FR" dirty="0"/>
              <a:t> in a multitube plug flow </a:t>
            </a:r>
            <a:r>
              <a:rPr lang="fr-FR" dirty="0" err="1"/>
              <a:t>reactor</a:t>
            </a:r>
            <a:r>
              <a:rPr lang="fr-FR" dirty="0"/>
              <a:t> </a:t>
            </a:r>
            <a:r>
              <a:rPr lang="fr-FR" dirty="0" err="1"/>
              <a:t>with</a:t>
            </a:r>
            <a:r>
              <a:rPr lang="fr-FR" dirty="0"/>
              <a:t> </a:t>
            </a:r>
            <a:r>
              <a:rPr lang="fr-FR" dirty="0" err="1"/>
              <a:t>burners</a:t>
            </a:r>
            <a:r>
              <a:rPr lang="fr-FR" dirty="0"/>
              <a:t>. The tubes are </a:t>
            </a:r>
            <a:r>
              <a:rPr lang="fr-FR" dirty="0" err="1"/>
              <a:t>filled</a:t>
            </a:r>
            <a:r>
              <a:rPr lang="fr-FR" dirty="0"/>
              <a:t> </a:t>
            </a:r>
            <a:r>
              <a:rPr lang="fr-FR" dirty="0" err="1"/>
              <a:t>with</a:t>
            </a:r>
            <a:r>
              <a:rPr lang="fr-FR" dirty="0"/>
              <a:t> a </a:t>
            </a:r>
            <a:r>
              <a:rPr lang="fr-FR" dirty="0" err="1"/>
              <a:t>catalytic</a:t>
            </a:r>
            <a:r>
              <a:rPr lang="fr-FR" dirty="0"/>
              <a:t> </a:t>
            </a:r>
            <a:r>
              <a:rPr lang="fr-FR" dirty="0" err="1"/>
              <a:t>porous</a:t>
            </a:r>
            <a:r>
              <a:rPr lang="fr-FR" dirty="0"/>
              <a:t> </a:t>
            </a:r>
            <a:r>
              <a:rPr lang="fr-FR" dirty="0" err="1"/>
              <a:t>material</a:t>
            </a:r>
            <a:endParaRPr lang="fr-FR" dirty="0"/>
          </a:p>
          <a:p>
            <a:r>
              <a:rPr lang="fr-FR" dirty="0"/>
              <a:t>The </a:t>
            </a:r>
            <a:r>
              <a:rPr lang="fr-FR" dirty="0" err="1"/>
              <a:t>furnace</a:t>
            </a:r>
            <a:r>
              <a:rPr lang="fr-FR" dirty="0"/>
              <a:t> </a:t>
            </a:r>
            <a:r>
              <a:rPr lang="fr-FR" dirty="0" err="1"/>
              <a:t>heats</a:t>
            </a:r>
            <a:r>
              <a:rPr lang="fr-FR" dirty="0"/>
              <a:t> the tubes to </a:t>
            </a:r>
            <a:r>
              <a:rPr lang="fr-FR" dirty="0" err="1"/>
              <a:t>compensate</a:t>
            </a:r>
            <a:r>
              <a:rPr lang="fr-FR" dirty="0"/>
              <a:t> for the </a:t>
            </a:r>
            <a:r>
              <a:rPr lang="fr-FR" dirty="0" err="1"/>
              <a:t>endothermic</a:t>
            </a:r>
            <a:r>
              <a:rPr lang="fr-FR" dirty="0"/>
              <a:t> </a:t>
            </a:r>
            <a:r>
              <a:rPr lang="fr-FR" dirty="0" err="1"/>
              <a:t>reactions</a:t>
            </a:r>
            <a:endParaRPr lang="fr-FR" dirty="0"/>
          </a:p>
          <a:p>
            <a:r>
              <a:rPr lang="en-US" noProof="0" dirty="0"/>
              <a:t>Two approaches to model a single-tube reactor are studied: </a:t>
            </a:r>
          </a:p>
          <a:p>
            <a:pPr marL="520692" lvl="1" indent="-228600">
              <a:buFont typeface="+mj-lt"/>
              <a:buAutoNum type="arabicPeriod"/>
            </a:pPr>
            <a:r>
              <a:rPr lang="en-US" noProof="0" dirty="0"/>
              <a:t>Simplified perfectly mixed model (</a:t>
            </a:r>
            <a:r>
              <a:rPr lang="en-US" i="1" noProof="0" dirty="0"/>
              <a:t>Reaction Engineering</a:t>
            </a:r>
            <a:r>
              <a:rPr lang="en-US" noProof="0" dirty="0"/>
              <a:t> physics interface)</a:t>
            </a:r>
            <a:endParaRPr lang="en-US" dirty="0"/>
          </a:p>
          <a:p>
            <a:pPr marL="520692" lvl="1" indent="-228600">
              <a:buFont typeface="+mj-lt"/>
              <a:buAutoNum type="arabicPeriod"/>
            </a:pPr>
            <a:r>
              <a:rPr lang="en-US" noProof="0" dirty="0"/>
              <a:t>Space-dependent model with coupled physics (</a:t>
            </a:r>
            <a:r>
              <a:rPr lang="en-US" i="1" noProof="0" dirty="0" err="1"/>
              <a:t>Nonisothermal</a:t>
            </a:r>
            <a:r>
              <a:rPr lang="en-US" i="1" noProof="0" dirty="0"/>
              <a:t> Reacting Flow</a:t>
            </a:r>
            <a:r>
              <a:rPr lang="en-US" noProof="0" dirty="0"/>
              <a:t> </a:t>
            </a:r>
            <a:r>
              <a:rPr lang="en-US" noProof="0" dirty="0" err="1"/>
              <a:t>multiphysics</a:t>
            </a:r>
            <a:r>
              <a:rPr lang="en-US" noProof="0" dirty="0"/>
              <a:t>)</a:t>
            </a:r>
            <a:endParaRPr lang="fr-FR" dirty="0"/>
          </a:p>
          <a:p>
            <a:endParaRPr lang="fr-FR" dirty="0"/>
          </a:p>
        </p:txBody>
      </p:sp>
      <p:sp>
        <p:nvSpPr>
          <p:cNvPr id="5" name="Espace réservé du texte 4">
            <a:extLst>
              <a:ext uri="{FF2B5EF4-FFF2-40B4-BE49-F238E27FC236}">
                <a16:creationId xmlns:a16="http://schemas.microsoft.com/office/drawing/2014/main" id="{258B2A96-5147-4286-BE8F-1B396D2BA00A}"/>
              </a:ext>
            </a:extLst>
          </p:cNvPr>
          <p:cNvSpPr>
            <a:spLocks noGrp="1"/>
          </p:cNvSpPr>
          <p:nvPr>
            <p:ph type="body" sz="quarter" idx="12"/>
          </p:nvPr>
        </p:nvSpPr>
        <p:spPr/>
        <p:txBody>
          <a:bodyPr/>
          <a:lstStyle/>
          <a:p>
            <a:r>
              <a:rPr lang="fr-FR" dirty="0"/>
              <a:t>Multitube </a:t>
            </a:r>
            <a:r>
              <a:rPr lang="fr-FR" dirty="0" err="1"/>
              <a:t>reactor</a:t>
            </a:r>
            <a:r>
              <a:rPr lang="fr-FR" dirty="0"/>
              <a:t> in a top-</a:t>
            </a:r>
            <a:r>
              <a:rPr lang="fr-FR" dirty="0" err="1"/>
              <a:t>fired</a:t>
            </a:r>
            <a:r>
              <a:rPr lang="fr-FR" dirty="0"/>
              <a:t> </a:t>
            </a:r>
            <a:r>
              <a:rPr lang="fr-FR" dirty="0" err="1"/>
              <a:t>furnace</a:t>
            </a:r>
            <a:r>
              <a:rPr lang="fr-FR" dirty="0"/>
              <a:t>.</a:t>
            </a:r>
          </a:p>
        </p:txBody>
      </p:sp>
      <p:pic>
        <p:nvPicPr>
          <p:cNvPr id="7" name="Content Placeholder 6">
            <a:extLst>
              <a:ext uri="{FF2B5EF4-FFF2-40B4-BE49-F238E27FC236}">
                <a16:creationId xmlns:a16="http://schemas.microsoft.com/office/drawing/2014/main" id="{BF7B9A9E-8D8A-4D22-956A-A815EAB9A1B6}"/>
              </a:ext>
            </a:extLst>
          </p:cNvPr>
          <p:cNvPicPr>
            <a:picLocks noGrp="1" noChangeAspect="1"/>
          </p:cNvPicPr>
          <p:nvPr>
            <p:ph sz="quarter" idx="11"/>
          </p:nvPr>
        </p:nvPicPr>
        <p:blipFill rotWithShape="1">
          <a:blip r:embed="rId2"/>
          <a:srcRect l="32473" t="6601" r="35199" b="1112"/>
          <a:stretch/>
        </p:blipFill>
        <p:spPr>
          <a:xfrm>
            <a:off x="8690579" y="720481"/>
            <a:ext cx="3040441" cy="5417037"/>
          </a:xfrm>
          <a:prstGeom prst="rect">
            <a:avLst/>
          </a:prstGeom>
        </p:spPr>
      </p:pic>
    </p:spTree>
    <p:extLst>
      <p:ext uri="{BB962C8B-B14F-4D97-AF65-F5344CB8AC3E}">
        <p14:creationId xmlns:p14="http://schemas.microsoft.com/office/powerpoint/2010/main" val="2657975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B8C74371-85C0-4D9E-9E0D-CCD739EDFF11}"/>
              </a:ext>
            </a:extLst>
          </p:cNvPr>
          <p:cNvSpPr>
            <a:spLocks noGrp="1"/>
          </p:cNvSpPr>
          <p:nvPr>
            <p:ph type="title"/>
          </p:nvPr>
        </p:nvSpPr>
        <p:spPr/>
        <p:txBody>
          <a:bodyPr/>
          <a:lstStyle/>
          <a:p>
            <a:r>
              <a:rPr lang="fr-FR" dirty="0"/>
              <a:t>Model </a:t>
            </a:r>
            <a:r>
              <a:rPr lang="fr-FR" dirty="0" err="1"/>
              <a:t>Definition</a:t>
            </a:r>
            <a:br>
              <a:rPr lang="fr-FR" dirty="0"/>
            </a:br>
            <a:r>
              <a:rPr lang="fr-FR" sz="2400" b="0" i="1" dirty="0" err="1">
                <a:solidFill>
                  <a:schemeClr val="accent3"/>
                </a:solidFill>
              </a:rPr>
              <a:t>Perfectly</a:t>
            </a:r>
            <a:r>
              <a:rPr lang="fr-FR" sz="2400" b="0" i="1" dirty="0">
                <a:solidFill>
                  <a:schemeClr val="accent3"/>
                </a:solidFill>
              </a:rPr>
              <a:t> Mixed Model</a:t>
            </a:r>
          </a:p>
        </p:txBody>
      </p:sp>
      <mc:AlternateContent xmlns:mc="http://schemas.openxmlformats.org/markup-compatibility/2006" xmlns:a14="http://schemas.microsoft.com/office/drawing/2010/main">
        <mc:Choice Requires="a14">
          <p:sp>
            <p:nvSpPr>
              <p:cNvPr id="4" name="Espace réservé du contenu 3">
                <a:extLst>
                  <a:ext uri="{FF2B5EF4-FFF2-40B4-BE49-F238E27FC236}">
                    <a16:creationId xmlns:a16="http://schemas.microsoft.com/office/drawing/2014/main" id="{6B70C9AC-D5FE-41C1-87A1-BE4D275EF6C8}"/>
                  </a:ext>
                </a:extLst>
              </p:cNvPr>
              <p:cNvSpPr>
                <a:spLocks noGrp="1"/>
              </p:cNvSpPr>
              <p:nvPr>
                <p:ph sz="half" idx="10"/>
              </p:nvPr>
            </p:nvSpPr>
            <p:spPr/>
            <p:txBody>
              <a:bodyPr>
                <a:normAutofit fontScale="85000" lnSpcReduction="10000"/>
              </a:bodyPr>
              <a:lstStyle/>
              <a:p>
                <a:r>
                  <a:rPr lang="fr-FR" dirty="0"/>
                  <a:t>The direct </a:t>
                </a:r>
                <a:r>
                  <a:rPr lang="fr-FR" dirty="0" err="1"/>
                  <a:t>steam</a:t>
                </a:r>
                <a:r>
                  <a:rPr lang="fr-FR" dirty="0"/>
                  <a:t> reforming </a:t>
                </a:r>
                <a:r>
                  <a:rPr lang="fr-FR" dirty="0" err="1"/>
                  <a:t>reaction</a:t>
                </a:r>
                <a:r>
                  <a:rPr lang="fr-FR" dirty="0"/>
                  <a:t> and the water-</a:t>
                </a:r>
                <a:r>
                  <a:rPr lang="fr-FR" dirty="0" err="1"/>
                  <a:t>gas</a:t>
                </a:r>
                <a:r>
                  <a:rPr lang="fr-FR" dirty="0"/>
                  <a:t> shift </a:t>
                </a:r>
                <a:r>
                  <a:rPr lang="fr-FR" dirty="0" err="1"/>
                  <a:t>reaction</a:t>
                </a:r>
                <a:r>
                  <a:rPr lang="fr-FR" dirty="0"/>
                  <a:t> are </a:t>
                </a:r>
                <a:r>
                  <a:rPr lang="fr-FR" dirty="0" err="1"/>
                  <a:t>considered</a:t>
                </a:r>
                <a:r>
                  <a:rPr lang="fr-FR" dirty="0"/>
                  <a:t>:</a:t>
                </a:r>
              </a:p>
              <a:p>
                <a:pPr marL="0" indent="0">
                  <a:buNone/>
                </a:pPr>
                <a:endParaRPr lang="fr-FR" sz="500" dirty="0"/>
              </a:p>
              <a:p>
                <a:pPr marL="0" indent="0">
                  <a:buNone/>
                </a:pPr>
                <a14:m>
                  <m:oMathPara xmlns:m="http://schemas.openxmlformats.org/officeDocument/2006/math">
                    <m:oMathParaPr>
                      <m:jc m:val="centerGroup"/>
                    </m:oMathParaPr>
                    <m:oMath xmlns:m="http://schemas.openxmlformats.org/officeDocument/2006/math">
                      <m:m>
                        <m:mPr>
                          <m:mcs>
                            <m:mc>
                              <m:mcPr>
                                <m:count m:val="1"/>
                                <m:mcJc m:val="center"/>
                              </m:mcPr>
                            </m:mc>
                          </m:mcs>
                          <m:ctrlPr>
                            <a:rPr lang="en-US" i="1" smtClean="0">
                              <a:latin typeface="Cambria Math" panose="02040503050406030204" pitchFamily="18" charset="0"/>
                            </a:rPr>
                          </m:ctrlPr>
                        </m:mPr>
                        <m:mr>
                          <m:e>
                            <m:sSub>
                              <m:sSubPr>
                                <m:ctrlPr>
                                  <a:rPr lang="en-US" i="1">
                                    <a:latin typeface="Cambria Math" panose="02040503050406030204" pitchFamily="18" charset="0"/>
                                  </a:rPr>
                                </m:ctrlPr>
                              </m:sSubPr>
                              <m:e>
                                <m:r>
                                  <m:rPr>
                                    <m:sty m:val="p"/>
                                  </m:rPr>
                                  <a:rPr lang="en-US">
                                    <a:latin typeface="Cambria Math" panose="02040503050406030204" pitchFamily="18" charset="0"/>
                                  </a:rPr>
                                  <m:t>CH</m:t>
                                </m:r>
                              </m:e>
                              <m:sub>
                                <m:r>
                                  <a:rPr lang="en-US">
                                    <a:latin typeface="Cambria Math" panose="02040503050406030204" pitchFamily="18" charset="0"/>
                                  </a:rPr>
                                  <m:t>4</m:t>
                                </m:r>
                              </m:sub>
                            </m:sSub>
                            <m:r>
                              <a:rPr lang="en-US">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2 </m:t>
                                </m:r>
                                <m:r>
                                  <m:rPr>
                                    <m:sty m:val="p"/>
                                  </m:rPr>
                                  <a:rPr lang="en-US">
                                    <a:latin typeface="Cambria Math" panose="02040503050406030204" pitchFamily="18" charset="0"/>
                                  </a:rPr>
                                  <m:t>H</m:t>
                                </m:r>
                              </m:e>
                              <m:sub>
                                <m:r>
                                  <a:rPr lang="en-US">
                                    <a:latin typeface="Cambria Math" panose="02040503050406030204" pitchFamily="18" charset="0"/>
                                  </a:rPr>
                                  <m:t>2</m:t>
                                </m:r>
                              </m:sub>
                            </m:sSub>
                            <m:r>
                              <m:rPr>
                                <m:sty m:val="p"/>
                              </m:rPr>
                              <a:rPr lang="en-US">
                                <a:latin typeface="Cambria Math" panose="02040503050406030204" pitchFamily="18" charset="0"/>
                              </a:rPr>
                              <m:t>O</m:t>
                            </m:r>
                            <m:r>
                              <a:rPr lang="en-US">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4 </m:t>
                                </m:r>
                                <m:r>
                                  <m:rPr>
                                    <m:sty m:val="p"/>
                                  </m:rPr>
                                  <a:rPr lang="en-US">
                                    <a:latin typeface="Cambria Math" panose="02040503050406030204" pitchFamily="18" charset="0"/>
                                  </a:rPr>
                                  <m:t>H</m:t>
                                </m:r>
                              </m:e>
                              <m:sub>
                                <m:r>
                                  <a:rPr lang="en-US">
                                    <a:latin typeface="Cambria Math" panose="02040503050406030204" pitchFamily="18" charset="0"/>
                                  </a:rPr>
                                  <m:t>2</m:t>
                                </m:r>
                              </m:sub>
                            </m:sSub>
                            <m:r>
                              <a:rPr lang="en-US">
                                <a:latin typeface="Cambria Math" panose="02040503050406030204" pitchFamily="18" charset="0"/>
                              </a:rPr>
                              <m:t>+</m:t>
                            </m:r>
                            <m:sSub>
                              <m:sSubPr>
                                <m:ctrlPr>
                                  <a:rPr lang="en-US" i="1">
                                    <a:latin typeface="Cambria Math" panose="02040503050406030204" pitchFamily="18" charset="0"/>
                                  </a:rPr>
                                </m:ctrlPr>
                              </m:sSubPr>
                              <m:e>
                                <m:r>
                                  <m:rPr>
                                    <m:sty m:val="p"/>
                                  </m:rPr>
                                  <a:rPr lang="en-US">
                                    <a:latin typeface="Cambria Math" panose="02040503050406030204" pitchFamily="18" charset="0"/>
                                  </a:rPr>
                                  <m:t>CO</m:t>
                                </m:r>
                              </m:e>
                              <m:sub>
                                <m:r>
                                  <a:rPr lang="en-US">
                                    <a:latin typeface="Cambria Math" panose="02040503050406030204" pitchFamily="18" charset="0"/>
                                  </a:rPr>
                                  <m:t>2</m:t>
                                </m:r>
                              </m:sub>
                            </m:sSub>
                          </m:e>
                        </m:mr>
                        <m:mr>
                          <m:e>
                            <m:r>
                              <m:rPr>
                                <m:sty m:val="p"/>
                              </m:rPr>
                              <a:rPr lang="en-US">
                                <a:latin typeface="Cambria Math" panose="02040503050406030204" pitchFamily="18" charset="0"/>
                              </a:rPr>
                              <m:t>CO</m:t>
                            </m:r>
                            <m:r>
                              <a:rPr lang="en-US">
                                <a:latin typeface="Cambria Math" panose="02040503050406030204" pitchFamily="18" charset="0"/>
                              </a:rPr>
                              <m:t>+</m:t>
                            </m:r>
                            <m:sSub>
                              <m:sSubPr>
                                <m:ctrlPr>
                                  <a:rPr lang="en-US" i="1">
                                    <a:latin typeface="Cambria Math" panose="02040503050406030204" pitchFamily="18" charset="0"/>
                                  </a:rPr>
                                </m:ctrlPr>
                              </m:sSubPr>
                              <m:e>
                                <m:r>
                                  <m:rPr>
                                    <m:sty m:val="p"/>
                                  </m:rPr>
                                  <a:rPr lang="en-US">
                                    <a:latin typeface="Cambria Math" panose="02040503050406030204" pitchFamily="18" charset="0"/>
                                  </a:rPr>
                                  <m:t>H</m:t>
                                </m:r>
                              </m:e>
                              <m:sub>
                                <m:r>
                                  <a:rPr lang="en-US">
                                    <a:latin typeface="Cambria Math" panose="02040503050406030204" pitchFamily="18" charset="0"/>
                                  </a:rPr>
                                  <m:t>2</m:t>
                                </m:r>
                              </m:sub>
                            </m:sSub>
                            <m:r>
                              <m:rPr>
                                <m:sty m:val="p"/>
                              </m:rPr>
                              <a:rPr lang="en-US">
                                <a:latin typeface="Cambria Math" panose="02040503050406030204" pitchFamily="18" charset="0"/>
                              </a:rPr>
                              <m:t>O</m:t>
                            </m:r>
                            <m:r>
                              <a:rPr lang="en-US">
                                <a:latin typeface="Cambria Math" panose="02040503050406030204" pitchFamily="18" charset="0"/>
                              </a:rPr>
                              <m:t>⇌</m:t>
                            </m:r>
                            <m:sSub>
                              <m:sSubPr>
                                <m:ctrlPr>
                                  <a:rPr lang="en-US" i="1">
                                    <a:latin typeface="Cambria Math" panose="02040503050406030204" pitchFamily="18" charset="0"/>
                                  </a:rPr>
                                </m:ctrlPr>
                              </m:sSubPr>
                              <m:e>
                                <m:r>
                                  <m:rPr>
                                    <m:sty m:val="p"/>
                                  </m:rPr>
                                  <a:rPr lang="en-US">
                                    <a:latin typeface="Cambria Math" panose="02040503050406030204" pitchFamily="18" charset="0"/>
                                  </a:rPr>
                                  <m:t>H</m:t>
                                </m:r>
                              </m:e>
                              <m:sub>
                                <m:r>
                                  <a:rPr lang="en-US">
                                    <a:latin typeface="Cambria Math" panose="02040503050406030204" pitchFamily="18" charset="0"/>
                                  </a:rPr>
                                  <m:t>2</m:t>
                                </m:r>
                              </m:sub>
                            </m:sSub>
                            <m:r>
                              <a:rPr lang="en-US">
                                <a:latin typeface="Cambria Math" panose="02040503050406030204" pitchFamily="18" charset="0"/>
                              </a:rPr>
                              <m:t>+</m:t>
                            </m:r>
                            <m:sSub>
                              <m:sSubPr>
                                <m:ctrlPr>
                                  <a:rPr lang="en-US" i="1">
                                    <a:latin typeface="Cambria Math" panose="02040503050406030204" pitchFamily="18" charset="0"/>
                                  </a:rPr>
                                </m:ctrlPr>
                              </m:sSubPr>
                              <m:e>
                                <m:r>
                                  <m:rPr>
                                    <m:sty m:val="p"/>
                                  </m:rPr>
                                  <a:rPr lang="en-US">
                                    <a:latin typeface="Cambria Math" panose="02040503050406030204" pitchFamily="18" charset="0"/>
                                  </a:rPr>
                                  <m:t>CO</m:t>
                                </m:r>
                              </m:e>
                              <m:sub>
                                <m:r>
                                  <a:rPr lang="en-US">
                                    <a:latin typeface="Cambria Math" panose="02040503050406030204" pitchFamily="18" charset="0"/>
                                  </a:rPr>
                                  <m:t>2</m:t>
                                </m:r>
                              </m:sub>
                            </m:sSub>
                          </m:e>
                        </m:mr>
                      </m:m>
                    </m:oMath>
                  </m:oMathPara>
                </a14:m>
                <a:endParaRPr lang="fr-FR" dirty="0"/>
              </a:p>
              <a:p>
                <a:r>
                  <a:rPr lang="fr-FR" dirty="0"/>
                  <a:t>For a plug flow </a:t>
                </a:r>
                <a:r>
                  <a:rPr lang="fr-FR" dirty="0" err="1"/>
                  <a:t>reactor</a:t>
                </a:r>
                <a:r>
                  <a:rPr lang="fr-FR" dirty="0"/>
                  <a:t>, concentrations and </a:t>
                </a:r>
                <a:r>
                  <a:rPr lang="fr-FR" dirty="0" err="1"/>
                  <a:t>temperature</a:t>
                </a:r>
                <a:r>
                  <a:rPr lang="fr-FR" dirty="0"/>
                  <a:t> are </a:t>
                </a:r>
                <a:r>
                  <a:rPr lang="fr-FR" dirty="0" err="1"/>
                  <a:t>assumed</a:t>
                </a:r>
                <a:r>
                  <a:rPr lang="fr-FR" dirty="0"/>
                  <a:t> to </a:t>
                </a:r>
                <a:r>
                  <a:rPr lang="fr-FR" dirty="0" err="1"/>
                  <a:t>vary</a:t>
                </a:r>
                <a:r>
                  <a:rPr lang="fr-FR" dirty="0"/>
                  <a:t> </a:t>
                </a:r>
                <a:r>
                  <a:rPr lang="fr-FR" dirty="0" err="1"/>
                  <a:t>only</a:t>
                </a:r>
                <a:r>
                  <a:rPr lang="fr-FR" dirty="0"/>
                  <a:t> in the axial direction</a:t>
                </a:r>
              </a:p>
              <a:p>
                <a:r>
                  <a:rPr lang="fr-FR" dirty="0"/>
                  <a:t>The </a:t>
                </a:r>
                <a:r>
                  <a:rPr lang="fr-FR" dirty="0" err="1"/>
                  <a:t>species</a:t>
                </a:r>
                <a:r>
                  <a:rPr lang="fr-FR" dirty="0"/>
                  <a:t> </a:t>
                </a:r>
                <a:r>
                  <a:rPr lang="fr-FR" dirty="0" err="1"/>
                  <a:t>defined</a:t>
                </a:r>
                <a:r>
                  <a:rPr lang="fr-FR" dirty="0"/>
                  <a:t> in the </a:t>
                </a:r>
                <a:r>
                  <a:rPr lang="fr-FR" i="1" dirty="0" err="1"/>
                  <a:t>Reaction</a:t>
                </a:r>
                <a:r>
                  <a:rPr lang="fr-FR" i="1" dirty="0"/>
                  <a:t> Engineering</a:t>
                </a:r>
                <a:r>
                  <a:rPr lang="fr-FR" dirty="0"/>
                  <a:t> interface are </a:t>
                </a:r>
                <a:r>
                  <a:rPr lang="fr-FR" dirty="0" err="1"/>
                  <a:t>linked</a:t>
                </a:r>
                <a:r>
                  <a:rPr lang="fr-FR" dirty="0"/>
                  <a:t> to the system in the </a:t>
                </a:r>
                <a:r>
                  <a:rPr lang="fr-FR" i="1" dirty="0" err="1"/>
                  <a:t>Thermodynamics</a:t>
                </a:r>
                <a:r>
                  <a:rPr lang="fr-FR" dirty="0"/>
                  <a:t> interface</a:t>
                </a:r>
              </a:p>
              <a:p>
                <a:r>
                  <a:rPr lang="fr-FR" dirty="0"/>
                  <a:t>A system of </a:t>
                </a:r>
                <a:r>
                  <a:rPr lang="fr-FR" dirty="0" err="1"/>
                  <a:t>ordinary</a:t>
                </a:r>
                <a:r>
                  <a:rPr lang="fr-FR" dirty="0"/>
                  <a:t> </a:t>
                </a:r>
                <a:r>
                  <a:rPr lang="fr-FR" dirty="0" err="1"/>
                  <a:t>differential</a:t>
                </a:r>
                <a:r>
                  <a:rPr lang="fr-FR" dirty="0"/>
                  <a:t> </a:t>
                </a:r>
                <a:r>
                  <a:rPr lang="fr-FR" dirty="0" err="1"/>
                  <a:t>equations</a:t>
                </a:r>
                <a:r>
                  <a:rPr lang="fr-FR" dirty="0"/>
                  <a:t> (ODE) </a:t>
                </a:r>
                <a:r>
                  <a:rPr lang="fr-FR" dirty="0" err="1"/>
                  <a:t>is</a:t>
                </a:r>
                <a:r>
                  <a:rPr lang="fr-FR" dirty="0"/>
                  <a:t> </a:t>
                </a:r>
                <a:r>
                  <a:rPr lang="fr-FR" dirty="0" err="1"/>
                  <a:t>solved</a:t>
                </a:r>
                <a:r>
                  <a:rPr lang="fr-FR" dirty="0"/>
                  <a:t> for the </a:t>
                </a:r>
                <a:r>
                  <a:rPr lang="fr-FR" dirty="0" err="1"/>
                  <a:t>species</a:t>
                </a:r>
                <a:r>
                  <a:rPr lang="fr-FR" dirty="0"/>
                  <a:t> concentrations and the mixture </a:t>
                </a:r>
                <a:r>
                  <a:rPr lang="fr-FR" dirty="0" err="1"/>
                  <a:t>temperature</a:t>
                </a:r>
                <a:endParaRPr lang="fr-FR" dirty="0"/>
              </a:p>
              <a:p>
                <a:r>
                  <a:rPr lang="fr-FR" dirty="0"/>
                  <a:t>The </a:t>
                </a:r>
                <a:r>
                  <a:rPr lang="fr-FR" i="1" dirty="0" err="1"/>
                  <a:t>Reaction</a:t>
                </a:r>
                <a:r>
                  <a:rPr lang="fr-FR" i="1" dirty="0"/>
                  <a:t> Engineering</a:t>
                </a:r>
                <a:r>
                  <a:rPr lang="fr-FR" dirty="0"/>
                  <a:t> interface </a:t>
                </a:r>
                <a:r>
                  <a:rPr lang="fr-FR" dirty="0" err="1"/>
                  <a:t>is</a:t>
                </a:r>
                <a:r>
                  <a:rPr lang="fr-FR" dirty="0"/>
                  <a:t> </a:t>
                </a:r>
                <a:r>
                  <a:rPr lang="fr-FR" dirty="0" err="1"/>
                  <a:t>also</a:t>
                </a:r>
                <a:r>
                  <a:rPr lang="fr-FR" dirty="0"/>
                  <a:t> </a:t>
                </a:r>
                <a:r>
                  <a:rPr lang="fr-FR" dirty="0" err="1"/>
                  <a:t>used</a:t>
                </a:r>
                <a:r>
                  <a:rPr lang="fr-FR" dirty="0"/>
                  <a:t> to </a:t>
                </a:r>
                <a:r>
                  <a:rPr lang="fr-FR" dirty="0" err="1"/>
                  <a:t>generate</a:t>
                </a:r>
                <a:r>
                  <a:rPr lang="fr-FR" dirty="0"/>
                  <a:t> the </a:t>
                </a:r>
                <a:r>
                  <a:rPr lang="fr-FR" dirty="0" err="1"/>
                  <a:t>space-dependent</a:t>
                </a:r>
                <a:r>
                  <a:rPr lang="fr-FR" dirty="0"/>
                  <a:t> model</a:t>
                </a:r>
              </a:p>
            </p:txBody>
          </p:sp>
        </mc:Choice>
        <mc:Fallback xmlns="">
          <p:sp>
            <p:nvSpPr>
              <p:cNvPr id="4" name="Espace réservé du contenu 3">
                <a:extLst>
                  <a:ext uri="{FF2B5EF4-FFF2-40B4-BE49-F238E27FC236}">
                    <a16:creationId xmlns:a16="http://schemas.microsoft.com/office/drawing/2014/main" id="{6B70C9AC-D5FE-41C1-87A1-BE4D275EF6C8}"/>
                  </a:ext>
                </a:extLst>
              </p:cNvPr>
              <p:cNvSpPr>
                <a:spLocks noGrp="1" noRot="1" noChangeAspect="1" noMove="1" noResize="1" noEditPoints="1" noAdjustHandles="1" noChangeArrowheads="1" noChangeShapeType="1" noTextEdit="1"/>
              </p:cNvSpPr>
              <p:nvPr>
                <p:ph sz="half" idx="10"/>
              </p:nvPr>
            </p:nvSpPr>
            <p:spPr>
              <a:blipFill>
                <a:blip r:embed="rId2"/>
                <a:stretch>
                  <a:fillRect l="-2056" t="-2333" r="-1190"/>
                </a:stretch>
              </a:blipFill>
            </p:spPr>
            <p:txBody>
              <a:bodyPr/>
              <a:lstStyle/>
              <a:p>
                <a:r>
                  <a:rPr lang="fr-FR">
                    <a:noFill/>
                  </a:rPr>
                  <a:t> </a:t>
                </a:r>
              </a:p>
            </p:txBody>
          </p:sp>
        </mc:Fallback>
      </mc:AlternateContent>
      <p:pic>
        <p:nvPicPr>
          <p:cNvPr id="34" name="Espace réservé du contenu 33">
            <a:extLst>
              <a:ext uri="{FF2B5EF4-FFF2-40B4-BE49-F238E27FC236}">
                <a16:creationId xmlns:a16="http://schemas.microsoft.com/office/drawing/2014/main" id="{A756ED0A-2CDD-45F6-9CF3-A74045639B1C}"/>
              </a:ext>
            </a:extLst>
          </p:cNvPr>
          <p:cNvPicPr>
            <a:picLocks noGrp="1" noChangeAspect="1"/>
          </p:cNvPicPr>
          <p:nvPr>
            <p:ph sz="quarter" idx="17"/>
          </p:nvPr>
        </p:nvPicPr>
        <p:blipFill>
          <a:blip r:embed="rId3"/>
          <a:stretch>
            <a:fillRect/>
          </a:stretch>
        </p:blipFill>
        <p:spPr>
          <a:xfrm>
            <a:off x="1250272" y="990600"/>
            <a:ext cx="3900255" cy="5867400"/>
          </a:xfrm>
        </p:spPr>
      </p:pic>
    </p:spTree>
    <p:extLst>
      <p:ext uri="{BB962C8B-B14F-4D97-AF65-F5344CB8AC3E}">
        <p14:creationId xmlns:p14="http://schemas.microsoft.com/office/powerpoint/2010/main" val="1525807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B8C74371-85C0-4D9E-9E0D-CCD739EDFF11}"/>
              </a:ext>
            </a:extLst>
          </p:cNvPr>
          <p:cNvSpPr>
            <a:spLocks noGrp="1"/>
          </p:cNvSpPr>
          <p:nvPr>
            <p:ph type="title"/>
          </p:nvPr>
        </p:nvSpPr>
        <p:spPr/>
        <p:txBody>
          <a:bodyPr/>
          <a:lstStyle/>
          <a:p>
            <a:r>
              <a:rPr lang="fr-FR" dirty="0"/>
              <a:t>Model </a:t>
            </a:r>
            <a:r>
              <a:rPr lang="fr-FR" dirty="0" err="1"/>
              <a:t>Definition</a:t>
            </a:r>
            <a:br>
              <a:rPr lang="fr-FR" dirty="0"/>
            </a:br>
            <a:r>
              <a:rPr lang="fr-FR" sz="2400" b="0" i="1" dirty="0" err="1">
                <a:solidFill>
                  <a:schemeClr val="accent3"/>
                </a:solidFill>
              </a:rPr>
              <a:t>Space-Dependent</a:t>
            </a:r>
            <a:r>
              <a:rPr lang="fr-FR" sz="2400" b="0" i="1" dirty="0">
                <a:solidFill>
                  <a:schemeClr val="accent3"/>
                </a:solidFill>
              </a:rPr>
              <a:t> Model</a:t>
            </a:r>
          </a:p>
        </p:txBody>
      </p:sp>
      <p:sp>
        <p:nvSpPr>
          <p:cNvPr id="4" name="Espace réservé du contenu 3">
            <a:extLst>
              <a:ext uri="{FF2B5EF4-FFF2-40B4-BE49-F238E27FC236}">
                <a16:creationId xmlns:a16="http://schemas.microsoft.com/office/drawing/2014/main" id="{6B70C9AC-D5FE-41C1-87A1-BE4D275EF6C8}"/>
              </a:ext>
            </a:extLst>
          </p:cNvPr>
          <p:cNvSpPr>
            <a:spLocks noGrp="1"/>
          </p:cNvSpPr>
          <p:nvPr>
            <p:ph sz="half" idx="10"/>
          </p:nvPr>
        </p:nvSpPr>
        <p:spPr/>
        <p:txBody>
          <a:bodyPr>
            <a:normAutofit fontScale="92500" lnSpcReduction="10000"/>
          </a:bodyPr>
          <a:lstStyle/>
          <a:p>
            <a:r>
              <a:rPr lang="fr-FR" dirty="0"/>
              <a:t>The </a:t>
            </a:r>
            <a:r>
              <a:rPr lang="fr-FR" dirty="0" err="1"/>
              <a:t>space-dependent</a:t>
            </a:r>
            <a:r>
              <a:rPr lang="fr-FR" dirty="0"/>
              <a:t> model uses a </a:t>
            </a:r>
            <a:r>
              <a:rPr lang="fr-FR" i="1" dirty="0"/>
              <a:t>Chemistry</a:t>
            </a:r>
            <a:r>
              <a:rPr lang="fr-FR" dirty="0"/>
              <a:t> interface to </a:t>
            </a:r>
            <a:r>
              <a:rPr lang="fr-FR" dirty="0" err="1"/>
              <a:t>define</a:t>
            </a:r>
            <a:r>
              <a:rPr lang="fr-FR" dirty="0"/>
              <a:t> the </a:t>
            </a:r>
            <a:r>
              <a:rPr lang="fr-FR" dirty="0" err="1"/>
              <a:t>reaction</a:t>
            </a:r>
            <a:r>
              <a:rPr lang="fr-FR" dirty="0"/>
              <a:t>, and </a:t>
            </a:r>
            <a:r>
              <a:rPr lang="fr-FR" dirty="0" err="1"/>
              <a:t>three</a:t>
            </a:r>
            <a:r>
              <a:rPr lang="fr-FR" dirty="0"/>
              <a:t> transport interfaces</a:t>
            </a:r>
          </a:p>
          <a:p>
            <a:r>
              <a:rPr lang="fr-FR" dirty="0"/>
              <a:t>The </a:t>
            </a:r>
            <a:r>
              <a:rPr lang="fr-FR" i="1" dirty="0"/>
              <a:t>Transport of </a:t>
            </a:r>
            <a:r>
              <a:rPr lang="fr-FR" i="1" dirty="0" err="1"/>
              <a:t>Concentrated</a:t>
            </a:r>
            <a:r>
              <a:rPr lang="fr-FR" i="1" dirty="0"/>
              <a:t> </a:t>
            </a:r>
            <a:r>
              <a:rPr lang="fr-FR" i="1" dirty="0" err="1"/>
              <a:t>Species</a:t>
            </a:r>
            <a:r>
              <a:rPr lang="fr-FR" i="1" dirty="0"/>
              <a:t> in </a:t>
            </a:r>
            <a:r>
              <a:rPr lang="fr-FR" i="1" dirty="0" err="1"/>
              <a:t>Porous</a:t>
            </a:r>
            <a:r>
              <a:rPr lang="fr-FR" i="1" dirty="0"/>
              <a:t> Media</a:t>
            </a:r>
            <a:r>
              <a:rPr lang="fr-FR" dirty="0"/>
              <a:t> interface solves the mass transport </a:t>
            </a:r>
            <a:r>
              <a:rPr lang="fr-FR" dirty="0" err="1"/>
              <a:t>equations</a:t>
            </a:r>
            <a:r>
              <a:rPr lang="fr-FR" dirty="0"/>
              <a:t>  for all </a:t>
            </a:r>
            <a:r>
              <a:rPr lang="fr-FR" dirty="0" err="1"/>
              <a:t>species</a:t>
            </a:r>
            <a:endParaRPr lang="fr-FR" dirty="0"/>
          </a:p>
          <a:p>
            <a:r>
              <a:rPr lang="fr-FR" dirty="0"/>
              <a:t>The </a:t>
            </a:r>
            <a:r>
              <a:rPr lang="fr-FR" i="1" dirty="0"/>
              <a:t>Free and </a:t>
            </a:r>
            <a:r>
              <a:rPr lang="fr-FR" i="1" dirty="0" err="1"/>
              <a:t>Porous</a:t>
            </a:r>
            <a:r>
              <a:rPr lang="fr-FR" i="1" dirty="0"/>
              <a:t> Media Flow</a:t>
            </a:r>
            <a:r>
              <a:rPr lang="fr-FR" dirty="0"/>
              <a:t> interface solves the </a:t>
            </a:r>
            <a:r>
              <a:rPr lang="fr-FR" dirty="0" err="1"/>
              <a:t>momentum</a:t>
            </a:r>
            <a:r>
              <a:rPr lang="fr-FR" dirty="0"/>
              <a:t> </a:t>
            </a:r>
            <a:r>
              <a:rPr lang="fr-FR" dirty="0" err="1"/>
              <a:t>equation</a:t>
            </a:r>
            <a:r>
              <a:rPr lang="fr-FR" dirty="0"/>
              <a:t> for the mixture</a:t>
            </a:r>
          </a:p>
          <a:p>
            <a:r>
              <a:rPr lang="fr-FR" dirty="0"/>
              <a:t>The </a:t>
            </a:r>
            <a:r>
              <a:rPr lang="fr-FR" i="1" dirty="0" err="1"/>
              <a:t>Heat</a:t>
            </a:r>
            <a:r>
              <a:rPr lang="fr-FR" i="1" dirty="0"/>
              <a:t> Transfer in </a:t>
            </a:r>
            <a:r>
              <a:rPr lang="fr-FR" i="1" dirty="0" err="1"/>
              <a:t>Porous</a:t>
            </a:r>
            <a:r>
              <a:rPr lang="fr-FR" i="1" dirty="0"/>
              <a:t> Media</a:t>
            </a:r>
            <a:r>
              <a:rPr lang="fr-FR" dirty="0"/>
              <a:t> interface solves the </a:t>
            </a:r>
            <a:r>
              <a:rPr lang="fr-FR" dirty="0" err="1"/>
              <a:t>temperature</a:t>
            </a:r>
            <a:r>
              <a:rPr lang="fr-FR" dirty="0"/>
              <a:t> </a:t>
            </a:r>
            <a:r>
              <a:rPr lang="fr-FR" dirty="0" err="1"/>
              <a:t>equation</a:t>
            </a:r>
            <a:r>
              <a:rPr lang="fr-FR" dirty="0"/>
              <a:t> in the </a:t>
            </a:r>
            <a:r>
              <a:rPr lang="fr-FR" dirty="0" err="1"/>
              <a:t>whole</a:t>
            </a:r>
            <a:r>
              <a:rPr lang="fr-FR" dirty="0"/>
              <a:t> </a:t>
            </a:r>
            <a:r>
              <a:rPr lang="fr-FR" dirty="0" err="1"/>
              <a:t>domain</a:t>
            </a:r>
            <a:endParaRPr lang="fr-FR" dirty="0"/>
          </a:p>
          <a:p>
            <a:r>
              <a:rPr lang="fr-FR" dirty="0"/>
              <a:t>All four interfaces are </a:t>
            </a:r>
            <a:r>
              <a:rPr lang="fr-FR" dirty="0" err="1"/>
              <a:t>solved</a:t>
            </a:r>
            <a:r>
              <a:rPr lang="fr-FR" dirty="0"/>
              <a:t> </a:t>
            </a:r>
            <a:r>
              <a:rPr lang="fr-FR" dirty="0" err="1"/>
              <a:t>together</a:t>
            </a:r>
            <a:r>
              <a:rPr lang="fr-FR" dirty="0"/>
              <a:t> </a:t>
            </a:r>
            <a:r>
              <a:rPr lang="fr-FR" dirty="0" err="1"/>
              <a:t>with</a:t>
            </a:r>
            <a:r>
              <a:rPr lang="fr-FR" dirty="0"/>
              <a:t> the </a:t>
            </a:r>
            <a:r>
              <a:rPr lang="fr-FR" i="1" dirty="0" err="1"/>
              <a:t>Nonisothermal</a:t>
            </a:r>
            <a:r>
              <a:rPr lang="fr-FR" i="1" dirty="0"/>
              <a:t> </a:t>
            </a:r>
            <a:r>
              <a:rPr lang="fr-FR" i="1" dirty="0" err="1"/>
              <a:t>Reacting</a:t>
            </a:r>
            <a:r>
              <a:rPr lang="fr-FR" i="1" dirty="0"/>
              <a:t> Flow</a:t>
            </a:r>
            <a:r>
              <a:rPr lang="fr-FR" dirty="0"/>
              <a:t> </a:t>
            </a:r>
            <a:r>
              <a:rPr lang="fr-FR" dirty="0" err="1"/>
              <a:t>coupling</a:t>
            </a:r>
            <a:r>
              <a:rPr lang="fr-FR" dirty="0"/>
              <a:t> to </a:t>
            </a:r>
            <a:r>
              <a:rPr lang="fr-FR" dirty="0" err="1"/>
              <a:t>ensure</a:t>
            </a:r>
            <a:r>
              <a:rPr lang="fr-FR" dirty="0"/>
              <a:t> conservation of mass, </a:t>
            </a:r>
            <a:r>
              <a:rPr lang="fr-FR" dirty="0" err="1"/>
              <a:t>momentum</a:t>
            </a:r>
            <a:r>
              <a:rPr lang="fr-FR" dirty="0"/>
              <a:t> and </a:t>
            </a:r>
            <a:r>
              <a:rPr lang="fr-FR" dirty="0" err="1"/>
              <a:t>energy</a:t>
            </a:r>
            <a:endParaRPr lang="fr-FR" dirty="0"/>
          </a:p>
          <a:p>
            <a:endParaRPr lang="fr-FR" dirty="0"/>
          </a:p>
        </p:txBody>
      </p:sp>
      <p:pic>
        <p:nvPicPr>
          <p:cNvPr id="25" name="Espace réservé du contenu 24">
            <a:extLst>
              <a:ext uri="{FF2B5EF4-FFF2-40B4-BE49-F238E27FC236}">
                <a16:creationId xmlns:a16="http://schemas.microsoft.com/office/drawing/2014/main" id="{0CC6118E-246D-45E5-B2A0-6FD21B804CD8}"/>
              </a:ext>
            </a:extLst>
          </p:cNvPr>
          <p:cNvPicPr>
            <a:picLocks noGrp="1" noChangeAspect="1"/>
          </p:cNvPicPr>
          <p:nvPr>
            <p:ph sz="quarter" idx="17"/>
          </p:nvPr>
        </p:nvPicPr>
        <p:blipFill>
          <a:blip r:embed="rId2"/>
          <a:stretch>
            <a:fillRect/>
          </a:stretch>
        </p:blipFill>
        <p:spPr>
          <a:xfrm>
            <a:off x="1669281" y="990600"/>
            <a:ext cx="3062237" cy="5867400"/>
          </a:xfrm>
        </p:spPr>
      </p:pic>
    </p:spTree>
    <p:extLst>
      <p:ext uri="{BB962C8B-B14F-4D97-AF65-F5344CB8AC3E}">
        <p14:creationId xmlns:p14="http://schemas.microsoft.com/office/powerpoint/2010/main" val="3200178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Image 35">
            <a:extLst>
              <a:ext uri="{FF2B5EF4-FFF2-40B4-BE49-F238E27FC236}">
                <a16:creationId xmlns:a16="http://schemas.microsoft.com/office/drawing/2014/main" id="{C0F0ED13-0048-4E43-958F-1083545F445C}"/>
              </a:ext>
            </a:extLst>
          </p:cNvPr>
          <p:cNvPicPr>
            <a:picLocks noChangeAspect="1"/>
          </p:cNvPicPr>
          <p:nvPr/>
        </p:nvPicPr>
        <p:blipFill rotWithShape="1">
          <a:blip r:embed="rId2"/>
          <a:srcRect l="65708" t="6601" r="2877" b="3800"/>
          <a:stretch/>
        </p:blipFill>
        <p:spPr>
          <a:xfrm>
            <a:off x="9578904" y="1228389"/>
            <a:ext cx="2549710" cy="4799451"/>
          </a:xfrm>
          <a:prstGeom prst="rect">
            <a:avLst/>
          </a:prstGeom>
        </p:spPr>
      </p:pic>
      <p:sp>
        <p:nvSpPr>
          <p:cNvPr id="2" name="Titre 1">
            <a:extLst>
              <a:ext uri="{FF2B5EF4-FFF2-40B4-BE49-F238E27FC236}">
                <a16:creationId xmlns:a16="http://schemas.microsoft.com/office/drawing/2014/main" id="{837A5CC4-1D07-44A7-8317-0E63A43C06FB}"/>
              </a:ext>
            </a:extLst>
          </p:cNvPr>
          <p:cNvSpPr>
            <a:spLocks noGrp="1"/>
          </p:cNvSpPr>
          <p:nvPr>
            <p:ph type="title"/>
          </p:nvPr>
        </p:nvSpPr>
        <p:spPr/>
        <p:txBody>
          <a:bodyPr/>
          <a:lstStyle/>
          <a:p>
            <a:r>
              <a:rPr lang="fr-FR" dirty="0"/>
              <a:t>Model </a:t>
            </a:r>
            <a:r>
              <a:rPr lang="fr-FR" dirty="0" err="1"/>
              <a:t>Definition</a:t>
            </a:r>
            <a:br>
              <a:rPr lang="fr-FR" dirty="0"/>
            </a:br>
            <a:r>
              <a:rPr lang="fr-FR" sz="2400" b="0" i="1" dirty="0">
                <a:solidFill>
                  <a:schemeClr val="accent3"/>
                </a:solidFill>
              </a:rPr>
              <a:t>Single-Tube </a:t>
            </a:r>
            <a:r>
              <a:rPr lang="fr-FR" sz="2400" b="0" i="1" dirty="0" err="1">
                <a:solidFill>
                  <a:schemeClr val="accent3"/>
                </a:solidFill>
              </a:rPr>
              <a:t>Reactor</a:t>
            </a:r>
            <a:endParaRPr lang="fr-FR" sz="2400" b="0" i="1" dirty="0">
              <a:solidFill>
                <a:schemeClr val="accent3"/>
              </a:solidFill>
            </a:endParaRPr>
          </a:p>
        </p:txBody>
      </p:sp>
      <mc:AlternateContent xmlns:mc="http://schemas.openxmlformats.org/markup-compatibility/2006" xmlns:a14="http://schemas.microsoft.com/office/drawing/2010/main">
        <mc:Choice Requires="a14">
          <p:sp>
            <p:nvSpPr>
              <p:cNvPr id="4" name="Espace réservé du contenu 3">
                <a:extLst>
                  <a:ext uri="{FF2B5EF4-FFF2-40B4-BE49-F238E27FC236}">
                    <a16:creationId xmlns:a16="http://schemas.microsoft.com/office/drawing/2014/main" id="{98DC0C21-7F2A-4EA1-B049-6B5E208D2E87}"/>
                  </a:ext>
                </a:extLst>
              </p:cNvPr>
              <p:cNvSpPr>
                <a:spLocks noGrp="1"/>
              </p:cNvSpPr>
              <p:nvPr>
                <p:ph sz="half" idx="10"/>
              </p:nvPr>
            </p:nvSpPr>
            <p:spPr/>
            <p:txBody>
              <a:bodyPr/>
              <a:lstStyle/>
              <a:p>
                <a:r>
                  <a:rPr lang="fr-FR" dirty="0"/>
                  <a:t>The tube </a:t>
                </a:r>
                <a:r>
                  <a:rPr lang="fr-FR" dirty="0" err="1"/>
                  <a:t>is</a:t>
                </a:r>
                <a:r>
                  <a:rPr lang="fr-FR" dirty="0"/>
                  <a:t> </a:t>
                </a:r>
                <a14:m>
                  <m:oMath xmlns:m="http://schemas.openxmlformats.org/officeDocument/2006/math">
                    <m:r>
                      <a:rPr lang="fr-FR" b="0" i="1" smtClean="0">
                        <a:latin typeface="Cambria Math" panose="02040503050406030204" pitchFamily="18" charset="0"/>
                      </a:rPr>
                      <m:t>0.5 </m:t>
                    </m:r>
                    <m:r>
                      <a:rPr lang="fr-FR" b="0" i="1" smtClean="0">
                        <a:latin typeface="Cambria Math" panose="02040503050406030204" pitchFamily="18" charset="0"/>
                      </a:rPr>
                      <m:t>𝑚</m:t>
                    </m:r>
                  </m:oMath>
                </a14:m>
                <a:r>
                  <a:rPr lang="fr-FR" dirty="0"/>
                  <a:t> long, and has a radius of </a:t>
                </a:r>
                <a14:m>
                  <m:oMath xmlns:m="http://schemas.openxmlformats.org/officeDocument/2006/math">
                    <m:r>
                      <a:rPr lang="fr-FR" b="0" i="1" smtClean="0">
                        <a:latin typeface="Cambria Math" panose="02040503050406030204" pitchFamily="18" charset="0"/>
                      </a:rPr>
                      <m:t>5 </m:t>
                    </m:r>
                    <m:r>
                      <a:rPr lang="fr-FR" b="0" i="1" smtClean="0">
                        <a:latin typeface="Cambria Math" panose="02040503050406030204" pitchFamily="18" charset="0"/>
                      </a:rPr>
                      <m:t>𝑐𝑚</m:t>
                    </m:r>
                  </m:oMath>
                </a14:m>
                <a:endParaRPr lang="fr-FR" dirty="0"/>
              </a:p>
              <a:p>
                <a:r>
                  <a:rPr lang="fr-FR" dirty="0"/>
                  <a:t>The tube </a:t>
                </a:r>
                <a:r>
                  <a:rPr lang="fr-FR" dirty="0" err="1"/>
                  <a:t>is</a:t>
                </a:r>
                <a:r>
                  <a:rPr lang="fr-FR" dirty="0"/>
                  <a:t> </a:t>
                </a:r>
                <a:r>
                  <a:rPr lang="fr-FR" dirty="0" err="1"/>
                  <a:t>filled</a:t>
                </a:r>
                <a:r>
                  <a:rPr lang="fr-FR" dirty="0"/>
                  <a:t> </a:t>
                </a:r>
                <a:r>
                  <a:rPr lang="fr-FR" dirty="0" err="1"/>
                  <a:t>with</a:t>
                </a:r>
                <a:r>
                  <a:rPr lang="fr-FR" dirty="0"/>
                  <a:t> a </a:t>
                </a:r>
                <a:r>
                  <a:rPr lang="fr-FR" dirty="0" err="1"/>
                  <a:t>porous</a:t>
                </a:r>
                <a:r>
                  <a:rPr lang="fr-FR" dirty="0"/>
                  <a:t> </a:t>
                </a:r>
                <a:r>
                  <a:rPr lang="fr-FR" dirty="0" err="1"/>
                  <a:t>material</a:t>
                </a:r>
                <a:r>
                  <a:rPr lang="fr-FR" dirty="0"/>
                  <a:t> in </a:t>
                </a:r>
                <a:r>
                  <a:rPr lang="fr-FR" dirty="0" err="1"/>
                  <a:t>which</a:t>
                </a:r>
                <a:r>
                  <a:rPr lang="fr-FR" dirty="0"/>
                  <a:t> the matrix </a:t>
                </a:r>
                <a:r>
                  <a:rPr lang="fr-FR" dirty="0" err="1"/>
                  <a:t>is</a:t>
                </a:r>
                <a:r>
                  <a:rPr lang="fr-FR" dirty="0"/>
                  <a:t> a </a:t>
                </a:r>
                <a:r>
                  <a:rPr lang="fr-FR" dirty="0" err="1"/>
                  <a:t>catalytic</a:t>
                </a:r>
                <a:r>
                  <a:rPr lang="fr-FR" dirty="0"/>
                  <a:t> </a:t>
                </a:r>
                <a:r>
                  <a:rPr lang="fr-FR" dirty="0" err="1"/>
                  <a:t>material</a:t>
                </a:r>
                <a:endParaRPr lang="fr-FR" dirty="0"/>
              </a:p>
              <a:p>
                <a:r>
                  <a:rPr lang="fr-FR" dirty="0"/>
                  <a:t>A mixture of </a:t>
                </a:r>
                <a14:m>
                  <m:oMath xmlns:m="http://schemas.openxmlformats.org/officeDocument/2006/math">
                    <m:r>
                      <a:rPr lang="fr-FR" b="0" i="1" smtClean="0">
                        <a:latin typeface="Cambria Math" panose="02040503050406030204" pitchFamily="18" charset="0"/>
                      </a:rPr>
                      <m:t>33%</m:t>
                    </m:r>
                  </m:oMath>
                </a14:m>
                <a:r>
                  <a:rPr lang="fr-FR" dirty="0"/>
                  <a:t> </a:t>
                </a:r>
                <a:r>
                  <a:rPr lang="fr-FR" dirty="0" err="1"/>
                  <a:t>methane</a:t>
                </a:r>
                <a:r>
                  <a:rPr lang="fr-FR" dirty="0"/>
                  <a:t>, </a:t>
                </a:r>
                <a14:m>
                  <m:oMath xmlns:m="http://schemas.openxmlformats.org/officeDocument/2006/math">
                    <m:r>
                      <a:rPr lang="fr-FR" i="1" dirty="0" smtClean="0">
                        <a:latin typeface="Cambria Math" panose="02040503050406030204" pitchFamily="18" charset="0"/>
                      </a:rPr>
                      <m:t>6</m:t>
                    </m:r>
                    <m:r>
                      <a:rPr lang="fr-FR" b="0" i="1" dirty="0" smtClean="0">
                        <a:latin typeface="Cambria Math" panose="02040503050406030204" pitchFamily="18" charset="0"/>
                      </a:rPr>
                      <m:t>6</m:t>
                    </m:r>
                    <m:r>
                      <a:rPr lang="fr-FR" i="1">
                        <a:latin typeface="Cambria Math" panose="02040503050406030204" pitchFamily="18" charset="0"/>
                      </a:rPr>
                      <m:t>%</m:t>
                    </m:r>
                  </m:oMath>
                </a14:m>
                <a:r>
                  <a:rPr lang="fr-FR" dirty="0"/>
                  <a:t> water and </a:t>
                </a:r>
                <a14:m>
                  <m:oMath xmlns:m="http://schemas.openxmlformats.org/officeDocument/2006/math">
                    <m:r>
                      <a:rPr lang="fr-FR" i="1" dirty="0" smtClean="0">
                        <a:latin typeface="Cambria Math" panose="02040503050406030204" pitchFamily="18" charset="0"/>
                      </a:rPr>
                      <m:t>1</m:t>
                    </m:r>
                    <m:r>
                      <a:rPr lang="fr-FR" i="1">
                        <a:latin typeface="Cambria Math" panose="02040503050406030204" pitchFamily="18" charset="0"/>
                      </a:rPr>
                      <m:t>%</m:t>
                    </m:r>
                  </m:oMath>
                </a14:m>
                <a:r>
                  <a:rPr lang="fr-FR" dirty="0"/>
                  <a:t> </a:t>
                </a:r>
                <a:r>
                  <a:rPr lang="fr-FR" dirty="0" err="1"/>
                  <a:t>carbon</a:t>
                </a:r>
                <a:r>
                  <a:rPr lang="fr-FR" dirty="0"/>
                  <a:t> </a:t>
                </a:r>
                <a:r>
                  <a:rPr lang="fr-FR" dirty="0" err="1"/>
                  <a:t>dioxide</a:t>
                </a:r>
                <a:r>
                  <a:rPr lang="fr-FR" dirty="0"/>
                  <a:t> at </a:t>
                </a:r>
                <a14:m>
                  <m:oMath xmlns:m="http://schemas.openxmlformats.org/officeDocument/2006/math">
                    <m:r>
                      <a:rPr lang="fr-FR" i="1" dirty="0" smtClean="0">
                        <a:latin typeface="Cambria Math" panose="02040503050406030204" pitchFamily="18" charset="0"/>
                      </a:rPr>
                      <m:t>8</m:t>
                    </m:r>
                    <m:r>
                      <a:rPr lang="fr-FR" b="0" i="1" dirty="0" smtClean="0">
                        <a:latin typeface="Cambria Math" panose="02040503050406030204" pitchFamily="18" charset="0"/>
                      </a:rPr>
                      <m:t>00 </m:t>
                    </m:r>
                    <m:r>
                      <a:rPr lang="fr-FR" b="0" i="1" dirty="0" smtClean="0">
                        <a:latin typeface="Cambria Math" panose="02040503050406030204" pitchFamily="18" charset="0"/>
                      </a:rPr>
                      <m:t>𝐾</m:t>
                    </m:r>
                    <m:r>
                      <a:rPr lang="fr-FR" i="1">
                        <a:latin typeface="Cambria Math" panose="02040503050406030204" pitchFamily="18" charset="0"/>
                      </a:rPr>
                      <m:t> </m:t>
                    </m:r>
                  </m:oMath>
                </a14:m>
                <a:r>
                  <a:rPr lang="fr-FR" dirty="0" err="1"/>
                  <a:t>is</a:t>
                </a:r>
                <a:r>
                  <a:rPr lang="fr-FR" dirty="0"/>
                  <a:t> </a:t>
                </a:r>
                <a:r>
                  <a:rPr lang="fr-FR" dirty="0" err="1"/>
                  <a:t>injected</a:t>
                </a:r>
                <a:r>
                  <a:rPr lang="fr-FR" dirty="0"/>
                  <a:t> at a </a:t>
                </a:r>
                <a:r>
                  <a:rPr lang="fr-FR" dirty="0" err="1"/>
                  <a:t>velocity</a:t>
                </a:r>
                <a:r>
                  <a:rPr lang="fr-FR" dirty="0"/>
                  <a:t> of </a:t>
                </a:r>
                <a14:m>
                  <m:oMath xmlns:m="http://schemas.openxmlformats.org/officeDocument/2006/math">
                    <m:r>
                      <a:rPr lang="fr-FR" i="1" dirty="0" smtClean="0">
                        <a:latin typeface="Cambria Math" panose="02040503050406030204" pitchFamily="18" charset="0"/>
                      </a:rPr>
                      <m:t>2</m:t>
                    </m:r>
                    <m:r>
                      <a:rPr lang="fr-FR" b="0" i="1" dirty="0" smtClean="0">
                        <a:latin typeface="Cambria Math" panose="02040503050406030204" pitchFamily="18" charset="0"/>
                      </a:rPr>
                      <m:t> </m:t>
                    </m:r>
                    <m:r>
                      <a:rPr lang="fr-FR" b="0" i="1" dirty="0" smtClean="0">
                        <a:latin typeface="Cambria Math" panose="02040503050406030204" pitchFamily="18" charset="0"/>
                      </a:rPr>
                      <m:t>𝑐𝑚</m:t>
                    </m:r>
                    <m:r>
                      <a:rPr lang="fr-FR" b="0" i="1" dirty="0" smtClean="0">
                        <a:latin typeface="Cambria Math" panose="02040503050406030204" pitchFamily="18" charset="0"/>
                      </a:rPr>
                      <m:t>/</m:t>
                    </m:r>
                    <m:r>
                      <a:rPr lang="fr-FR" b="0" i="1" dirty="0" smtClean="0">
                        <a:latin typeface="Cambria Math" panose="02040503050406030204" pitchFamily="18" charset="0"/>
                      </a:rPr>
                      <m:t>𝑠</m:t>
                    </m:r>
                  </m:oMath>
                </a14:m>
                <a:r>
                  <a:rPr lang="fr-FR" dirty="0"/>
                  <a:t> in the tube</a:t>
                </a:r>
              </a:p>
              <a:p>
                <a:r>
                  <a:rPr lang="fr-FR" dirty="0"/>
                  <a:t>The </a:t>
                </a:r>
                <a:r>
                  <a:rPr lang="fr-FR" dirty="0" err="1"/>
                  <a:t>furnace</a:t>
                </a:r>
                <a:r>
                  <a:rPr lang="fr-FR" dirty="0"/>
                  <a:t> </a:t>
                </a:r>
                <a:r>
                  <a:rPr lang="fr-FR" dirty="0" err="1"/>
                  <a:t>heating</a:t>
                </a:r>
                <a:r>
                  <a:rPr lang="fr-FR" dirty="0"/>
                  <a:t> </a:t>
                </a:r>
                <a:r>
                  <a:rPr lang="fr-FR" dirty="0" err="1"/>
                  <a:t>is</a:t>
                </a:r>
                <a:r>
                  <a:rPr lang="fr-FR" dirty="0"/>
                  <a:t> </a:t>
                </a:r>
                <a:r>
                  <a:rPr lang="fr-FR" dirty="0" err="1"/>
                  <a:t>taken</a:t>
                </a:r>
                <a:r>
                  <a:rPr lang="fr-FR" dirty="0"/>
                  <a:t> </a:t>
                </a:r>
                <a:r>
                  <a:rPr lang="fr-FR" dirty="0" err="1"/>
                  <a:t>into</a:t>
                </a:r>
                <a:r>
                  <a:rPr lang="fr-FR" dirty="0"/>
                  <a:t> </a:t>
                </a:r>
                <a:r>
                  <a:rPr lang="fr-FR" dirty="0" err="1"/>
                  <a:t>account</a:t>
                </a:r>
                <a:r>
                  <a:rPr lang="fr-FR" dirty="0"/>
                  <a:t> </a:t>
                </a:r>
                <a:r>
                  <a:rPr lang="fr-FR" dirty="0" err="1"/>
                  <a:t>with</a:t>
                </a:r>
                <a:r>
                  <a:rPr lang="fr-FR" dirty="0"/>
                  <a:t> an </a:t>
                </a:r>
                <a:r>
                  <a:rPr lang="fr-FR" dirty="0" err="1"/>
                  <a:t>external</a:t>
                </a:r>
                <a:r>
                  <a:rPr lang="fr-FR" dirty="0"/>
                  <a:t> </a:t>
                </a:r>
                <a:r>
                  <a:rPr lang="fr-FR" dirty="0" err="1"/>
                  <a:t>heat</a:t>
                </a:r>
                <a:r>
                  <a:rPr lang="fr-FR" dirty="0"/>
                  <a:t> flux on the </a:t>
                </a:r>
                <a:r>
                  <a:rPr lang="fr-FR" dirty="0" err="1"/>
                  <a:t>shell</a:t>
                </a:r>
                <a:r>
                  <a:rPr lang="fr-FR" dirty="0"/>
                  <a:t> of </a:t>
                </a:r>
                <a14:m>
                  <m:oMath xmlns:m="http://schemas.openxmlformats.org/officeDocument/2006/math">
                    <m:r>
                      <a:rPr lang="fr-FR" b="0" i="0" smtClean="0">
                        <a:latin typeface="Cambria Math" panose="02040503050406030204" pitchFamily="18" charset="0"/>
                      </a:rPr>
                      <m:t>1100 </m:t>
                    </m:r>
                    <m:r>
                      <m:rPr>
                        <m:sty m:val="p"/>
                      </m:rPr>
                      <a:rPr lang="fr-FR" b="0" i="0" smtClean="0">
                        <a:latin typeface="Cambria Math" panose="02040503050406030204" pitchFamily="18" charset="0"/>
                      </a:rPr>
                      <m:t>W</m:t>
                    </m:r>
                    <m:r>
                      <a:rPr lang="fr-FR" b="0" i="0" smtClean="0">
                        <a:latin typeface="Cambria Math" panose="02040503050406030204" pitchFamily="18" charset="0"/>
                      </a:rPr>
                      <m:t>/</m:t>
                    </m:r>
                    <m:sSup>
                      <m:sSupPr>
                        <m:ctrlPr>
                          <a:rPr lang="fr-FR" b="0" i="1" smtClean="0">
                            <a:latin typeface="Cambria Math" panose="02040503050406030204" pitchFamily="18" charset="0"/>
                          </a:rPr>
                        </m:ctrlPr>
                      </m:sSupPr>
                      <m:e>
                        <m:r>
                          <m:rPr>
                            <m:sty m:val="p"/>
                          </m:rPr>
                          <a:rPr lang="fr-FR" b="0" i="0" smtClean="0">
                            <a:latin typeface="Cambria Math" panose="02040503050406030204" pitchFamily="18" charset="0"/>
                          </a:rPr>
                          <m:t>m</m:t>
                        </m:r>
                      </m:e>
                      <m:sup>
                        <m:r>
                          <a:rPr lang="fr-FR" b="0" i="1" smtClean="0">
                            <a:latin typeface="Cambria Math" panose="02040503050406030204" pitchFamily="18" charset="0"/>
                          </a:rPr>
                          <m:t>2</m:t>
                        </m:r>
                      </m:sup>
                    </m:sSup>
                  </m:oMath>
                </a14:m>
                <a:endParaRPr lang="fr-FR" dirty="0"/>
              </a:p>
            </p:txBody>
          </p:sp>
        </mc:Choice>
        <mc:Fallback xmlns="">
          <p:sp>
            <p:nvSpPr>
              <p:cNvPr id="4" name="Espace réservé du contenu 3">
                <a:extLst>
                  <a:ext uri="{FF2B5EF4-FFF2-40B4-BE49-F238E27FC236}">
                    <a16:creationId xmlns:a16="http://schemas.microsoft.com/office/drawing/2014/main" id="{98DC0C21-7F2A-4EA1-B049-6B5E208D2E87}"/>
                  </a:ext>
                </a:extLst>
              </p:cNvPr>
              <p:cNvSpPr>
                <a:spLocks noGrp="1" noRot="1" noChangeAspect="1" noMove="1" noResize="1" noEditPoints="1" noAdjustHandles="1" noChangeArrowheads="1" noChangeShapeType="1" noTextEdit="1"/>
              </p:cNvSpPr>
              <p:nvPr>
                <p:ph sz="half" idx="10"/>
              </p:nvPr>
            </p:nvSpPr>
            <p:spPr>
              <a:blipFill>
                <a:blip r:embed="rId3"/>
                <a:stretch>
                  <a:fillRect l="-1893" t="-867"/>
                </a:stretch>
              </a:blipFill>
            </p:spPr>
            <p:txBody>
              <a:bodyPr/>
              <a:lstStyle/>
              <a:p>
                <a:r>
                  <a:rPr lang="fr-FR">
                    <a:noFill/>
                  </a:rPr>
                  <a:t> </a:t>
                </a:r>
              </a:p>
            </p:txBody>
          </p:sp>
        </mc:Fallback>
      </mc:AlternateContent>
      <p:sp>
        <p:nvSpPr>
          <p:cNvPr id="5" name="Espace réservé du texte 4">
            <a:extLst>
              <a:ext uri="{FF2B5EF4-FFF2-40B4-BE49-F238E27FC236}">
                <a16:creationId xmlns:a16="http://schemas.microsoft.com/office/drawing/2014/main" id="{46383406-56CE-43DF-971A-9C155B950F0B}"/>
              </a:ext>
            </a:extLst>
          </p:cNvPr>
          <p:cNvSpPr>
            <a:spLocks noGrp="1"/>
          </p:cNvSpPr>
          <p:nvPr>
            <p:ph type="body" sz="quarter" idx="12"/>
          </p:nvPr>
        </p:nvSpPr>
        <p:spPr/>
        <p:txBody>
          <a:bodyPr>
            <a:normAutofit fontScale="92500" lnSpcReduction="10000"/>
          </a:bodyPr>
          <a:lstStyle/>
          <a:p>
            <a:r>
              <a:rPr lang="fr-FR" dirty="0" err="1"/>
              <a:t>Molar</a:t>
            </a:r>
            <a:r>
              <a:rPr lang="fr-FR" dirty="0"/>
              <a:t> concentration (mol/m^3) of </a:t>
            </a:r>
            <a:r>
              <a:rPr lang="fr-FR" dirty="0" err="1"/>
              <a:t>methane</a:t>
            </a:r>
            <a:r>
              <a:rPr lang="fr-FR" dirty="0"/>
              <a:t> and </a:t>
            </a:r>
            <a:r>
              <a:rPr lang="fr-FR" dirty="0" err="1"/>
              <a:t>velocity</a:t>
            </a:r>
            <a:r>
              <a:rPr lang="fr-FR" dirty="0"/>
              <a:t> </a:t>
            </a:r>
            <a:r>
              <a:rPr lang="fr-FR" dirty="0" err="1"/>
              <a:t>field</a:t>
            </a:r>
            <a:r>
              <a:rPr lang="fr-FR" dirty="0"/>
              <a:t>.</a:t>
            </a:r>
          </a:p>
        </p:txBody>
      </p:sp>
      <p:grpSp>
        <p:nvGrpSpPr>
          <p:cNvPr id="18" name="Group 50">
            <a:extLst>
              <a:ext uri="{FF2B5EF4-FFF2-40B4-BE49-F238E27FC236}">
                <a16:creationId xmlns:a16="http://schemas.microsoft.com/office/drawing/2014/main" id="{AE2C606A-9711-44EF-8B39-6D451730558A}"/>
              </a:ext>
            </a:extLst>
          </p:cNvPr>
          <p:cNvGrpSpPr/>
          <p:nvPr/>
        </p:nvGrpSpPr>
        <p:grpSpPr>
          <a:xfrm>
            <a:off x="8401478" y="957070"/>
            <a:ext cx="3383071" cy="5019567"/>
            <a:chOff x="6179673" y="986063"/>
            <a:chExt cx="2645688" cy="3925489"/>
          </a:xfrm>
        </p:grpSpPr>
        <p:sp>
          <p:nvSpPr>
            <p:cNvPr id="19" name="TextBox 35">
              <a:extLst>
                <a:ext uri="{FF2B5EF4-FFF2-40B4-BE49-F238E27FC236}">
                  <a16:creationId xmlns:a16="http://schemas.microsoft.com/office/drawing/2014/main" id="{F54B5FC4-98A2-4075-A3CC-EB964AEBE9B4}"/>
                </a:ext>
              </a:extLst>
            </p:cNvPr>
            <p:cNvSpPr txBox="1"/>
            <p:nvPr/>
          </p:nvSpPr>
          <p:spPr>
            <a:xfrm>
              <a:off x="6275716" y="1162466"/>
              <a:ext cx="479924" cy="198572"/>
            </a:xfrm>
            <a:prstGeom prst="rect">
              <a:avLst/>
            </a:prstGeom>
            <a:noFill/>
            <a:ln>
              <a:noFill/>
            </a:ln>
            <a:effectLst/>
          </p:spPr>
          <p:txBody>
            <a:bodyPr wrap="square" lIns="68580" tIns="34290" rIns="68580" bIns="34290">
              <a:spAutoFit/>
            </a:bodyPr>
            <a:lstStyle>
              <a:defPPr>
                <a:defRPr lang="en-US"/>
              </a:defPPr>
              <a:lvl1pPr algn="r" defTabSz="914400">
                <a:spcBef>
                  <a:spcPct val="0"/>
                </a:spcBef>
                <a:defRPr sz="800" b="1" i="1">
                  <a:solidFill>
                    <a:srgbClr val="3B81B7"/>
                  </a:solidFill>
                  <a:latin typeface="Lato" panose="020F0502020204030203" pitchFamily="34" charset="77"/>
                </a:defRPr>
              </a:lvl1pPr>
              <a:lvl2pPr marL="457200" defTabSz="914400">
                <a:spcBef>
                  <a:spcPct val="0"/>
                </a:spcBef>
                <a:defRPr sz="1800"/>
              </a:lvl2pPr>
              <a:lvl3pPr marL="914400" defTabSz="914400">
                <a:spcBef>
                  <a:spcPct val="0"/>
                </a:spcBef>
                <a:defRPr sz="1800"/>
              </a:lvl3pPr>
              <a:lvl4pPr marL="1371600" defTabSz="914400">
                <a:spcBef>
                  <a:spcPct val="0"/>
                </a:spcBef>
                <a:defRPr sz="1800"/>
              </a:lvl4pPr>
              <a:lvl5pPr marL="1828800" defTabSz="914400">
                <a:spcBef>
                  <a:spcPct val="0"/>
                </a:spcBef>
                <a:defRPr sz="1800"/>
              </a:lvl5pPr>
              <a:lvl6pPr marL="2286000" defTabSz="914400">
                <a:defRPr sz="1800"/>
              </a:lvl6pPr>
              <a:lvl7pPr marL="2743200" defTabSz="914400">
                <a:defRPr sz="1800"/>
              </a:lvl7pPr>
              <a:lvl8pPr marL="3200400" defTabSz="914400">
                <a:defRPr sz="1800"/>
              </a:lvl8pPr>
              <a:lvl9pPr marL="3657600" defTabSz="914400">
                <a:defRPr sz="1800"/>
              </a:lvl9pPr>
            </a:lstStyle>
            <a:p>
              <a:pPr algn="ctr"/>
              <a:r>
                <a:rPr lang="en-US" sz="1200" b="0" i="0" dirty="0">
                  <a:solidFill>
                    <a:schemeClr val="tx1"/>
                  </a:solidFill>
                  <a:latin typeface="+mn-lt"/>
                </a:rPr>
                <a:t>Outlet</a:t>
              </a:r>
            </a:p>
          </p:txBody>
        </p:sp>
        <p:grpSp>
          <p:nvGrpSpPr>
            <p:cNvPr id="20" name="Group 49">
              <a:extLst>
                <a:ext uri="{FF2B5EF4-FFF2-40B4-BE49-F238E27FC236}">
                  <a16:creationId xmlns:a16="http://schemas.microsoft.com/office/drawing/2014/main" id="{F2B9EE3A-6E59-410A-8785-27DF1712C412}"/>
                </a:ext>
              </a:extLst>
            </p:cNvPr>
            <p:cNvGrpSpPr/>
            <p:nvPr/>
          </p:nvGrpSpPr>
          <p:grpSpPr>
            <a:xfrm>
              <a:off x="6179673" y="986063"/>
              <a:ext cx="2645688" cy="3925489"/>
              <a:chOff x="6110877" y="320374"/>
              <a:chExt cx="2645688" cy="3925489"/>
            </a:xfrm>
          </p:grpSpPr>
          <p:sp>
            <p:nvSpPr>
              <p:cNvPr id="22" name="TextBox 9">
                <a:extLst>
                  <a:ext uri="{FF2B5EF4-FFF2-40B4-BE49-F238E27FC236}">
                    <a16:creationId xmlns:a16="http://schemas.microsoft.com/office/drawing/2014/main" id="{EA2FE7A3-DE8B-45C9-AD7D-9348F10ABFBC}"/>
                  </a:ext>
                </a:extLst>
              </p:cNvPr>
              <p:cNvSpPr txBox="1"/>
              <p:nvPr/>
            </p:nvSpPr>
            <p:spPr>
              <a:xfrm>
                <a:off x="7730274" y="320374"/>
                <a:ext cx="1026291" cy="198572"/>
              </a:xfrm>
              <a:prstGeom prst="rect">
                <a:avLst/>
              </a:prstGeom>
              <a:noFill/>
              <a:ln>
                <a:noFill/>
              </a:ln>
              <a:effectLst/>
            </p:spPr>
            <p:txBody>
              <a:bodyPr wrap="square" lIns="68580" tIns="34290" rIns="68580" bIns="34290">
                <a:spAutoFit/>
              </a:bodyPr>
              <a:lstStyle>
                <a:defPPr>
                  <a:defRPr lang="en-US"/>
                </a:defPPr>
                <a:lvl1pPr algn="r" defTabSz="914400">
                  <a:spcBef>
                    <a:spcPct val="0"/>
                  </a:spcBef>
                  <a:defRPr sz="800" b="1" i="1">
                    <a:solidFill>
                      <a:srgbClr val="3B81B7"/>
                    </a:solidFill>
                    <a:latin typeface="Lato" panose="020F0502020204030203" pitchFamily="34" charset="77"/>
                  </a:defRPr>
                </a:lvl1pPr>
                <a:lvl2pPr marL="457200" defTabSz="914400">
                  <a:spcBef>
                    <a:spcPct val="0"/>
                  </a:spcBef>
                  <a:defRPr sz="1800"/>
                </a:lvl2pPr>
                <a:lvl3pPr marL="914400" defTabSz="914400">
                  <a:spcBef>
                    <a:spcPct val="0"/>
                  </a:spcBef>
                  <a:defRPr sz="1800"/>
                </a:lvl3pPr>
                <a:lvl4pPr marL="1371600" defTabSz="914400">
                  <a:spcBef>
                    <a:spcPct val="0"/>
                  </a:spcBef>
                  <a:defRPr sz="1800"/>
                </a:lvl4pPr>
                <a:lvl5pPr marL="1828800" defTabSz="914400">
                  <a:spcBef>
                    <a:spcPct val="0"/>
                  </a:spcBef>
                  <a:defRPr sz="1800"/>
                </a:lvl5pPr>
                <a:lvl6pPr marL="2286000" defTabSz="914400">
                  <a:defRPr sz="1800"/>
                </a:lvl6pPr>
                <a:lvl7pPr marL="2743200" defTabSz="914400">
                  <a:defRPr sz="1800"/>
                </a:lvl7pPr>
                <a:lvl8pPr marL="3200400" defTabSz="914400">
                  <a:defRPr sz="1800"/>
                </a:lvl8pPr>
                <a:lvl9pPr marL="3657600" defTabSz="914400">
                  <a:defRPr sz="1800"/>
                </a:lvl9pPr>
              </a:lstStyle>
              <a:p>
                <a:pPr algn="ctr"/>
                <a:r>
                  <a:rPr lang="en-US" sz="1200" b="0" i="0" dirty="0">
                    <a:solidFill>
                      <a:schemeClr val="tx1"/>
                    </a:solidFill>
                    <a:latin typeface="+mn-lt"/>
                  </a:rPr>
                  <a:t>Copper tube shell</a:t>
                </a:r>
              </a:p>
            </p:txBody>
          </p:sp>
          <p:sp>
            <p:nvSpPr>
              <p:cNvPr id="23" name="TextBox 12">
                <a:extLst>
                  <a:ext uri="{FF2B5EF4-FFF2-40B4-BE49-F238E27FC236}">
                    <a16:creationId xmlns:a16="http://schemas.microsoft.com/office/drawing/2014/main" id="{72B6D013-8E13-47AA-B9C1-A23228C76318}"/>
                  </a:ext>
                </a:extLst>
              </p:cNvPr>
              <p:cNvSpPr txBox="1"/>
              <p:nvPr/>
            </p:nvSpPr>
            <p:spPr>
              <a:xfrm>
                <a:off x="6110877" y="1698496"/>
                <a:ext cx="982921" cy="342987"/>
              </a:xfrm>
              <a:prstGeom prst="rect">
                <a:avLst/>
              </a:prstGeom>
              <a:noFill/>
              <a:ln>
                <a:noFill/>
              </a:ln>
              <a:effectLst/>
            </p:spPr>
            <p:txBody>
              <a:bodyPr wrap="square" lIns="68580" tIns="34290" rIns="68580" bIns="34290">
                <a:spAutoFit/>
              </a:bodyPr>
              <a:lstStyle>
                <a:defPPr>
                  <a:defRPr lang="en-US"/>
                </a:defPPr>
                <a:lvl1pPr algn="r" defTabSz="914400">
                  <a:spcBef>
                    <a:spcPct val="0"/>
                  </a:spcBef>
                  <a:defRPr sz="800" b="1" i="1">
                    <a:solidFill>
                      <a:srgbClr val="3B81B7"/>
                    </a:solidFill>
                    <a:latin typeface="Lato" panose="020F0502020204030203" pitchFamily="34" charset="77"/>
                  </a:defRPr>
                </a:lvl1pPr>
                <a:lvl2pPr marL="457200" defTabSz="914400">
                  <a:spcBef>
                    <a:spcPct val="0"/>
                  </a:spcBef>
                  <a:defRPr sz="1800"/>
                </a:lvl2pPr>
                <a:lvl3pPr marL="914400" defTabSz="914400">
                  <a:spcBef>
                    <a:spcPct val="0"/>
                  </a:spcBef>
                  <a:defRPr sz="1800"/>
                </a:lvl3pPr>
                <a:lvl4pPr marL="1371600" defTabSz="914400">
                  <a:spcBef>
                    <a:spcPct val="0"/>
                  </a:spcBef>
                  <a:defRPr sz="1800"/>
                </a:lvl4pPr>
                <a:lvl5pPr marL="1828800" defTabSz="914400">
                  <a:spcBef>
                    <a:spcPct val="0"/>
                  </a:spcBef>
                  <a:defRPr sz="1800"/>
                </a:lvl5pPr>
                <a:lvl6pPr marL="2286000" defTabSz="914400">
                  <a:defRPr sz="1800"/>
                </a:lvl6pPr>
                <a:lvl7pPr marL="2743200" defTabSz="914400">
                  <a:defRPr sz="1800"/>
                </a:lvl7pPr>
                <a:lvl8pPr marL="3200400" defTabSz="914400">
                  <a:defRPr sz="1800"/>
                </a:lvl8pPr>
                <a:lvl9pPr marL="3657600" defTabSz="914400">
                  <a:defRPr sz="1800"/>
                </a:lvl9pPr>
              </a:lstStyle>
              <a:p>
                <a:pPr algn="ctr"/>
                <a:r>
                  <a:rPr lang="en-US" sz="1200" b="0" i="0" dirty="0">
                    <a:solidFill>
                      <a:schemeClr val="tx1"/>
                    </a:solidFill>
                    <a:latin typeface="+mn-lt"/>
                  </a:rPr>
                  <a:t>Catalytic porous material</a:t>
                </a:r>
              </a:p>
            </p:txBody>
          </p:sp>
          <p:sp>
            <p:nvSpPr>
              <p:cNvPr id="24" name="TextBox 26">
                <a:extLst>
                  <a:ext uri="{FF2B5EF4-FFF2-40B4-BE49-F238E27FC236}">
                    <a16:creationId xmlns:a16="http://schemas.microsoft.com/office/drawing/2014/main" id="{AF0D182E-F23A-41D4-86ED-84B5955759CA}"/>
                  </a:ext>
                </a:extLst>
              </p:cNvPr>
              <p:cNvSpPr txBox="1"/>
              <p:nvPr/>
            </p:nvSpPr>
            <p:spPr>
              <a:xfrm>
                <a:off x="6421043" y="4047291"/>
                <a:ext cx="418840" cy="198572"/>
              </a:xfrm>
              <a:prstGeom prst="rect">
                <a:avLst/>
              </a:prstGeom>
              <a:noFill/>
              <a:ln>
                <a:noFill/>
              </a:ln>
              <a:effectLst/>
            </p:spPr>
            <p:txBody>
              <a:bodyPr wrap="square" lIns="68580" tIns="34290" rIns="68580" bIns="34290">
                <a:spAutoFit/>
              </a:bodyPr>
              <a:lstStyle>
                <a:defPPr>
                  <a:defRPr lang="en-US"/>
                </a:defPPr>
                <a:lvl1pPr algn="r" defTabSz="914400">
                  <a:spcBef>
                    <a:spcPct val="0"/>
                  </a:spcBef>
                  <a:defRPr sz="800" b="1" i="1">
                    <a:solidFill>
                      <a:srgbClr val="3B81B7"/>
                    </a:solidFill>
                    <a:latin typeface="Lato" panose="020F0502020204030203" pitchFamily="34" charset="77"/>
                  </a:defRPr>
                </a:lvl1pPr>
                <a:lvl2pPr marL="457200" defTabSz="914400">
                  <a:spcBef>
                    <a:spcPct val="0"/>
                  </a:spcBef>
                  <a:defRPr sz="1800"/>
                </a:lvl2pPr>
                <a:lvl3pPr marL="914400" defTabSz="914400">
                  <a:spcBef>
                    <a:spcPct val="0"/>
                  </a:spcBef>
                  <a:defRPr sz="1800"/>
                </a:lvl3pPr>
                <a:lvl4pPr marL="1371600" defTabSz="914400">
                  <a:spcBef>
                    <a:spcPct val="0"/>
                  </a:spcBef>
                  <a:defRPr sz="1800"/>
                </a:lvl4pPr>
                <a:lvl5pPr marL="1828800" defTabSz="914400">
                  <a:spcBef>
                    <a:spcPct val="0"/>
                  </a:spcBef>
                  <a:defRPr sz="1800"/>
                </a:lvl5pPr>
                <a:lvl6pPr marL="2286000" defTabSz="914400">
                  <a:defRPr sz="1800"/>
                </a:lvl6pPr>
                <a:lvl7pPr marL="2743200" defTabSz="914400">
                  <a:defRPr sz="1800"/>
                </a:lvl7pPr>
                <a:lvl8pPr marL="3200400" defTabSz="914400">
                  <a:defRPr sz="1800"/>
                </a:lvl8pPr>
                <a:lvl9pPr marL="3657600" defTabSz="914400">
                  <a:defRPr sz="1800"/>
                </a:lvl9pPr>
              </a:lstStyle>
              <a:p>
                <a:pPr algn="ctr"/>
                <a:r>
                  <a:rPr lang="en-US" sz="1200" b="0" i="0" dirty="0">
                    <a:solidFill>
                      <a:schemeClr val="tx1"/>
                    </a:solidFill>
                    <a:latin typeface="+mn-lt"/>
                  </a:rPr>
                  <a:t>Inlet</a:t>
                </a:r>
              </a:p>
            </p:txBody>
          </p:sp>
          <p:cxnSp>
            <p:nvCxnSpPr>
              <p:cNvPr id="25" name="Connector: Elbow 38">
                <a:extLst>
                  <a:ext uri="{FF2B5EF4-FFF2-40B4-BE49-F238E27FC236}">
                    <a16:creationId xmlns:a16="http://schemas.microsoft.com/office/drawing/2014/main" id="{706E2EF4-C2AC-4CBB-A64A-A786EDCA70EB}"/>
                  </a:ext>
                </a:extLst>
              </p:cNvPr>
              <p:cNvCxnSpPr>
                <a:cxnSpLocks/>
                <a:stCxn id="24" idx="3"/>
              </p:cNvCxnSpPr>
              <p:nvPr/>
            </p:nvCxnSpPr>
            <p:spPr>
              <a:xfrm flipV="1">
                <a:off x="6839883" y="4022631"/>
                <a:ext cx="587254" cy="123946"/>
              </a:xfrm>
              <a:prstGeom prst="bentConnector3">
                <a:avLst>
                  <a:gd name="adj1" fmla="val 99469"/>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Connector: Elbow 38">
                <a:extLst>
                  <a:ext uri="{FF2B5EF4-FFF2-40B4-BE49-F238E27FC236}">
                    <a16:creationId xmlns:a16="http://schemas.microsoft.com/office/drawing/2014/main" id="{EDE068FE-4D3A-4B19-8895-3E709E559FB6}"/>
                  </a:ext>
                </a:extLst>
              </p:cNvPr>
              <p:cNvCxnSpPr>
                <a:cxnSpLocks/>
                <a:endCxn id="23" idx="2"/>
              </p:cNvCxnSpPr>
              <p:nvPr/>
            </p:nvCxnSpPr>
            <p:spPr>
              <a:xfrm rot="10800000">
                <a:off x="6602338" y="2041483"/>
                <a:ext cx="694635" cy="367748"/>
              </a:xfrm>
              <a:prstGeom prst="bentConnector2">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Connector: Elbow 38">
                <a:extLst>
                  <a:ext uri="{FF2B5EF4-FFF2-40B4-BE49-F238E27FC236}">
                    <a16:creationId xmlns:a16="http://schemas.microsoft.com/office/drawing/2014/main" id="{B7719F80-7034-4C5A-BBA9-53470BAB1715}"/>
                  </a:ext>
                </a:extLst>
              </p:cNvPr>
              <p:cNvCxnSpPr>
                <a:cxnSpLocks/>
                <a:endCxn id="19" idx="3"/>
              </p:cNvCxnSpPr>
              <p:nvPr/>
            </p:nvCxnSpPr>
            <p:spPr>
              <a:xfrm rot="10800000">
                <a:off x="6686844" y="596064"/>
                <a:ext cx="740293" cy="236287"/>
              </a:xfrm>
              <a:prstGeom prst="bentConnector3">
                <a:avLst>
                  <a:gd name="adj1" fmla="val 25"/>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Connector: Elbow 38">
                <a:extLst>
                  <a:ext uri="{FF2B5EF4-FFF2-40B4-BE49-F238E27FC236}">
                    <a16:creationId xmlns:a16="http://schemas.microsoft.com/office/drawing/2014/main" id="{933A5A4C-EF2D-47D4-8B11-A3962D714BF2}"/>
                  </a:ext>
                </a:extLst>
              </p:cNvPr>
              <p:cNvCxnSpPr>
                <a:cxnSpLocks/>
                <a:stCxn id="22" idx="2"/>
              </p:cNvCxnSpPr>
              <p:nvPr/>
            </p:nvCxnSpPr>
            <p:spPr>
              <a:xfrm rot="5400000">
                <a:off x="7573673" y="769817"/>
                <a:ext cx="920617" cy="418876"/>
              </a:xfrm>
              <a:prstGeom prst="bentConnector3">
                <a:avLst>
                  <a:gd name="adj1" fmla="val 99626"/>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834412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D20ACD-8BCE-46FC-B02A-E5ECCDDD93EA}"/>
              </a:ext>
            </a:extLst>
          </p:cNvPr>
          <p:cNvSpPr>
            <a:spLocks noGrp="1"/>
          </p:cNvSpPr>
          <p:nvPr>
            <p:ph type="title"/>
          </p:nvPr>
        </p:nvSpPr>
        <p:spPr/>
        <p:txBody>
          <a:bodyPr/>
          <a:lstStyle/>
          <a:p>
            <a:r>
              <a:rPr lang="fr-FR" dirty="0" err="1"/>
              <a:t>Results</a:t>
            </a:r>
            <a:br>
              <a:rPr lang="fr-FR" dirty="0"/>
            </a:br>
            <a:r>
              <a:rPr lang="fr-FR" sz="2400" b="0" i="1" dirty="0" err="1">
                <a:solidFill>
                  <a:schemeClr val="accent3"/>
                </a:solidFill>
              </a:rPr>
              <a:t>Perfectly</a:t>
            </a:r>
            <a:r>
              <a:rPr lang="fr-FR" sz="2400" b="0" i="1" dirty="0">
                <a:solidFill>
                  <a:schemeClr val="accent3"/>
                </a:solidFill>
              </a:rPr>
              <a:t> Mixed Model</a:t>
            </a:r>
          </a:p>
        </p:txBody>
      </p:sp>
      <mc:AlternateContent xmlns:mc="http://schemas.openxmlformats.org/markup-compatibility/2006" xmlns:a14="http://schemas.microsoft.com/office/drawing/2010/main">
        <mc:Choice Requires="a14">
          <p:sp>
            <p:nvSpPr>
              <p:cNvPr id="4" name="Espace réservé du contenu 3">
                <a:extLst>
                  <a:ext uri="{FF2B5EF4-FFF2-40B4-BE49-F238E27FC236}">
                    <a16:creationId xmlns:a16="http://schemas.microsoft.com/office/drawing/2014/main" id="{1388E3C3-5142-40E9-AA11-7781AB20B82A}"/>
                  </a:ext>
                </a:extLst>
              </p:cNvPr>
              <p:cNvSpPr>
                <a:spLocks noGrp="1"/>
              </p:cNvSpPr>
              <p:nvPr>
                <p:ph sz="half" idx="10"/>
              </p:nvPr>
            </p:nvSpPr>
            <p:spPr/>
            <p:txBody>
              <a:bodyPr>
                <a:normAutofit fontScale="92500" lnSpcReduction="10000"/>
              </a:bodyPr>
              <a:lstStyle/>
              <a:p>
                <a:r>
                  <a:rPr lang="fr-FR" dirty="0"/>
                  <a:t>The direct </a:t>
                </a:r>
                <a:r>
                  <a:rPr lang="fr-FR" dirty="0" err="1"/>
                  <a:t>steam</a:t>
                </a:r>
                <a:r>
                  <a:rPr lang="fr-FR" dirty="0"/>
                  <a:t> reforming </a:t>
                </a:r>
                <a:r>
                  <a:rPr lang="fr-FR" dirty="0" err="1"/>
                  <a:t>reaction</a:t>
                </a:r>
                <a:r>
                  <a:rPr lang="fr-FR" dirty="0"/>
                  <a:t> </a:t>
                </a:r>
                <a:r>
                  <a:rPr lang="fr-FR" dirty="0" err="1"/>
                  <a:t>is</a:t>
                </a:r>
                <a:r>
                  <a:rPr lang="fr-FR" dirty="0"/>
                  <a:t> </a:t>
                </a:r>
                <a:r>
                  <a:rPr lang="fr-FR" dirty="0" err="1"/>
                  <a:t>highly</a:t>
                </a:r>
                <a:r>
                  <a:rPr lang="fr-FR" dirty="0"/>
                  <a:t> active at the </a:t>
                </a:r>
                <a:r>
                  <a:rPr lang="fr-FR" dirty="0" err="1"/>
                  <a:t>beginning</a:t>
                </a:r>
                <a:r>
                  <a:rPr lang="fr-FR" dirty="0"/>
                  <a:t> of the tube, </a:t>
                </a:r>
                <a:r>
                  <a:rPr lang="fr-FR" dirty="0" err="1"/>
                  <a:t>consuming</a:t>
                </a:r>
                <a:r>
                  <a:rPr lang="fr-FR" dirty="0"/>
                  <a:t> </a:t>
                </a:r>
                <a14:m>
                  <m:oMath xmlns:m="http://schemas.openxmlformats.org/officeDocument/2006/math">
                    <m:r>
                      <a:rPr lang="fr-FR" b="0" i="1" smtClean="0">
                        <a:latin typeface="Cambria Math" panose="02040503050406030204" pitchFamily="18" charset="0"/>
                      </a:rPr>
                      <m:t>𝐶</m:t>
                    </m:r>
                    <m:sSub>
                      <m:sSubPr>
                        <m:ctrlPr>
                          <a:rPr lang="fr-FR" b="0" i="1" smtClean="0">
                            <a:latin typeface="Cambria Math" panose="02040503050406030204" pitchFamily="18" charset="0"/>
                          </a:rPr>
                        </m:ctrlPr>
                      </m:sSubPr>
                      <m:e>
                        <m:r>
                          <a:rPr lang="fr-FR" b="0" i="1" smtClean="0">
                            <a:latin typeface="Cambria Math" panose="02040503050406030204" pitchFamily="18" charset="0"/>
                          </a:rPr>
                          <m:t>𝐻</m:t>
                        </m:r>
                      </m:e>
                      <m:sub>
                        <m:r>
                          <a:rPr lang="fr-FR" b="0" i="1" smtClean="0">
                            <a:latin typeface="Cambria Math" panose="02040503050406030204" pitchFamily="18" charset="0"/>
                          </a:rPr>
                          <m:t>4</m:t>
                        </m:r>
                      </m:sub>
                    </m:sSub>
                  </m:oMath>
                </a14:m>
                <a:r>
                  <a:rPr lang="fr-FR" dirty="0"/>
                  <a:t> and </a:t>
                </a:r>
                <a14:m>
                  <m:oMath xmlns:m="http://schemas.openxmlformats.org/officeDocument/2006/math">
                    <m:sSub>
                      <m:sSubPr>
                        <m:ctrlPr>
                          <a:rPr lang="fr-FR" b="0" i="1" smtClean="0">
                            <a:latin typeface="Cambria Math" panose="02040503050406030204" pitchFamily="18" charset="0"/>
                          </a:rPr>
                        </m:ctrlPr>
                      </m:sSubPr>
                      <m:e>
                        <m:r>
                          <a:rPr lang="fr-FR" b="0" i="1" smtClean="0">
                            <a:latin typeface="Cambria Math" panose="02040503050406030204" pitchFamily="18" charset="0"/>
                          </a:rPr>
                          <m:t>𝐻</m:t>
                        </m:r>
                      </m:e>
                      <m:sub>
                        <m:r>
                          <a:rPr lang="fr-FR" b="0" i="1" smtClean="0">
                            <a:latin typeface="Cambria Math" panose="02040503050406030204" pitchFamily="18" charset="0"/>
                          </a:rPr>
                          <m:t>2</m:t>
                        </m:r>
                      </m:sub>
                    </m:sSub>
                    <m:r>
                      <a:rPr lang="fr-FR" b="0" i="1" smtClean="0">
                        <a:latin typeface="Cambria Math" panose="02040503050406030204" pitchFamily="18" charset="0"/>
                      </a:rPr>
                      <m:t>𝑂</m:t>
                    </m:r>
                  </m:oMath>
                </a14:m>
                <a:r>
                  <a:rPr lang="fr-FR" dirty="0"/>
                  <a:t>, and </a:t>
                </a:r>
                <a:r>
                  <a:rPr lang="fr-FR" dirty="0" err="1"/>
                  <a:t>producing</a:t>
                </a:r>
                <a:r>
                  <a:rPr lang="fr-FR" dirty="0"/>
                  <a:t> </a:t>
                </a:r>
                <a14:m>
                  <m:oMath xmlns:m="http://schemas.openxmlformats.org/officeDocument/2006/math">
                    <m:sSub>
                      <m:sSubPr>
                        <m:ctrlPr>
                          <a:rPr lang="fr-FR" i="1">
                            <a:latin typeface="Cambria Math" panose="02040503050406030204" pitchFamily="18" charset="0"/>
                          </a:rPr>
                        </m:ctrlPr>
                      </m:sSubPr>
                      <m:e>
                        <m:r>
                          <a:rPr lang="fr-FR" i="1">
                            <a:latin typeface="Cambria Math" panose="02040503050406030204" pitchFamily="18" charset="0"/>
                          </a:rPr>
                          <m:t>𝐻</m:t>
                        </m:r>
                      </m:e>
                      <m:sub>
                        <m:r>
                          <a:rPr lang="fr-FR" b="0" i="1" smtClean="0">
                            <a:latin typeface="Cambria Math" panose="02040503050406030204" pitchFamily="18" charset="0"/>
                          </a:rPr>
                          <m:t>2</m:t>
                        </m:r>
                      </m:sub>
                    </m:sSub>
                  </m:oMath>
                </a14:m>
                <a:r>
                  <a:rPr lang="fr-FR" dirty="0"/>
                  <a:t> and </a:t>
                </a:r>
                <a14:m>
                  <m:oMath xmlns:m="http://schemas.openxmlformats.org/officeDocument/2006/math">
                    <m:r>
                      <a:rPr lang="fr-FR" i="1">
                        <a:latin typeface="Cambria Math" panose="02040503050406030204" pitchFamily="18" charset="0"/>
                      </a:rPr>
                      <m:t>𝐶</m:t>
                    </m:r>
                    <m:sSub>
                      <m:sSubPr>
                        <m:ctrlPr>
                          <a:rPr lang="fr-FR" i="1">
                            <a:latin typeface="Cambria Math" panose="02040503050406030204" pitchFamily="18" charset="0"/>
                          </a:rPr>
                        </m:ctrlPr>
                      </m:sSubPr>
                      <m:e>
                        <m:r>
                          <a:rPr lang="fr-FR" b="0" i="1" smtClean="0">
                            <a:latin typeface="Cambria Math" panose="02040503050406030204" pitchFamily="18" charset="0"/>
                          </a:rPr>
                          <m:t>𝑂</m:t>
                        </m:r>
                      </m:e>
                      <m:sub>
                        <m:r>
                          <a:rPr lang="fr-FR" b="0" i="1" smtClean="0">
                            <a:latin typeface="Cambria Math" panose="02040503050406030204" pitchFamily="18" charset="0"/>
                          </a:rPr>
                          <m:t>2</m:t>
                        </m:r>
                      </m:sub>
                    </m:sSub>
                  </m:oMath>
                </a14:m>
                <a:r>
                  <a:rPr lang="fr-FR" dirty="0"/>
                  <a:t>. As </a:t>
                </a:r>
                <a:r>
                  <a:rPr lang="fr-FR" dirty="0" err="1"/>
                  <a:t>it</a:t>
                </a:r>
                <a:r>
                  <a:rPr lang="fr-FR" dirty="0"/>
                  <a:t> </a:t>
                </a:r>
                <a:r>
                  <a:rPr lang="fr-FR" dirty="0" err="1"/>
                  <a:t>is</a:t>
                </a:r>
                <a:r>
                  <a:rPr lang="fr-FR" dirty="0"/>
                  <a:t> an </a:t>
                </a:r>
                <a:r>
                  <a:rPr lang="fr-FR" dirty="0" err="1"/>
                  <a:t>endothermic</a:t>
                </a:r>
                <a:r>
                  <a:rPr lang="fr-FR" dirty="0"/>
                  <a:t> </a:t>
                </a:r>
                <a:r>
                  <a:rPr lang="fr-FR" dirty="0" err="1"/>
                  <a:t>reaction</a:t>
                </a:r>
                <a:r>
                  <a:rPr lang="fr-FR" dirty="0"/>
                  <a:t>, </a:t>
                </a:r>
                <a:r>
                  <a:rPr lang="fr-FR" dirty="0" err="1"/>
                  <a:t>heat</a:t>
                </a:r>
                <a:r>
                  <a:rPr lang="fr-FR" dirty="0"/>
                  <a:t> </a:t>
                </a:r>
                <a:r>
                  <a:rPr lang="fr-FR" dirty="0" err="1"/>
                  <a:t>is</a:t>
                </a:r>
                <a:r>
                  <a:rPr lang="fr-FR" dirty="0"/>
                  <a:t> </a:t>
                </a:r>
                <a:r>
                  <a:rPr lang="fr-FR" dirty="0" err="1"/>
                  <a:t>consumed</a:t>
                </a:r>
                <a:endParaRPr lang="fr-FR" dirty="0"/>
              </a:p>
              <a:p>
                <a:r>
                  <a:rPr lang="fr-FR" dirty="0"/>
                  <a:t>In the middle of the tube, </a:t>
                </a:r>
                <a:r>
                  <a:rPr lang="fr-FR" dirty="0" err="1"/>
                  <a:t>both</a:t>
                </a:r>
                <a:r>
                  <a:rPr lang="fr-FR" dirty="0"/>
                  <a:t> direct </a:t>
                </a:r>
                <a:r>
                  <a:rPr lang="fr-FR" dirty="0" err="1"/>
                  <a:t>steam</a:t>
                </a:r>
                <a:r>
                  <a:rPr lang="fr-FR" dirty="0"/>
                  <a:t> reforming and water-</a:t>
                </a:r>
                <a:r>
                  <a:rPr lang="fr-FR" dirty="0" err="1"/>
                  <a:t>gas</a:t>
                </a:r>
                <a:r>
                  <a:rPr lang="fr-FR" dirty="0"/>
                  <a:t> shift </a:t>
                </a:r>
                <a:r>
                  <a:rPr lang="fr-FR" dirty="0" err="1"/>
                  <a:t>reactions</a:t>
                </a:r>
                <a:r>
                  <a:rPr lang="fr-FR" dirty="0"/>
                  <a:t> are active in the </a:t>
                </a:r>
                <a:r>
                  <a:rPr lang="fr-FR" dirty="0" err="1"/>
                  <a:t>same</a:t>
                </a:r>
                <a:r>
                  <a:rPr lang="fr-FR" dirty="0"/>
                  <a:t> proportions (</a:t>
                </a:r>
                <a14:m>
                  <m:oMath xmlns:m="http://schemas.openxmlformats.org/officeDocument/2006/math">
                    <m:r>
                      <a:rPr lang="fr-FR" i="1" smtClean="0">
                        <a:latin typeface="Cambria Math" panose="02040503050406030204" pitchFamily="18" charset="0"/>
                      </a:rPr>
                      <m:t>𝐶</m:t>
                    </m:r>
                    <m:sSub>
                      <m:sSubPr>
                        <m:ctrlPr>
                          <a:rPr lang="fr-FR" i="1">
                            <a:latin typeface="Cambria Math" panose="02040503050406030204" pitchFamily="18" charset="0"/>
                          </a:rPr>
                        </m:ctrlPr>
                      </m:sSubPr>
                      <m:e>
                        <m:r>
                          <a:rPr lang="fr-FR" b="0" i="1" smtClean="0">
                            <a:latin typeface="Cambria Math" panose="02040503050406030204" pitchFamily="18" charset="0"/>
                          </a:rPr>
                          <m:t>𝑂</m:t>
                        </m:r>
                      </m:e>
                      <m:sub>
                        <m:r>
                          <a:rPr lang="fr-FR" b="0" i="1" smtClean="0">
                            <a:latin typeface="Cambria Math" panose="02040503050406030204" pitchFamily="18" charset="0"/>
                          </a:rPr>
                          <m:t>2</m:t>
                        </m:r>
                      </m:sub>
                    </m:sSub>
                  </m:oMath>
                </a14:m>
                <a:r>
                  <a:rPr lang="fr-FR" dirty="0"/>
                  <a:t> </a:t>
                </a:r>
                <a:r>
                  <a:rPr lang="fr-FR" dirty="0" err="1"/>
                  <a:t>is</a:t>
                </a:r>
                <a:r>
                  <a:rPr lang="fr-FR" dirty="0"/>
                  <a:t> </a:t>
                </a:r>
                <a:r>
                  <a:rPr lang="fr-FR" dirty="0" err="1"/>
                  <a:t>almost</a:t>
                </a:r>
                <a:r>
                  <a:rPr lang="fr-FR" dirty="0"/>
                  <a:t> constant)</a:t>
                </a:r>
              </a:p>
              <a:p>
                <a:r>
                  <a:rPr lang="fr-FR" dirty="0"/>
                  <a:t>By the end of the tube, the </a:t>
                </a:r>
                <a:r>
                  <a:rPr lang="fr-FR" dirty="0" err="1"/>
                  <a:t>methane</a:t>
                </a:r>
                <a:r>
                  <a:rPr lang="fr-FR" dirty="0"/>
                  <a:t> </a:t>
                </a:r>
                <a:r>
                  <a:rPr lang="fr-FR" dirty="0" err="1"/>
                  <a:t>is</a:t>
                </a:r>
                <a:r>
                  <a:rPr lang="fr-FR" dirty="0"/>
                  <a:t> </a:t>
                </a:r>
                <a:r>
                  <a:rPr lang="fr-FR" dirty="0" err="1"/>
                  <a:t>entirely</a:t>
                </a:r>
                <a:r>
                  <a:rPr lang="fr-FR" dirty="0"/>
                  <a:t> </a:t>
                </a:r>
                <a:r>
                  <a:rPr lang="fr-FR" dirty="0" err="1"/>
                  <a:t>consumed</a:t>
                </a:r>
                <a:r>
                  <a:rPr lang="fr-FR" dirty="0"/>
                  <a:t>, </a:t>
                </a:r>
                <a:r>
                  <a:rPr lang="fr-FR" dirty="0" err="1"/>
                  <a:t>thus</a:t>
                </a:r>
                <a:r>
                  <a:rPr lang="fr-FR" dirty="0"/>
                  <a:t> the direct </a:t>
                </a:r>
                <a:r>
                  <a:rPr lang="fr-FR" dirty="0" err="1"/>
                  <a:t>steam</a:t>
                </a:r>
                <a:r>
                  <a:rPr lang="fr-FR" dirty="0"/>
                  <a:t> reforming </a:t>
                </a:r>
                <a:r>
                  <a:rPr lang="fr-FR" dirty="0" err="1"/>
                  <a:t>reaction</a:t>
                </a:r>
                <a:r>
                  <a:rPr lang="fr-FR" dirty="0"/>
                  <a:t> stops. The water-</a:t>
                </a:r>
                <a:r>
                  <a:rPr lang="fr-FR" dirty="0" err="1"/>
                  <a:t>gas</a:t>
                </a:r>
                <a:r>
                  <a:rPr lang="fr-FR" dirty="0"/>
                  <a:t> shift </a:t>
                </a:r>
                <a:r>
                  <a:rPr lang="fr-FR" dirty="0" err="1"/>
                  <a:t>reaction</a:t>
                </a:r>
                <a:r>
                  <a:rPr lang="fr-FR" dirty="0"/>
                  <a:t> </a:t>
                </a:r>
                <a:r>
                  <a:rPr lang="fr-FR" dirty="0" err="1"/>
                  <a:t>reaches</a:t>
                </a:r>
                <a:r>
                  <a:rPr lang="fr-FR" dirty="0"/>
                  <a:t> </a:t>
                </a:r>
                <a:r>
                  <a:rPr lang="fr-FR" dirty="0" err="1"/>
                  <a:t>equilibrium</a:t>
                </a:r>
                <a:endParaRPr lang="fr-FR" dirty="0"/>
              </a:p>
            </p:txBody>
          </p:sp>
        </mc:Choice>
        <mc:Fallback xmlns="">
          <p:sp>
            <p:nvSpPr>
              <p:cNvPr id="4" name="Espace réservé du contenu 3">
                <a:extLst>
                  <a:ext uri="{FF2B5EF4-FFF2-40B4-BE49-F238E27FC236}">
                    <a16:creationId xmlns:a16="http://schemas.microsoft.com/office/drawing/2014/main" id="{1388E3C3-5142-40E9-AA11-7781AB20B82A}"/>
                  </a:ext>
                </a:extLst>
              </p:cNvPr>
              <p:cNvSpPr>
                <a:spLocks noGrp="1" noRot="1" noChangeAspect="1" noMove="1" noResize="1" noEditPoints="1" noAdjustHandles="1" noChangeArrowheads="1" noChangeShapeType="1" noTextEdit="1"/>
              </p:cNvSpPr>
              <p:nvPr>
                <p:ph sz="half" idx="10"/>
              </p:nvPr>
            </p:nvSpPr>
            <p:spPr>
              <a:blipFill>
                <a:blip r:embed="rId2"/>
                <a:stretch>
                  <a:fillRect l="-2946" t="-1012" r="-310"/>
                </a:stretch>
              </a:blipFill>
            </p:spPr>
            <p:txBody>
              <a:bodyPr/>
              <a:lstStyle/>
              <a:p>
                <a:r>
                  <a:rPr lang="fr-FR">
                    <a:noFill/>
                  </a:rPr>
                  <a:t> </a:t>
                </a:r>
              </a:p>
            </p:txBody>
          </p:sp>
        </mc:Fallback>
      </mc:AlternateContent>
      <p:sp>
        <p:nvSpPr>
          <p:cNvPr id="5" name="Espace réservé du texte 4">
            <a:extLst>
              <a:ext uri="{FF2B5EF4-FFF2-40B4-BE49-F238E27FC236}">
                <a16:creationId xmlns:a16="http://schemas.microsoft.com/office/drawing/2014/main" id="{86DC5EAD-85AD-49B7-8FAA-2E8C6A93762D}"/>
              </a:ext>
            </a:extLst>
          </p:cNvPr>
          <p:cNvSpPr>
            <a:spLocks noGrp="1"/>
          </p:cNvSpPr>
          <p:nvPr>
            <p:ph type="body" sz="quarter" idx="12"/>
          </p:nvPr>
        </p:nvSpPr>
        <p:spPr>
          <a:xfrm>
            <a:off x="5486400" y="5655734"/>
            <a:ext cx="6400800" cy="406400"/>
          </a:xfrm>
        </p:spPr>
        <p:txBody>
          <a:bodyPr/>
          <a:lstStyle/>
          <a:p>
            <a:r>
              <a:rPr lang="fr-FR" dirty="0" err="1"/>
              <a:t>Molar</a:t>
            </a:r>
            <a:r>
              <a:rPr lang="fr-FR" dirty="0"/>
              <a:t> fractions (1) and </a:t>
            </a:r>
            <a:r>
              <a:rPr lang="fr-FR" dirty="0" err="1"/>
              <a:t>temperature</a:t>
            </a:r>
            <a:r>
              <a:rPr lang="fr-FR" dirty="0"/>
              <a:t> (K) in the </a:t>
            </a:r>
            <a:r>
              <a:rPr lang="fr-FR" dirty="0" err="1"/>
              <a:t>domain</a:t>
            </a:r>
            <a:r>
              <a:rPr lang="fr-FR" dirty="0"/>
              <a:t> </a:t>
            </a:r>
            <a:r>
              <a:rPr lang="fr-FR" dirty="0" err="1"/>
              <a:t>with</a:t>
            </a:r>
            <a:r>
              <a:rPr lang="fr-FR" dirty="0"/>
              <a:t> the </a:t>
            </a:r>
            <a:r>
              <a:rPr lang="fr-FR" dirty="0" err="1"/>
              <a:t>Reaction</a:t>
            </a:r>
            <a:r>
              <a:rPr lang="fr-FR" dirty="0"/>
              <a:t> Engineering model.</a:t>
            </a:r>
          </a:p>
        </p:txBody>
      </p:sp>
      <p:pic>
        <p:nvPicPr>
          <p:cNvPr id="13" name="Espace réservé du contenu 12">
            <a:extLst>
              <a:ext uri="{FF2B5EF4-FFF2-40B4-BE49-F238E27FC236}">
                <a16:creationId xmlns:a16="http://schemas.microsoft.com/office/drawing/2014/main" id="{DB89165E-A7AD-43FC-B085-88B13EF3069B}"/>
              </a:ext>
            </a:extLst>
          </p:cNvPr>
          <p:cNvPicPr>
            <a:picLocks noGrp="1" noChangeAspect="1"/>
          </p:cNvPicPr>
          <p:nvPr>
            <p:ph sz="quarter" idx="11"/>
          </p:nvPr>
        </p:nvPicPr>
        <p:blipFill>
          <a:blip r:embed="rId3">
            <a:extLst>
              <a:ext uri="{28A0092B-C50C-407E-A947-70E740481C1C}">
                <a14:useLocalDpi xmlns:a14="http://schemas.microsoft.com/office/drawing/2010/main" val="0"/>
              </a:ext>
            </a:extLst>
          </a:blip>
          <a:stretch>
            <a:fillRect/>
          </a:stretch>
        </p:blipFill>
        <p:spPr>
          <a:xfrm>
            <a:off x="5486400" y="1316736"/>
            <a:ext cx="6400800" cy="4224527"/>
          </a:xfrm>
        </p:spPr>
      </p:pic>
    </p:spTree>
    <p:extLst>
      <p:ext uri="{BB962C8B-B14F-4D97-AF65-F5344CB8AC3E}">
        <p14:creationId xmlns:p14="http://schemas.microsoft.com/office/powerpoint/2010/main" val="22645405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D20ACD-8BCE-46FC-B02A-E5ECCDDD93EA}"/>
              </a:ext>
            </a:extLst>
          </p:cNvPr>
          <p:cNvSpPr>
            <a:spLocks noGrp="1"/>
          </p:cNvSpPr>
          <p:nvPr>
            <p:ph type="title"/>
          </p:nvPr>
        </p:nvSpPr>
        <p:spPr/>
        <p:txBody>
          <a:bodyPr/>
          <a:lstStyle/>
          <a:p>
            <a:r>
              <a:rPr lang="fr-FR" dirty="0" err="1"/>
              <a:t>Results</a:t>
            </a:r>
            <a:br>
              <a:rPr lang="fr-FR" dirty="0"/>
            </a:br>
            <a:r>
              <a:rPr lang="fr-FR" sz="2400" b="0" i="1" dirty="0" err="1">
                <a:solidFill>
                  <a:schemeClr val="accent3"/>
                </a:solidFill>
              </a:rPr>
              <a:t>Space-Dependent</a:t>
            </a:r>
            <a:r>
              <a:rPr lang="fr-FR" sz="2400" b="0" i="1" dirty="0">
                <a:solidFill>
                  <a:schemeClr val="accent3"/>
                </a:solidFill>
              </a:rPr>
              <a:t> Model</a:t>
            </a:r>
          </a:p>
        </p:txBody>
      </p:sp>
      <p:sp>
        <p:nvSpPr>
          <p:cNvPr id="4" name="Espace réservé du contenu 3">
            <a:extLst>
              <a:ext uri="{FF2B5EF4-FFF2-40B4-BE49-F238E27FC236}">
                <a16:creationId xmlns:a16="http://schemas.microsoft.com/office/drawing/2014/main" id="{1388E3C3-5142-40E9-AA11-7781AB20B82A}"/>
              </a:ext>
            </a:extLst>
          </p:cNvPr>
          <p:cNvSpPr>
            <a:spLocks noGrp="1"/>
          </p:cNvSpPr>
          <p:nvPr>
            <p:ph sz="half" idx="10"/>
          </p:nvPr>
        </p:nvSpPr>
        <p:spPr/>
        <p:txBody>
          <a:bodyPr>
            <a:normAutofit/>
          </a:bodyPr>
          <a:lstStyle/>
          <a:p>
            <a:r>
              <a:rPr lang="fr-FR" dirty="0"/>
              <a:t>The </a:t>
            </a:r>
            <a:r>
              <a:rPr lang="fr-FR" dirty="0" err="1"/>
              <a:t>results</a:t>
            </a:r>
            <a:r>
              <a:rPr lang="fr-FR" dirty="0"/>
              <a:t> of the </a:t>
            </a:r>
            <a:r>
              <a:rPr lang="fr-FR" i="1" dirty="0" err="1"/>
              <a:t>Nonisothermal</a:t>
            </a:r>
            <a:r>
              <a:rPr lang="fr-FR" i="1" dirty="0"/>
              <a:t> </a:t>
            </a:r>
            <a:r>
              <a:rPr lang="fr-FR" i="1" dirty="0" err="1"/>
              <a:t>Reacting</a:t>
            </a:r>
            <a:r>
              <a:rPr lang="fr-FR" i="1" dirty="0"/>
              <a:t> Flow</a:t>
            </a:r>
            <a:r>
              <a:rPr lang="fr-FR" dirty="0"/>
              <a:t> </a:t>
            </a:r>
            <a:r>
              <a:rPr lang="fr-FR" dirty="0" err="1"/>
              <a:t>coupling</a:t>
            </a:r>
            <a:r>
              <a:rPr lang="fr-FR" dirty="0"/>
              <a:t> are </a:t>
            </a:r>
            <a:r>
              <a:rPr lang="fr-FR" dirty="0" err="1"/>
              <a:t>qualitatively</a:t>
            </a:r>
            <a:r>
              <a:rPr lang="fr-FR" dirty="0"/>
              <a:t> comparable </a:t>
            </a:r>
            <a:r>
              <a:rPr lang="fr-FR" dirty="0" err="1"/>
              <a:t>with</a:t>
            </a:r>
            <a:r>
              <a:rPr lang="fr-FR" dirty="0"/>
              <a:t> the </a:t>
            </a:r>
            <a:r>
              <a:rPr lang="fr-FR" i="1" dirty="0" err="1"/>
              <a:t>Reaction</a:t>
            </a:r>
            <a:r>
              <a:rPr lang="fr-FR" i="1" dirty="0"/>
              <a:t> Engineering</a:t>
            </a:r>
            <a:r>
              <a:rPr lang="fr-FR" dirty="0"/>
              <a:t> interface</a:t>
            </a:r>
          </a:p>
          <a:p>
            <a:r>
              <a:rPr lang="fr-FR" dirty="0"/>
              <a:t>The direct </a:t>
            </a:r>
            <a:r>
              <a:rPr lang="fr-FR" dirty="0" err="1"/>
              <a:t>steam</a:t>
            </a:r>
            <a:r>
              <a:rPr lang="fr-FR" dirty="0"/>
              <a:t> reforming </a:t>
            </a:r>
            <a:r>
              <a:rPr lang="fr-FR" dirty="0" err="1"/>
              <a:t>reaction</a:t>
            </a:r>
            <a:r>
              <a:rPr lang="fr-FR" dirty="0"/>
              <a:t> </a:t>
            </a:r>
            <a:r>
              <a:rPr lang="fr-FR" dirty="0" err="1"/>
              <a:t>is</a:t>
            </a:r>
            <a:r>
              <a:rPr lang="fr-FR" dirty="0"/>
              <a:t> </a:t>
            </a:r>
            <a:r>
              <a:rPr lang="fr-FR" dirty="0" err="1"/>
              <a:t>predominant</a:t>
            </a:r>
            <a:r>
              <a:rPr lang="fr-FR" dirty="0"/>
              <a:t> close to the </a:t>
            </a:r>
            <a:r>
              <a:rPr lang="fr-FR" dirty="0" err="1"/>
              <a:t>inlet</a:t>
            </a:r>
            <a:r>
              <a:rPr lang="fr-FR" dirty="0"/>
              <a:t>, </a:t>
            </a:r>
            <a:r>
              <a:rPr lang="fr-FR" dirty="0" err="1"/>
              <a:t>then</a:t>
            </a:r>
            <a:r>
              <a:rPr lang="fr-FR" dirty="0"/>
              <a:t> the water-shift </a:t>
            </a:r>
            <a:r>
              <a:rPr lang="fr-FR" dirty="0" err="1"/>
              <a:t>gas</a:t>
            </a:r>
            <a:r>
              <a:rPr lang="fr-FR" dirty="0"/>
              <a:t> </a:t>
            </a:r>
            <a:r>
              <a:rPr lang="fr-FR" dirty="0" err="1"/>
              <a:t>reaction</a:t>
            </a:r>
            <a:r>
              <a:rPr lang="fr-FR" dirty="0"/>
              <a:t> </a:t>
            </a:r>
            <a:r>
              <a:rPr lang="fr-FR" dirty="0" err="1"/>
              <a:t>activates</a:t>
            </a:r>
            <a:r>
              <a:rPr lang="fr-FR" dirty="0"/>
              <a:t>, and </a:t>
            </a:r>
            <a:r>
              <a:rPr lang="fr-FR" dirty="0" err="1"/>
              <a:t>equilibrium</a:t>
            </a:r>
            <a:r>
              <a:rPr lang="fr-FR" dirty="0"/>
              <a:t> </a:t>
            </a:r>
            <a:r>
              <a:rPr lang="fr-FR" dirty="0" err="1"/>
              <a:t>is</a:t>
            </a:r>
            <a:r>
              <a:rPr lang="fr-FR" dirty="0"/>
              <a:t> </a:t>
            </a:r>
            <a:r>
              <a:rPr lang="fr-FR" dirty="0" err="1"/>
              <a:t>reached</a:t>
            </a:r>
            <a:r>
              <a:rPr lang="fr-FR" dirty="0"/>
              <a:t> at the </a:t>
            </a:r>
            <a:r>
              <a:rPr lang="fr-FR" dirty="0" err="1"/>
              <a:t>outlet</a:t>
            </a:r>
            <a:endParaRPr lang="fr-FR" dirty="0"/>
          </a:p>
          <a:p>
            <a:r>
              <a:rPr lang="fr-FR" dirty="0"/>
              <a:t>The direct </a:t>
            </a:r>
            <a:r>
              <a:rPr lang="fr-FR" dirty="0" err="1"/>
              <a:t>steam</a:t>
            </a:r>
            <a:r>
              <a:rPr lang="fr-FR" dirty="0"/>
              <a:t> </a:t>
            </a:r>
            <a:r>
              <a:rPr lang="fr-FR" dirty="0" err="1"/>
              <a:t>reaction</a:t>
            </a:r>
            <a:r>
              <a:rPr lang="fr-FR" dirty="0"/>
              <a:t> </a:t>
            </a:r>
            <a:r>
              <a:rPr lang="fr-FR" dirty="0" err="1"/>
              <a:t>is</a:t>
            </a:r>
            <a:r>
              <a:rPr lang="fr-FR" dirty="0"/>
              <a:t> </a:t>
            </a:r>
            <a:r>
              <a:rPr lang="fr-FR" dirty="0" err="1"/>
              <a:t>less</a:t>
            </a:r>
            <a:r>
              <a:rPr lang="fr-FR" dirty="0"/>
              <a:t> active at the </a:t>
            </a:r>
            <a:r>
              <a:rPr lang="fr-FR" dirty="0" err="1"/>
              <a:t>beginning</a:t>
            </a:r>
            <a:r>
              <a:rPr lang="fr-FR" dirty="0"/>
              <a:t> of the tube, </a:t>
            </a:r>
            <a:r>
              <a:rPr lang="fr-FR" dirty="0" err="1"/>
              <a:t>explaining</a:t>
            </a:r>
            <a:r>
              <a:rPr lang="fr-FR" dirty="0"/>
              <a:t> </a:t>
            </a:r>
            <a:r>
              <a:rPr lang="fr-FR" dirty="0" err="1"/>
              <a:t>why</a:t>
            </a:r>
            <a:r>
              <a:rPr lang="fr-FR" dirty="0"/>
              <a:t> the </a:t>
            </a:r>
            <a:r>
              <a:rPr lang="fr-FR" dirty="0" err="1"/>
              <a:t>temperature</a:t>
            </a:r>
            <a:r>
              <a:rPr lang="fr-FR" dirty="0"/>
              <a:t> drop </a:t>
            </a:r>
            <a:r>
              <a:rPr lang="fr-FR" dirty="0" err="1"/>
              <a:t>is</a:t>
            </a:r>
            <a:r>
              <a:rPr lang="fr-FR" dirty="0"/>
              <a:t> </a:t>
            </a:r>
            <a:r>
              <a:rPr lang="fr-FR" dirty="0" err="1"/>
              <a:t>less</a:t>
            </a:r>
            <a:r>
              <a:rPr lang="fr-FR" dirty="0"/>
              <a:t> </a:t>
            </a:r>
            <a:r>
              <a:rPr lang="fr-FR" dirty="0" err="1"/>
              <a:t>severe</a:t>
            </a:r>
            <a:endParaRPr lang="fr-FR" dirty="0"/>
          </a:p>
          <a:p>
            <a:endParaRPr lang="fr-FR" dirty="0"/>
          </a:p>
        </p:txBody>
      </p:sp>
      <p:sp>
        <p:nvSpPr>
          <p:cNvPr id="5" name="Espace réservé du texte 4">
            <a:extLst>
              <a:ext uri="{FF2B5EF4-FFF2-40B4-BE49-F238E27FC236}">
                <a16:creationId xmlns:a16="http://schemas.microsoft.com/office/drawing/2014/main" id="{86DC5EAD-85AD-49B7-8FAA-2E8C6A93762D}"/>
              </a:ext>
            </a:extLst>
          </p:cNvPr>
          <p:cNvSpPr>
            <a:spLocks noGrp="1"/>
          </p:cNvSpPr>
          <p:nvPr>
            <p:ph type="body" sz="quarter" idx="12"/>
          </p:nvPr>
        </p:nvSpPr>
        <p:spPr>
          <a:xfrm>
            <a:off x="5486400" y="5655734"/>
            <a:ext cx="6400800" cy="406400"/>
          </a:xfrm>
        </p:spPr>
        <p:txBody>
          <a:bodyPr>
            <a:normAutofit fontScale="92500"/>
          </a:bodyPr>
          <a:lstStyle/>
          <a:p>
            <a:r>
              <a:rPr lang="fr-FR" dirty="0" err="1"/>
              <a:t>Averaged</a:t>
            </a:r>
            <a:r>
              <a:rPr lang="fr-FR" dirty="0"/>
              <a:t> </a:t>
            </a:r>
            <a:r>
              <a:rPr lang="fr-FR" dirty="0" err="1"/>
              <a:t>molar</a:t>
            </a:r>
            <a:r>
              <a:rPr lang="fr-FR" dirty="0"/>
              <a:t> fractions (1) and </a:t>
            </a:r>
            <a:r>
              <a:rPr lang="fr-FR" dirty="0" err="1"/>
              <a:t>temperature</a:t>
            </a:r>
            <a:r>
              <a:rPr lang="fr-FR" dirty="0"/>
              <a:t> (K) in the </a:t>
            </a:r>
            <a:r>
              <a:rPr lang="fr-FR" dirty="0" err="1"/>
              <a:t>domain</a:t>
            </a:r>
            <a:r>
              <a:rPr lang="fr-FR" dirty="0"/>
              <a:t> </a:t>
            </a:r>
            <a:r>
              <a:rPr lang="fr-FR" dirty="0" err="1"/>
              <a:t>with</a:t>
            </a:r>
            <a:r>
              <a:rPr lang="fr-FR" dirty="0"/>
              <a:t> the </a:t>
            </a:r>
            <a:r>
              <a:rPr lang="fr-FR" dirty="0" err="1"/>
              <a:t>Nonisothermal</a:t>
            </a:r>
            <a:r>
              <a:rPr lang="fr-FR" dirty="0"/>
              <a:t> </a:t>
            </a:r>
            <a:r>
              <a:rPr lang="fr-FR" dirty="0" err="1"/>
              <a:t>Reacting</a:t>
            </a:r>
            <a:r>
              <a:rPr lang="fr-FR" dirty="0"/>
              <a:t> Flow model.</a:t>
            </a:r>
          </a:p>
        </p:txBody>
      </p:sp>
      <p:pic>
        <p:nvPicPr>
          <p:cNvPr id="8" name="Espace réservé du contenu 7">
            <a:extLst>
              <a:ext uri="{FF2B5EF4-FFF2-40B4-BE49-F238E27FC236}">
                <a16:creationId xmlns:a16="http://schemas.microsoft.com/office/drawing/2014/main" id="{C158A69E-77A6-410E-9D63-CB85727CBC97}"/>
              </a:ext>
            </a:extLst>
          </p:cNvPr>
          <p:cNvPicPr>
            <a:picLocks noGrp="1" noChangeAspect="1"/>
          </p:cNvPicPr>
          <p:nvPr>
            <p:ph sz="quarter" idx="11"/>
          </p:nvPr>
        </p:nvPicPr>
        <p:blipFill>
          <a:blip r:embed="rId2">
            <a:extLst>
              <a:ext uri="{28A0092B-C50C-407E-A947-70E740481C1C}">
                <a14:useLocalDpi xmlns:a14="http://schemas.microsoft.com/office/drawing/2010/main" val="0"/>
              </a:ext>
            </a:extLst>
          </a:blip>
          <a:stretch>
            <a:fillRect/>
          </a:stretch>
        </p:blipFill>
        <p:spPr>
          <a:xfrm>
            <a:off x="5486400" y="1316736"/>
            <a:ext cx="6400800" cy="4224527"/>
          </a:xfrm>
        </p:spPr>
      </p:pic>
    </p:spTree>
    <p:extLst>
      <p:ext uri="{BB962C8B-B14F-4D97-AF65-F5344CB8AC3E}">
        <p14:creationId xmlns:p14="http://schemas.microsoft.com/office/powerpoint/2010/main" val="11095277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D20ACD-8BCE-46FC-B02A-E5ECCDDD93EA}"/>
              </a:ext>
            </a:extLst>
          </p:cNvPr>
          <p:cNvSpPr>
            <a:spLocks noGrp="1"/>
          </p:cNvSpPr>
          <p:nvPr>
            <p:ph type="title"/>
          </p:nvPr>
        </p:nvSpPr>
        <p:spPr/>
        <p:txBody>
          <a:bodyPr/>
          <a:lstStyle/>
          <a:p>
            <a:r>
              <a:rPr lang="fr-FR" dirty="0" err="1"/>
              <a:t>Results</a:t>
            </a:r>
            <a:br>
              <a:rPr lang="fr-FR" dirty="0"/>
            </a:br>
            <a:r>
              <a:rPr lang="fr-FR" sz="2400" b="0" i="1" dirty="0">
                <a:solidFill>
                  <a:schemeClr val="accent3"/>
                </a:solidFill>
              </a:rPr>
              <a:t>Mass Conservation</a:t>
            </a:r>
          </a:p>
        </p:txBody>
      </p:sp>
      <mc:AlternateContent xmlns:mc="http://schemas.openxmlformats.org/markup-compatibility/2006" xmlns:a14="http://schemas.microsoft.com/office/drawing/2010/main">
        <mc:Choice Requires="a14">
          <p:sp>
            <p:nvSpPr>
              <p:cNvPr id="4" name="Espace réservé du contenu 3">
                <a:extLst>
                  <a:ext uri="{FF2B5EF4-FFF2-40B4-BE49-F238E27FC236}">
                    <a16:creationId xmlns:a16="http://schemas.microsoft.com/office/drawing/2014/main" id="{1388E3C3-5142-40E9-AA11-7781AB20B82A}"/>
                  </a:ext>
                </a:extLst>
              </p:cNvPr>
              <p:cNvSpPr>
                <a:spLocks noGrp="1"/>
              </p:cNvSpPr>
              <p:nvPr>
                <p:ph sz="half" idx="10"/>
              </p:nvPr>
            </p:nvSpPr>
            <p:spPr/>
            <p:txBody>
              <a:bodyPr>
                <a:normAutofit/>
              </a:bodyPr>
              <a:lstStyle/>
              <a:p>
                <a:r>
                  <a:rPr lang="fr-FR" dirty="0"/>
                  <a:t>Mass conservation must </a:t>
                </a:r>
                <a:r>
                  <a:rPr lang="fr-FR" dirty="0" err="1"/>
                  <a:t>be</a:t>
                </a:r>
                <a:r>
                  <a:rPr lang="fr-FR" dirty="0"/>
                  <a:t> </a:t>
                </a:r>
                <a:r>
                  <a:rPr lang="fr-FR" dirty="0" err="1"/>
                  <a:t>verified</a:t>
                </a:r>
                <a:r>
                  <a:rPr lang="fr-FR" dirty="0"/>
                  <a:t> for </a:t>
                </a:r>
                <a:r>
                  <a:rPr lang="fr-FR" dirty="0" err="1"/>
                  <a:t>each</a:t>
                </a:r>
                <a:r>
                  <a:rPr lang="fr-FR" dirty="0"/>
                  <a:t> </a:t>
                </a:r>
                <a:r>
                  <a:rPr lang="fr-FR" dirty="0" err="1"/>
                  <a:t>species</a:t>
                </a:r>
                <a:r>
                  <a:rPr lang="fr-FR" dirty="0"/>
                  <a:t> and the mixture</a:t>
                </a:r>
              </a:p>
              <a:p>
                <a:r>
                  <a:rPr lang="fr-FR" dirty="0"/>
                  <a:t>For the mixture, mass </a:t>
                </a:r>
                <a:r>
                  <a:rPr lang="fr-FR" dirty="0" err="1"/>
                  <a:t>is</a:t>
                </a:r>
                <a:r>
                  <a:rPr lang="fr-FR" dirty="0"/>
                  <a:t> </a:t>
                </a:r>
                <a:r>
                  <a:rPr lang="fr-FR" dirty="0" err="1"/>
                  <a:t>conserved</a:t>
                </a:r>
                <a:r>
                  <a:rPr lang="fr-FR" dirty="0"/>
                  <a:t> if the mass flow rate </a:t>
                </a:r>
                <a:r>
                  <a:rPr lang="fr-FR" dirty="0" err="1"/>
                  <a:t>is</a:t>
                </a:r>
                <a:r>
                  <a:rPr lang="fr-FR" dirty="0"/>
                  <a:t> constant </a:t>
                </a:r>
                <a:r>
                  <a:rPr lang="fr-FR" dirty="0" err="1"/>
                  <a:t>throughout</a:t>
                </a:r>
                <a:r>
                  <a:rPr lang="fr-FR" dirty="0"/>
                  <a:t> the tube</a:t>
                </a:r>
              </a:p>
              <a:p>
                <a:r>
                  <a:rPr lang="fr-FR" dirty="0"/>
                  <a:t>Very good </a:t>
                </a:r>
                <a:r>
                  <a:rPr lang="fr-FR" dirty="0" err="1"/>
                  <a:t>accuracy</a:t>
                </a:r>
                <a:r>
                  <a:rPr lang="fr-FR" dirty="0"/>
                  <a:t> on mass conservation </a:t>
                </a:r>
                <a:r>
                  <a:rPr lang="fr-FR" dirty="0" err="1"/>
                  <a:t>is</a:t>
                </a:r>
                <a:r>
                  <a:rPr lang="fr-FR" dirty="0"/>
                  <a:t> </a:t>
                </a:r>
                <a:r>
                  <a:rPr lang="fr-FR" dirty="0" err="1"/>
                  <a:t>obtained</a:t>
                </a:r>
                <a:r>
                  <a:rPr lang="fr-FR" dirty="0"/>
                  <a:t> </a:t>
                </a:r>
                <a:r>
                  <a:rPr lang="fr-FR" dirty="0" err="1"/>
                  <a:t>with</a:t>
                </a:r>
                <a:r>
                  <a:rPr lang="fr-FR" dirty="0"/>
                  <a:t> </a:t>
                </a:r>
                <a:r>
                  <a:rPr lang="fr-FR" dirty="0" err="1"/>
                  <a:t>both</a:t>
                </a:r>
                <a:r>
                  <a:rPr lang="fr-FR" dirty="0"/>
                  <a:t> the </a:t>
                </a:r>
                <a:r>
                  <a:rPr lang="fr-FR" i="1" dirty="0" err="1"/>
                  <a:t>Reaction</a:t>
                </a:r>
                <a:r>
                  <a:rPr lang="fr-FR" i="1" dirty="0"/>
                  <a:t> Engineering</a:t>
                </a:r>
                <a:r>
                  <a:rPr lang="fr-FR" dirty="0"/>
                  <a:t> interface and the </a:t>
                </a:r>
                <a:r>
                  <a:rPr lang="fr-FR" i="1" dirty="0" err="1"/>
                  <a:t>Nonisothermal</a:t>
                </a:r>
                <a:r>
                  <a:rPr lang="fr-FR" i="1" dirty="0"/>
                  <a:t> Flow </a:t>
                </a:r>
                <a:r>
                  <a:rPr lang="fr-FR" dirty="0" err="1"/>
                  <a:t>coupling</a:t>
                </a:r>
                <a:r>
                  <a:rPr lang="fr-FR" dirty="0"/>
                  <a:t> (</a:t>
                </a:r>
                <a14:m>
                  <m:oMath xmlns:m="http://schemas.openxmlformats.org/officeDocument/2006/math">
                    <m:r>
                      <a:rPr lang="fr-FR" b="0" i="1" smtClean="0">
                        <a:latin typeface="Cambria Math" panose="02040503050406030204" pitchFamily="18" charset="0"/>
                      </a:rPr>
                      <m:t>&lt;</m:t>
                    </m:r>
                    <m:sSup>
                      <m:sSupPr>
                        <m:ctrlPr>
                          <a:rPr lang="fr-FR" b="0" i="1" smtClean="0">
                            <a:latin typeface="Cambria Math" panose="02040503050406030204" pitchFamily="18" charset="0"/>
                          </a:rPr>
                        </m:ctrlPr>
                      </m:sSupPr>
                      <m:e>
                        <m:r>
                          <a:rPr lang="fr-FR" b="0" i="1" smtClean="0">
                            <a:latin typeface="Cambria Math" panose="02040503050406030204" pitchFamily="18" charset="0"/>
                          </a:rPr>
                          <m:t>2.10</m:t>
                        </m:r>
                      </m:e>
                      <m:sup>
                        <m:r>
                          <a:rPr lang="fr-FR" b="0" i="1" smtClean="0">
                            <a:latin typeface="Cambria Math" panose="02040503050406030204" pitchFamily="18" charset="0"/>
                          </a:rPr>
                          <m:t>−8</m:t>
                        </m:r>
                      </m:sup>
                    </m:sSup>
                    <m:r>
                      <a:rPr lang="fr-FR" b="0" i="1" smtClean="0">
                        <a:latin typeface="Cambria Math" panose="02040503050406030204" pitchFamily="18" charset="0"/>
                      </a:rPr>
                      <m:t> </m:t>
                    </m:r>
                    <m:r>
                      <a:rPr lang="fr-FR" b="0" i="1" smtClean="0">
                        <a:latin typeface="Cambria Math" panose="02040503050406030204" pitchFamily="18" charset="0"/>
                      </a:rPr>
                      <m:t>𝑘𝑔</m:t>
                    </m:r>
                    <m:r>
                      <a:rPr lang="fr-FR" b="0" i="1" smtClean="0">
                        <a:latin typeface="Cambria Math" panose="02040503050406030204" pitchFamily="18" charset="0"/>
                      </a:rPr>
                      <m:t>/</m:t>
                    </m:r>
                    <m:r>
                      <a:rPr lang="fr-FR" b="0" i="1" smtClean="0">
                        <a:latin typeface="Cambria Math" panose="02040503050406030204" pitchFamily="18" charset="0"/>
                      </a:rPr>
                      <m:t>𝑠</m:t>
                    </m:r>
                  </m:oMath>
                </a14:m>
                <a:r>
                  <a:rPr lang="fr-FR" dirty="0"/>
                  <a:t> for the </a:t>
                </a:r>
                <a:r>
                  <a:rPr lang="fr-FR" dirty="0" err="1"/>
                  <a:t>whole</a:t>
                </a:r>
                <a:r>
                  <a:rPr lang="fr-FR" dirty="0"/>
                  <a:t> </a:t>
                </a:r>
                <a:r>
                  <a:rPr lang="fr-FR" dirty="0" err="1"/>
                  <a:t>domain</a:t>
                </a:r>
                <a:r>
                  <a:rPr lang="fr-FR" dirty="0"/>
                  <a:t> for all </a:t>
                </a:r>
                <a:r>
                  <a:rPr lang="fr-FR" dirty="0" err="1"/>
                  <a:t>species</a:t>
                </a:r>
                <a:r>
                  <a:rPr lang="fr-FR" dirty="0"/>
                  <a:t>)</a:t>
                </a:r>
              </a:p>
            </p:txBody>
          </p:sp>
        </mc:Choice>
        <mc:Fallback xmlns="">
          <p:sp>
            <p:nvSpPr>
              <p:cNvPr id="4" name="Espace réservé du contenu 3">
                <a:extLst>
                  <a:ext uri="{FF2B5EF4-FFF2-40B4-BE49-F238E27FC236}">
                    <a16:creationId xmlns:a16="http://schemas.microsoft.com/office/drawing/2014/main" id="{1388E3C3-5142-40E9-AA11-7781AB20B82A}"/>
                  </a:ext>
                </a:extLst>
              </p:cNvPr>
              <p:cNvSpPr>
                <a:spLocks noGrp="1" noRot="1" noChangeAspect="1" noMove="1" noResize="1" noEditPoints="1" noAdjustHandles="1" noChangeArrowheads="1" noChangeShapeType="1" noTextEdit="1"/>
              </p:cNvSpPr>
              <p:nvPr>
                <p:ph sz="half" idx="10"/>
              </p:nvPr>
            </p:nvSpPr>
            <p:spPr>
              <a:blipFill>
                <a:blip r:embed="rId2"/>
                <a:stretch>
                  <a:fillRect l="-3411" t="-867" r="-620"/>
                </a:stretch>
              </a:blipFill>
            </p:spPr>
            <p:txBody>
              <a:bodyPr/>
              <a:lstStyle/>
              <a:p>
                <a:r>
                  <a:rPr lang="en-US">
                    <a:noFill/>
                  </a:rPr>
                  <a:t> </a:t>
                </a:r>
              </a:p>
            </p:txBody>
          </p:sp>
        </mc:Fallback>
      </mc:AlternateContent>
      <p:sp>
        <p:nvSpPr>
          <p:cNvPr id="5" name="Espace réservé du texte 4">
            <a:extLst>
              <a:ext uri="{FF2B5EF4-FFF2-40B4-BE49-F238E27FC236}">
                <a16:creationId xmlns:a16="http://schemas.microsoft.com/office/drawing/2014/main" id="{86DC5EAD-85AD-49B7-8FAA-2E8C6A93762D}"/>
              </a:ext>
            </a:extLst>
          </p:cNvPr>
          <p:cNvSpPr>
            <a:spLocks noGrp="1"/>
          </p:cNvSpPr>
          <p:nvPr>
            <p:ph type="body" sz="quarter" idx="12"/>
          </p:nvPr>
        </p:nvSpPr>
        <p:spPr>
          <a:xfrm>
            <a:off x="5486400" y="5655734"/>
            <a:ext cx="6400800" cy="406400"/>
          </a:xfrm>
        </p:spPr>
        <p:txBody>
          <a:bodyPr>
            <a:normAutofit/>
          </a:bodyPr>
          <a:lstStyle/>
          <a:p>
            <a:r>
              <a:rPr lang="fr-FR" dirty="0"/>
              <a:t>Mass conservation </a:t>
            </a:r>
            <a:r>
              <a:rPr lang="fr-FR" dirty="0" err="1"/>
              <a:t>verification</a:t>
            </a:r>
            <a:r>
              <a:rPr lang="fr-FR" dirty="0"/>
              <a:t> for </a:t>
            </a:r>
            <a:r>
              <a:rPr lang="fr-FR" dirty="0" err="1"/>
              <a:t>both</a:t>
            </a:r>
            <a:r>
              <a:rPr lang="fr-FR" dirty="0"/>
              <a:t> </a:t>
            </a:r>
            <a:r>
              <a:rPr lang="fr-FR" dirty="0" err="1"/>
              <a:t>models</a:t>
            </a:r>
            <a:r>
              <a:rPr lang="fr-FR" dirty="0"/>
              <a:t>.</a:t>
            </a:r>
          </a:p>
        </p:txBody>
      </p:sp>
      <p:pic>
        <p:nvPicPr>
          <p:cNvPr id="8" name="Espace réservé du contenu 7">
            <a:extLst>
              <a:ext uri="{FF2B5EF4-FFF2-40B4-BE49-F238E27FC236}">
                <a16:creationId xmlns:a16="http://schemas.microsoft.com/office/drawing/2014/main" id="{4CCECBFD-B004-4798-B380-712F76AD463F}"/>
              </a:ext>
            </a:extLst>
          </p:cNvPr>
          <p:cNvPicPr>
            <a:picLocks noGrp="1" noChangeAspect="1"/>
          </p:cNvPicPr>
          <p:nvPr>
            <p:ph sz="quarter" idx="11"/>
          </p:nvPr>
        </p:nvPicPr>
        <p:blipFill>
          <a:blip r:embed="rId3">
            <a:extLst>
              <a:ext uri="{28A0092B-C50C-407E-A947-70E740481C1C}">
                <a14:useLocalDpi xmlns:a14="http://schemas.microsoft.com/office/drawing/2010/main" val="0"/>
              </a:ext>
            </a:extLst>
          </a:blip>
          <a:stretch>
            <a:fillRect/>
          </a:stretch>
        </p:blipFill>
        <p:spPr>
          <a:xfrm>
            <a:off x="5486400" y="1316736"/>
            <a:ext cx="6400800" cy="4224527"/>
          </a:xfrm>
        </p:spPr>
      </p:pic>
    </p:spTree>
    <p:extLst>
      <p:ext uri="{BB962C8B-B14F-4D97-AF65-F5344CB8AC3E}">
        <p14:creationId xmlns:p14="http://schemas.microsoft.com/office/powerpoint/2010/main" val="26860088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45F08D-61B9-42AC-89CA-3B264CE65B87}"/>
              </a:ext>
            </a:extLst>
          </p:cNvPr>
          <p:cNvSpPr>
            <a:spLocks noGrp="1"/>
          </p:cNvSpPr>
          <p:nvPr>
            <p:ph type="title"/>
          </p:nvPr>
        </p:nvSpPr>
        <p:spPr/>
        <p:txBody>
          <a:bodyPr/>
          <a:lstStyle/>
          <a:p>
            <a:r>
              <a:rPr lang="fr-FR" dirty="0" err="1"/>
              <a:t>Results</a:t>
            </a:r>
            <a:br>
              <a:rPr lang="fr-FR" dirty="0"/>
            </a:br>
            <a:r>
              <a:rPr lang="fr-FR" sz="2400" b="0" i="1" dirty="0">
                <a:solidFill>
                  <a:schemeClr val="accent3"/>
                </a:solidFill>
              </a:rPr>
              <a:t>Energy Conservation</a:t>
            </a:r>
            <a:endParaRPr lang="fr-FR" sz="2400" dirty="0"/>
          </a:p>
        </p:txBody>
      </p:sp>
      <mc:AlternateContent xmlns:mc="http://schemas.openxmlformats.org/markup-compatibility/2006" xmlns:a14="http://schemas.microsoft.com/office/drawing/2010/main">
        <mc:Choice Requires="a14">
          <p:sp>
            <p:nvSpPr>
              <p:cNvPr id="4" name="Espace réservé du contenu 3">
                <a:extLst>
                  <a:ext uri="{FF2B5EF4-FFF2-40B4-BE49-F238E27FC236}">
                    <a16:creationId xmlns:a16="http://schemas.microsoft.com/office/drawing/2014/main" id="{1F840149-F481-4190-B9CA-AEFBAF14CA69}"/>
                  </a:ext>
                </a:extLst>
              </p:cNvPr>
              <p:cNvSpPr>
                <a:spLocks noGrp="1"/>
              </p:cNvSpPr>
              <p:nvPr>
                <p:ph sz="half" idx="10"/>
              </p:nvPr>
            </p:nvSpPr>
            <p:spPr/>
            <p:txBody>
              <a:bodyPr/>
              <a:lstStyle/>
              <a:p>
                <a:r>
                  <a:rPr lang="fr-FR" dirty="0"/>
                  <a:t>Energy balance must </a:t>
                </a:r>
                <a:r>
                  <a:rPr lang="fr-FR" dirty="0" err="1"/>
                  <a:t>be</a:t>
                </a:r>
                <a:r>
                  <a:rPr lang="fr-FR" dirty="0"/>
                  <a:t> </a:t>
                </a:r>
                <a:r>
                  <a:rPr lang="fr-FR" dirty="0" err="1"/>
                  <a:t>verified</a:t>
                </a:r>
                <a:r>
                  <a:rPr lang="fr-FR" dirty="0"/>
                  <a:t> by </a:t>
                </a:r>
                <a:r>
                  <a:rPr lang="fr-FR" dirty="0" err="1"/>
                  <a:t>summing</a:t>
                </a:r>
                <a:r>
                  <a:rPr lang="fr-FR" dirty="0"/>
                  <a:t> the fluxes on </a:t>
                </a:r>
                <a:r>
                  <a:rPr lang="fr-FR" dirty="0" err="1"/>
                  <a:t>boundaries</a:t>
                </a:r>
                <a:r>
                  <a:rPr lang="fr-FR" dirty="0"/>
                  <a:t> </a:t>
                </a:r>
                <a:r>
                  <a:rPr lang="fr-FR" dirty="0" err="1"/>
                  <a:t>with</a:t>
                </a:r>
                <a:r>
                  <a:rPr lang="fr-FR" dirty="0"/>
                  <a:t> the </a:t>
                </a:r>
                <a:r>
                  <a:rPr lang="fr-FR" dirty="0" err="1"/>
                  <a:t>heat</a:t>
                </a:r>
                <a:r>
                  <a:rPr lang="fr-FR" dirty="0"/>
                  <a:t> of </a:t>
                </a:r>
                <a:r>
                  <a:rPr lang="fr-FR" dirty="0" err="1"/>
                  <a:t>reaction</a:t>
                </a:r>
                <a:r>
                  <a:rPr lang="fr-FR" dirty="0"/>
                  <a:t>, </a:t>
                </a:r>
                <a:r>
                  <a:rPr lang="fr-FR" dirty="0" err="1"/>
                  <a:t>enthalpy</a:t>
                </a:r>
                <a:r>
                  <a:rPr lang="fr-FR" dirty="0"/>
                  <a:t> diffusion, </a:t>
                </a:r>
                <a:r>
                  <a:rPr lang="fr-FR" dirty="0" err="1"/>
                  <a:t>viscous</a:t>
                </a:r>
                <a:r>
                  <a:rPr lang="fr-FR" dirty="0"/>
                  <a:t> dissipation, pressure </a:t>
                </a:r>
                <a:r>
                  <a:rPr lang="fr-FR" dirty="0" err="1"/>
                  <a:t>work</a:t>
                </a:r>
                <a:r>
                  <a:rPr lang="fr-FR" dirty="0"/>
                  <a:t>, and </a:t>
                </a:r>
                <a:r>
                  <a:rPr lang="fr-FR" dirty="0" err="1"/>
                  <a:t>external</a:t>
                </a:r>
                <a:r>
                  <a:rPr lang="fr-FR" dirty="0"/>
                  <a:t> source in the </a:t>
                </a:r>
                <a:r>
                  <a:rPr lang="fr-FR" dirty="0" err="1"/>
                  <a:t>domain</a:t>
                </a:r>
                <a:endParaRPr lang="fr-FR" dirty="0"/>
              </a:p>
              <a:p>
                <a:r>
                  <a:rPr lang="fr-FR" dirty="0"/>
                  <a:t>Energy conservation </a:t>
                </a:r>
                <a:r>
                  <a:rPr lang="fr-FR" dirty="0" err="1"/>
                  <a:t>is</a:t>
                </a:r>
                <a:r>
                  <a:rPr lang="fr-FR" dirty="0"/>
                  <a:t> </a:t>
                </a:r>
                <a:r>
                  <a:rPr lang="fr-FR" dirty="0" err="1"/>
                  <a:t>perfectly</a:t>
                </a:r>
                <a:r>
                  <a:rPr lang="fr-FR" dirty="0"/>
                  <a:t> </a:t>
                </a:r>
                <a:r>
                  <a:rPr lang="fr-FR" dirty="0" err="1"/>
                  <a:t>ensured</a:t>
                </a:r>
                <a:r>
                  <a:rPr lang="fr-FR" dirty="0"/>
                  <a:t> </a:t>
                </a:r>
                <a:r>
                  <a:rPr lang="fr-FR" dirty="0" err="1"/>
                  <a:t>with</a:t>
                </a:r>
                <a:r>
                  <a:rPr lang="fr-FR" dirty="0"/>
                  <a:t> the </a:t>
                </a:r>
                <a:r>
                  <a:rPr lang="fr-FR" i="1" dirty="0" err="1"/>
                  <a:t>Reaction</a:t>
                </a:r>
                <a:r>
                  <a:rPr lang="fr-FR" i="1" dirty="0"/>
                  <a:t> Engineering</a:t>
                </a:r>
                <a:r>
                  <a:rPr lang="fr-FR" dirty="0"/>
                  <a:t> interface (</a:t>
                </a:r>
                <a14:m>
                  <m:oMath xmlns:m="http://schemas.openxmlformats.org/officeDocument/2006/math">
                    <m:r>
                      <a:rPr lang="fr-FR" b="0" i="1" smtClean="0">
                        <a:latin typeface="Cambria Math" panose="02040503050406030204" pitchFamily="18" charset="0"/>
                      </a:rPr>
                      <m:t>&lt;0,005 </m:t>
                    </m:r>
                    <m:r>
                      <a:rPr lang="fr-FR" b="0" i="1" smtClean="0">
                        <a:latin typeface="Cambria Math" panose="02040503050406030204" pitchFamily="18" charset="0"/>
                      </a:rPr>
                      <m:t>𝑊</m:t>
                    </m:r>
                  </m:oMath>
                </a14:m>
                <a:r>
                  <a:rPr lang="fr-FR" dirty="0"/>
                  <a:t>)</a:t>
                </a:r>
              </a:p>
              <a:p>
                <a:r>
                  <a:rPr lang="fr-FR" dirty="0"/>
                  <a:t>Very good </a:t>
                </a:r>
                <a:r>
                  <a:rPr lang="fr-FR" dirty="0" err="1"/>
                  <a:t>accuracy</a:t>
                </a:r>
                <a:r>
                  <a:rPr lang="fr-FR" dirty="0"/>
                  <a:t> </a:t>
                </a:r>
                <a:r>
                  <a:rPr lang="fr-FR" dirty="0" err="1"/>
                  <a:t>is</a:t>
                </a:r>
                <a:r>
                  <a:rPr lang="fr-FR" dirty="0"/>
                  <a:t> </a:t>
                </a:r>
                <a:r>
                  <a:rPr lang="fr-FR" dirty="0" err="1"/>
                  <a:t>obtained</a:t>
                </a:r>
                <a:r>
                  <a:rPr lang="fr-FR" dirty="0"/>
                  <a:t> </a:t>
                </a:r>
                <a:r>
                  <a:rPr lang="fr-FR" dirty="0" err="1"/>
                  <a:t>with</a:t>
                </a:r>
                <a:r>
                  <a:rPr lang="fr-FR" dirty="0"/>
                  <a:t> the </a:t>
                </a:r>
                <a:r>
                  <a:rPr lang="fr-FR" i="1" dirty="0" err="1"/>
                  <a:t>Nonisothermal</a:t>
                </a:r>
                <a:r>
                  <a:rPr lang="fr-FR" i="1" dirty="0"/>
                  <a:t> </a:t>
                </a:r>
                <a:r>
                  <a:rPr lang="fr-FR" i="1" dirty="0" err="1"/>
                  <a:t>Reacting</a:t>
                </a:r>
                <a:r>
                  <a:rPr lang="fr-FR" i="1" dirty="0"/>
                  <a:t> Flow</a:t>
                </a:r>
                <a:r>
                  <a:rPr lang="fr-FR" dirty="0"/>
                  <a:t> </a:t>
                </a:r>
                <a:r>
                  <a:rPr lang="fr-FR" dirty="0" err="1"/>
                  <a:t>coupling</a:t>
                </a:r>
                <a:r>
                  <a:rPr lang="fr-FR" dirty="0"/>
                  <a:t> (</a:t>
                </a:r>
                <a14:m>
                  <m:oMath xmlns:m="http://schemas.openxmlformats.org/officeDocument/2006/math">
                    <m:r>
                      <a:rPr lang="fr-FR" b="0" i="1" smtClean="0">
                        <a:latin typeface="Cambria Math" panose="02040503050406030204" pitchFamily="18" charset="0"/>
                      </a:rPr>
                      <m:t>&lt;0,5 </m:t>
                    </m:r>
                    <m:r>
                      <a:rPr lang="fr-FR" b="0" i="1" smtClean="0">
                        <a:latin typeface="Cambria Math" panose="02040503050406030204" pitchFamily="18" charset="0"/>
                      </a:rPr>
                      <m:t>𝑊</m:t>
                    </m:r>
                  </m:oMath>
                </a14:m>
                <a:r>
                  <a:rPr lang="fr-FR" dirty="0"/>
                  <a:t>)</a:t>
                </a:r>
              </a:p>
              <a:p>
                <a:endParaRPr lang="fr-FR" dirty="0"/>
              </a:p>
              <a:p>
                <a:endParaRPr lang="fr-FR" dirty="0"/>
              </a:p>
            </p:txBody>
          </p:sp>
        </mc:Choice>
        <mc:Fallback xmlns="">
          <p:sp>
            <p:nvSpPr>
              <p:cNvPr id="4" name="Espace réservé du contenu 3">
                <a:extLst>
                  <a:ext uri="{FF2B5EF4-FFF2-40B4-BE49-F238E27FC236}">
                    <a16:creationId xmlns:a16="http://schemas.microsoft.com/office/drawing/2014/main" id="{1F840149-F481-4190-B9CA-AEFBAF14CA69}"/>
                  </a:ext>
                </a:extLst>
              </p:cNvPr>
              <p:cNvSpPr>
                <a:spLocks noGrp="1" noRot="1" noChangeAspect="1" noMove="1" noResize="1" noEditPoints="1" noAdjustHandles="1" noChangeArrowheads="1" noChangeShapeType="1" noTextEdit="1"/>
              </p:cNvSpPr>
              <p:nvPr>
                <p:ph sz="half" idx="10"/>
              </p:nvPr>
            </p:nvSpPr>
            <p:spPr>
              <a:blipFill>
                <a:blip r:embed="rId2"/>
                <a:stretch>
                  <a:fillRect l="-1893" t="-867"/>
                </a:stretch>
              </a:blipFill>
            </p:spPr>
            <p:txBody>
              <a:bodyPr/>
              <a:lstStyle/>
              <a:p>
                <a:r>
                  <a:rPr lang="fr-FR">
                    <a:noFill/>
                  </a:rPr>
                  <a:t> </a:t>
                </a:r>
              </a:p>
            </p:txBody>
          </p:sp>
        </mc:Fallback>
      </mc:AlternateContent>
      <p:sp>
        <p:nvSpPr>
          <p:cNvPr id="5" name="Espace réservé du texte 4">
            <a:extLst>
              <a:ext uri="{FF2B5EF4-FFF2-40B4-BE49-F238E27FC236}">
                <a16:creationId xmlns:a16="http://schemas.microsoft.com/office/drawing/2014/main" id="{5CC440B7-C436-4CD0-B226-89E0AAA7B197}"/>
              </a:ext>
            </a:extLst>
          </p:cNvPr>
          <p:cNvSpPr>
            <a:spLocks noGrp="1"/>
          </p:cNvSpPr>
          <p:nvPr>
            <p:ph type="body" sz="quarter" idx="12"/>
          </p:nvPr>
        </p:nvSpPr>
        <p:spPr>
          <a:xfrm>
            <a:off x="8522677" y="6300272"/>
            <a:ext cx="3364523" cy="406400"/>
          </a:xfrm>
        </p:spPr>
        <p:txBody>
          <a:bodyPr/>
          <a:lstStyle/>
          <a:p>
            <a:r>
              <a:rPr lang="fr-FR" dirty="0" err="1"/>
              <a:t>Temperature</a:t>
            </a:r>
            <a:r>
              <a:rPr lang="fr-FR" dirty="0"/>
              <a:t> </a:t>
            </a:r>
            <a:r>
              <a:rPr lang="fr-FR" dirty="0" err="1"/>
              <a:t>field</a:t>
            </a:r>
            <a:r>
              <a:rPr lang="fr-FR" dirty="0"/>
              <a:t> (K) in the </a:t>
            </a:r>
            <a:r>
              <a:rPr lang="fr-FR" dirty="0" err="1"/>
              <a:t>domain</a:t>
            </a:r>
            <a:r>
              <a:rPr lang="fr-FR" dirty="0"/>
              <a:t>.</a:t>
            </a:r>
          </a:p>
        </p:txBody>
      </p:sp>
      <p:pic>
        <p:nvPicPr>
          <p:cNvPr id="16" name="Espace réservé du contenu 15">
            <a:extLst>
              <a:ext uri="{FF2B5EF4-FFF2-40B4-BE49-F238E27FC236}">
                <a16:creationId xmlns:a16="http://schemas.microsoft.com/office/drawing/2014/main" id="{449D9EF1-11D1-4804-88C0-7466B66FA1C7}"/>
              </a:ext>
            </a:extLst>
          </p:cNvPr>
          <p:cNvPicPr>
            <a:picLocks noGrp="1" noChangeAspect="1"/>
          </p:cNvPicPr>
          <p:nvPr>
            <p:ph sz="quarter" idx="11"/>
          </p:nvPr>
        </p:nvPicPr>
        <p:blipFill rotWithShape="1">
          <a:blip r:embed="rId3">
            <a:extLst>
              <a:ext uri="{28A0092B-C50C-407E-A947-70E740481C1C}">
                <a14:useLocalDpi xmlns:a14="http://schemas.microsoft.com/office/drawing/2010/main" val="0"/>
              </a:ext>
            </a:extLst>
          </a:blip>
          <a:srcRect l="61331"/>
          <a:stretch/>
        </p:blipFill>
        <p:spPr>
          <a:xfrm>
            <a:off x="8522677" y="557727"/>
            <a:ext cx="3364522" cy="5742545"/>
          </a:xfrm>
          <a:prstGeom prst="rect">
            <a:avLst/>
          </a:prstGeom>
        </p:spPr>
      </p:pic>
    </p:spTree>
    <p:extLst>
      <p:ext uri="{BB962C8B-B14F-4D97-AF65-F5344CB8AC3E}">
        <p14:creationId xmlns:p14="http://schemas.microsoft.com/office/powerpoint/2010/main" val="3403069011"/>
      </p:ext>
    </p:extLst>
  </p:cSld>
  <p:clrMapOvr>
    <a:masterClrMapping/>
  </p:clrMapOvr>
</p:sld>
</file>

<file path=ppt/theme/theme1.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D3CD683F-4248-4F3B-B0DE-5FD66E73E871}" vid="{1BB5DA90-75C9-4BF2-A890-29856E7CCCB3}"/>
    </a:ext>
  </a:extLst>
</a:theme>
</file>

<file path=docProps/app.xml><?xml version="1.0" encoding="utf-8"?>
<Properties xmlns="http://schemas.openxmlformats.org/officeDocument/2006/extended-properties" xmlns:vt="http://schemas.openxmlformats.org/officeDocument/2006/docPropsVTypes">
  <Template>comsol</Template>
  <TotalTime>6665</TotalTime>
  <Words>802</Words>
  <Application>Microsoft Office PowerPoint</Application>
  <PresentationFormat>Widescreen</PresentationFormat>
  <Paragraphs>58</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Cambria Math</vt:lpstr>
      <vt:lpstr>Lato</vt:lpstr>
      <vt:lpstr>Lato Black</vt:lpstr>
      <vt:lpstr>Lato Light</vt:lpstr>
      <vt:lpstr>Wingdings</vt:lpstr>
      <vt:lpstr>comsol</vt:lpstr>
      <vt:lpstr>Nonisothermal Reacting Flow in a Methane Steam Reformer</vt:lpstr>
      <vt:lpstr>Background</vt:lpstr>
      <vt:lpstr>Model Definition Perfectly Mixed Model</vt:lpstr>
      <vt:lpstr>Model Definition Space-Dependent Model</vt:lpstr>
      <vt:lpstr>Model Definition Single-Tube Reactor</vt:lpstr>
      <vt:lpstr>Results Perfectly Mixed Model</vt:lpstr>
      <vt:lpstr>Results Space-Dependent Model</vt:lpstr>
      <vt:lpstr>Results Mass Conservation</vt:lpstr>
      <vt:lpstr>Results Energy Conservation</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Nonisothermal Reacting Flow in a Methane Steam Reformer</dc:title>
  <dc:creator>Anthony Paumier</dc:creator>
  <cp:lastModifiedBy>Sébastien Denis</cp:lastModifiedBy>
  <cp:revision>43</cp:revision>
  <cp:lastPrinted>2023-10-20T07:34:20Z</cp:lastPrinted>
  <dcterms:created xsi:type="dcterms:W3CDTF">2023-10-05T14:33:10Z</dcterms:created>
  <dcterms:modified xsi:type="dcterms:W3CDTF">2023-10-20T07:37:09Z</dcterms:modified>
</cp:coreProperties>
</file>