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814" r:id="rId1"/>
  </p:sldMasterIdLst>
  <p:notesMasterIdLst>
    <p:notesMasterId r:id="rId4"/>
  </p:notesMasterIdLst>
  <p:handoutMasterIdLst>
    <p:handoutMasterId r:id="rId5"/>
  </p:handoutMasterIdLst>
  <p:sldIdLst>
    <p:sldId id="256" r:id="rId2"/>
    <p:sldId id="258" r:id="rId3"/>
  </p:sldIdLst>
  <p:sldSz cx="9144000" cy="5143500" type="screen16x9"/>
  <p:notesSz cx="6858000" cy="9144000"/>
  <p:embeddedFontLst>
    <p:embeddedFont>
      <p:font typeface="Lato" panose="020F0502020204030203" pitchFamily="34" charset="0"/>
      <p:regular r:id="rId6"/>
      <p:bold r:id="rId7"/>
      <p:italic r:id="rId8"/>
      <p:boldItalic r:id="rId9"/>
    </p:embeddedFont>
    <p:embeddedFont>
      <p:font typeface="Lato Black" panose="020F0A02020204030203" pitchFamily="34" charset="0"/>
      <p:bold r:id="rId10"/>
      <p:italic r:id="rId11"/>
      <p:boldItalic r:id="rId12"/>
    </p:embeddedFont>
    <p:embeddedFont>
      <p:font typeface="Lato Light" panose="020F0302020204030203" pitchFamily="34" charset="0"/>
      <p:regular r:id="rId13"/>
      <p:italic r:id="rId1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3D7E5"/>
    <a:srgbClr val="84C2EA"/>
    <a:srgbClr val="FFD999"/>
    <a:srgbClr val="F19986"/>
    <a:srgbClr val="C3D2E6"/>
    <a:srgbClr val="C8D7E5"/>
    <a:srgbClr val="CDD7E5"/>
    <a:srgbClr val="C9D5D9"/>
    <a:srgbClr val="D2DDE2"/>
    <a:srgbClr val="D9E5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55" autoAdjust="0"/>
    <p:restoredTop sz="94137" autoAdjust="0"/>
  </p:normalViewPr>
  <p:slideViewPr>
    <p:cSldViewPr>
      <p:cViewPr varScale="1">
        <p:scale>
          <a:sx n="202" d="100"/>
          <a:sy n="202" d="100"/>
        </p:scale>
        <p:origin x="882" y="174"/>
      </p:cViewPr>
      <p:guideLst>
        <p:guide orient="horz" pos="1620"/>
        <p:guide pos="2880"/>
      </p:guideLst>
    </p:cSldViewPr>
  </p:slideViewPr>
  <p:outlineViewPr>
    <p:cViewPr>
      <p:scale>
        <a:sx n="33" d="100"/>
        <a:sy n="33" d="100"/>
      </p:scale>
      <p:origin x="0" y="-65370"/>
    </p:cViewPr>
  </p:outlineViewPr>
  <p:notesTextViewPr>
    <p:cViewPr>
      <p:scale>
        <a:sx n="3" d="2"/>
        <a:sy n="3" d="2"/>
      </p:scale>
      <p:origin x="0" y="0"/>
    </p:cViewPr>
  </p:notesTextViewPr>
  <p:sorterViewPr>
    <p:cViewPr varScale="1">
      <p:scale>
        <a:sx n="1" d="1"/>
        <a:sy n="1" d="1"/>
      </p:scale>
      <p:origin x="0" y="-11172"/>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schemas.openxmlformats.org/officeDocument/2006/relationships/font" Target="fonts/font8.fntdata"/><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font" Target="fonts/font2.fntdata"/><Relationship Id="rId12" Type="http://schemas.openxmlformats.org/officeDocument/2006/relationships/font" Target="fonts/font7.fntdata"/><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font" Target="fonts/font1.fntdata"/><Relationship Id="rId11" Type="http://schemas.openxmlformats.org/officeDocument/2006/relationships/font" Target="fonts/font6.fntdata"/><Relationship Id="rId5" Type="http://schemas.openxmlformats.org/officeDocument/2006/relationships/handoutMaster" Target="handoutMasters/handoutMaster1.xml"/><Relationship Id="rId15" Type="http://schemas.openxmlformats.org/officeDocument/2006/relationships/presProps" Target="presProps.xml"/><Relationship Id="rId10" Type="http://schemas.openxmlformats.org/officeDocument/2006/relationships/font" Target="fonts/font5.fntdata"/><Relationship Id="rId4" Type="http://schemas.openxmlformats.org/officeDocument/2006/relationships/notesMaster" Target="notesMasters/notesMaster1.xml"/><Relationship Id="rId9" Type="http://schemas.openxmlformats.org/officeDocument/2006/relationships/font" Target="fonts/font4.fntdata"/><Relationship Id="rId14" Type="http://schemas.openxmlformats.org/officeDocument/2006/relationships/font" Target="fonts/font9.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10/5/2023</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10/5/2023</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K"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2</a:t>
            </a:fld>
            <a:endParaRPr lang="en-US" dirty="0"/>
          </a:p>
        </p:txBody>
      </p:sp>
    </p:spTree>
    <p:extLst>
      <p:ext uri="{BB962C8B-B14F-4D97-AF65-F5344CB8AC3E}">
        <p14:creationId xmlns:p14="http://schemas.microsoft.com/office/powerpoint/2010/main" val="5417134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26559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1628296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3823739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8261009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2306699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177576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528874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955009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3230757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42073559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103319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157710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072464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0"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7"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1328688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5381156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1286327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8540295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7363916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38848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0705827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823445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924924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5888041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050778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28266540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109669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6722741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0233121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1068912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2333727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63242969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4347412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53077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7776076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9124015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5934655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4094160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9894943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737003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379067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5881480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3302623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7930179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85156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41309396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0811543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0128042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56201536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32101178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27140021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25868920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48803481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21730632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70165051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3735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5863644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1933150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2 image with subtitle + body text, Title V2">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1129836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3 images, Title, limited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4460676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2 image with list, Title">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spTree>
    <p:extLst>
      <p:ext uri="{BB962C8B-B14F-4D97-AF65-F5344CB8AC3E}">
        <p14:creationId xmlns:p14="http://schemas.microsoft.com/office/powerpoint/2010/main" val="5524979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cSld name="Title, body text, 1 image, 2 subtitles with body text V2">
    <p:spTree>
      <p:nvGrpSpPr>
        <p:cNvPr id="1" name=""/>
        <p:cNvGrpSpPr/>
        <p:nvPr/>
      </p:nvGrpSpPr>
      <p:grpSpPr>
        <a:xfrm>
          <a:off x="0" y="0"/>
          <a:ext cx="0" cy="0"/>
          <a:chOff x="0" y="0"/>
          <a:chExt cx="0" cy="0"/>
        </a:xfrm>
      </p:grpSpPr>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3868184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179466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134796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5994170"/>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image" Target="../media/image3.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image" Target="../media/image1.emf"/><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image" Target="../media/image2.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6"/>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7"/>
          <a:stretch>
            <a:fillRect/>
          </a:stretch>
        </p:blipFill>
        <p:spPr>
          <a:xfrm>
            <a:off x="115778" y="223913"/>
            <a:ext cx="752320" cy="69658"/>
          </a:xfrm>
          <a:prstGeom prst="rect">
            <a:avLst/>
          </a:prstGeom>
        </p:spPr>
      </p:pic>
    </p:spTree>
    <p:extLst>
      <p:ext uri="{BB962C8B-B14F-4D97-AF65-F5344CB8AC3E}">
        <p14:creationId xmlns:p14="http://schemas.microsoft.com/office/powerpoint/2010/main" val="3102669687"/>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 id="2147483826" r:id="rId12"/>
    <p:sldLayoutId id="2147483827" r:id="rId13"/>
    <p:sldLayoutId id="2147483828" r:id="rId14"/>
    <p:sldLayoutId id="2147483829" r:id="rId15"/>
    <p:sldLayoutId id="2147483830" r:id="rId16"/>
    <p:sldLayoutId id="2147483831" r:id="rId17"/>
    <p:sldLayoutId id="2147483832" r:id="rId18"/>
    <p:sldLayoutId id="2147483833" r:id="rId19"/>
    <p:sldLayoutId id="2147483834" r:id="rId20"/>
    <p:sldLayoutId id="2147483835" r:id="rId21"/>
    <p:sldLayoutId id="2147483836" r:id="rId22"/>
    <p:sldLayoutId id="2147483837" r:id="rId23"/>
    <p:sldLayoutId id="2147483838" r:id="rId24"/>
    <p:sldLayoutId id="2147483839" r:id="rId25"/>
    <p:sldLayoutId id="2147483840" r:id="rId26"/>
    <p:sldLayoutId id="2147483841" r:id="rId27"/>
    <p:sldLayoutId id="2147483842" r:id="rId28"/>
    <p:sldLayoutId id="2147483843" r:id="rId29"/>
    <p:sldLayoutId id="2147483844" r:id="rId30"/>
    <p:sldLayoutId id="2147483845" r:id="rId31"/>
    <p:sldLayoutId id="2147483846" r:id="rId32"/>
    <p:sldLayoutId id="2147483847" r:id="rId33"/>
    <p:sldLayoutId id="2147483848" r:id="rId34"/>
    <p:sldLayoutId id="2147483849" r:id="rId35"/>
    <p:sldLayoutId id="2147483850" r:id="rId36"/>
    <p:sldLayoutId id="2147483851" r:id="rId37"/>
    <p:sldLayoutId id="2147483852" r:id="rId38"/>
    <p:sldLayoutId id="2147483853" r:id="rId39"/>
    <p:sldLayoutId id="2147483854" r:id="rId40"/>
    <p:sldLayoutId id="2147483855" r:id="rId41"/>
    <p:sldLayoutId id="2147483856" r:id="rId42"/>
    <p:sldLayoutId id="2147483857" r:id="rId43"/>
    <p:sldLayoutId id="2147483858" r:id="rId44"/>
    <p:sldLayoutId id="2147483859" r:id="rId45"/>
    <p:sldLayoutId id="2147483860" r:id="rId46"/>
    <p:sldLayoutId id="2147483861" r:id="rId47"/>
    <p:sldLayoutId id="2147483862" r:id="rId48"/>
    <p:sldLayoutId id="2147483863" r:id="rId49"/>
    <p:sldLayoutId id="2147483864" r:id="rId50"/>
    <p:sldLayoutId id="2147483865" r:id="rId51"/>
    <p:sldLayoutId id="2147483866" r:id="rId52"/>
    <p:sldLayoutId id="2147483867" r:id="rId53"/>
    <p:sldLayoutId id="2147483868" r:id="rId54"/>
    <p:sldLayoutId id="2147483869" r:id="rId55"/>
    <p:sldLayoutId id="2147483870" r:id="rId56"/>
    <p:sldLayoutId id="2147483871" r:id="rId57"/>
    <p:sldLayoutId id="2147483872" r:id="rId58"/>
    <p:sldLayoutId id="2147483873" r:id="rId59"/>
    <p:sldLayoutId id="2147483874" r:id="rId60"/>
    <p:sldLayoutId id="2147483879" r:id="rId61"/>
    <p:sldLayoutId id="2147483880" r:id="rId62"/>
    <p:sldLayoutId id="2147483881" r:id="rId63"/>
    <p:sldLayoutId id="2147483882" r:id="rId64"/>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8"/>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32.xml"/><Relationship Id="rId5" Type="http://schemas.openxmlformats.org/officeDocument/2006/relationships/image" Target="../media/image15.png"/><Relationship Id="rId4" Type="http://schemas.openxmlformats.org/officeDocument/2006/relationships/hyperlink" Target="https://www.comsol.com/model/11872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a:extLst>
              <a:ext uri="{FF2B5EF4-FFF2-40B4-BE49-F238E27FC236}">
                <a16:creationId xmlns:a16="http://schemas.microsoft.com/office/drawing/2014/main" id="{009C675C-626C-7DC5-11DA-47E24BACB0FA}"/>
              </a:ext>
            </a:extLst>
          </p:cNvPr>
          <p:cNvPicPr>
            <a:picLocks noChangeAspect="1"/>
          </p:cNvPicPr>
          <p:nvPr/>
        </p:nvPicPr>
        <p:blipFill>
          <a:blip r:embed="rId2"/>
          <a:stretch>
            <a:fillRect/>
          </a:stretch>
        </p:blipFill>
        <p:spPr>
          <a:xfrm>
            <a:off x="1" y="0"/>
            <a:ext cx="9143999" cy="5143500"/>
          </a:xfrm>
          <a:prstGeom prst="rect">
            <a:avLst/>
          </a:prstGeom>
        </p:spPr>
      </p:pic>
      <p:sp>
        <p:nvSpPr>
          <p:cNvPr id="2" name="Title 1">
            <a:extLst>
              <a:ext uri="{FF2B5EF4-FFF2-40B4-BE49-F238E27FC236}">
                <a16:creationId xmlns:a16="http://schemas.microsoft.com/office/drawing/2014/main" id="{67C4A3D3-1B3F-9066-5ACA-9CB0E814530C}"/>
              </a:ext>
            </a:extLst>
          </p:cNvPr>
          <p:cNvSpPr>
            <a:spLocks noGrp="1"/>
          </p:cNvSpPr>
          <p:nvPr>
            <p:ph type="title"/>
          </p:nvPr>
        </p:nvSpPr>
        <p:spPr/>
        <p:txBody>
          <a:bodyPr/>
          <a:lstStyle/>
          <a:p>
            <a:r>
              <a:rPr lang="en-US" dirty="0"/>
              <a:t>Bracket — Eigenfrequency </a:t>
            </a:r>
            <a:br>
              <a:rPr lang="en-US" dirty="0"/>
            </a:br>
            <a:r>
              <a:rPr lang="en-US" dirty="0"/>
              <a:t>Shape Optimization</a:t>
            </a:r>
          </a:p>
        </p:txBody>
      </p:sp>
      <p:sp>
        <p:nvSpPr>
          <p:cNvPr id="3" name="Text Placeholder 2">
            <a:extLst>
              <a:ext uri="{FF2B5EF4-FFF2-40B4-BE49-F238E27FC236}">
                <a16:creationId xmlns:a16="http://schemas.microsoft.com/office/drawing/2014/main" id="{AB995950-445F-89DD-AF7E-8F917F46AF62}"/>
              </a:ext>
            </a:extLst>
          </p:cNvPr>
          <p:cNvSpPr>
            <a:spLocks noGrp="1"/>
          </p:cNvSpPr>
          <p:nvPr>
            <p:ph type="body" idx="1"/>
          </p:nvPr>
        </p:nvSpPr>
        <p:spPr/>
        <p:txBody>
          <a:bodyPr>
            <a:normAutofit lnSpcReduction="10000"/>
          </a:bodyPr>
          <a:lstStyle/>
          <a:p>
            <a:endParaRPr lang="en-DK"/>
          </a:p>
        </p:txBody>
      </p:sp>
      <p:sp>
        <p:nvSpPr>
          <p:cNvPr id="4" name="Text Placeholder 3">
            <a:extLst>
              <a:ext uri="{FF2B5EF4-FFF2-40B4-BE49-F238E27FC236}">
                <a16:creationId xmlns:a16="http://schemas.microsoft.com/office/drawing/2014/main" id="{060FE436-5D0B-1938-59E0-8A777250C0F4}"/>
              </a:ext>
            </a:extLst>
          </p:cNvPr>
          <p:cNvSpPr>
            <a:spLocks noGrp="1"/>
          </p:cNvSpPr>
          <p:nvPr>
            <p:ph type="body" idx="10"/>
          </p:nvPr>
        </p:nvSpPr>
        <p:spPr/>
        <p:txBody>
          <a:bodyPr/>
          <a:lstStyle/>
          <a:p>
            <a:endParaRPr lang="en-DK"/>
          </a:p>
        </p:txBody>
      </p:sp>
      <p:sp>
        <p:nvSpPr>
          <p:cNvPr id="5" name="Text Placeholder 4">
            <a:extLst>
              <a:ext uri="{FF2B5EF4-FFF2-40B4-BE49-F238E27FC236}">
                <a16:creationId xmlns:a16="http://schemas.microsoft.com/office/drawing/2014/main" id="{9A360995-2F0C-56B2-440C-7A1C1001C5A8}"/>
              </a:ext>
            </a:extLst>
          </p:cNvPr>
          <p:cNvSpPr>
            <a:spLocks noGrp="1"/>
          </p:cNvSpPr>
          <p:nvPr>
            <p:ph type="body" idx="11"/>
          </p:nvPr>
        </p:nvSpPr>
        <p:spPr/>
        <p:txBody>
          <a:bodyPr>
            <a:normAutofit lnSpcReduction="10000"/>
          </a:bodyPr>
          <a:lstStyle/>
          <a:p>
            <a:endParaRPr lang="en-DK"/>
          </a:p>
        </p:txBody>
      </p:sp>
      <p:sp>
        <p:nvSpPr>
          <p:cNvPr id="6" name="Text Placeholder 5">
            <a:extLst>
              <a:ext uri="{FF2B5EF4-FFF2-40B4-BE49-F238E27FC236}">
                <a16:creationId xmlns:a16="http://schemas.microsoft.com/office/drawing/2014/main" id="{FC1671FC-8163-1B19-D8FB-0DA4DBB1D5DA}"/>
              </a:ext>
            </a:extLst>
          </p:cNvPr>
          <p:cNvSpPr>
            <a:spLocks noGrp="1"/>
          </p:cNvSpPr>
          <p:nvPr>
            <p:ph type="body" idx="12"/>
          </p:nvPr>
        </p:nvSpPr>
        <p:spPr/>
        <p:txBody>
          <a:bodyPr/>
          <a:lstStyle/>
          <a:p>
            <a:endParaRPr lang="en-DK"/>
          </a:p>
        </p:txBody>
      </p:sp>
    </p:spTree>
    <p:extLst>
      <p:ext uri="{BB962C8B-B14F-4D97-AF65-F5344CB8AC3E}">
        <p14:creationId xmlns:p14="http://schemas.microsoft.com/office/powerpoint/2010/main" val="39742810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CB5CE772-44C7-9148-630B-ECB759503366}"/>
              </a:ext>
            </a:extLst>
          </p:cNvPr>
          <p:cNvPicPr>
            <a:picLocks noChangeAspect="1"/>
          </p:cNvPicPr>
          <p:nvPr/>
        </p:nvPicPr>
        <p:blipFill rotWithShape="1">
          <a:blip r:embed="rId3"/>
          <a:srcRect r="42345" b="27778"/>
          <a:stretch/>
        </p:blipFill>
        <p:spPr>
          <a:xfrm>
            <a:off x="4712974" y="1428751"/>
            <a:ext cx="3653788" cy="3714749"/>
          </a:xfrm>
          <a:prstGeom prst="rect">
            <a:avLst/>
          </a:prstGeom>
        </p:spPr>
      </p:pic>
      <p:sp>
        <p:nvSpPr>
          <p:cNvPr id="7" name="Content Placeholder 6">
            <a:extLst>
              <a:ext uri="{FF2B5EF4-FFF2-40B4-BE49-F238E27FC236}">
                <a16:creationId xmlns:a16="http://schemas.microsoft.com/office/drawing/2014/main" id="{CEAB3F60-8EAE-3687-3D5E-774BF438C943}"/>
              </a:ext>
            </a:extLst>
          </p:cNvPr>
          <p:cNvSpPr>
            <a:spLocks noGrp="1"/>
          </p:cNvSpPr>
          <p:nvPr>
            <p:ph sz="quarter" idx="29"/>
          </p:nvPr>
        </p:nvSpPr>
        <p:spPr/>
        <p:txBody>
          <a:bodyPr/>
          <a:lstStyle/>
          <a:p>
            <a:r>
              <a:rPr lang="en-US" dirty="0"/>
              <a:t> </a:t>
            </a:r>
          </a:p>
        </p:txBody>
      </p:sp>
      <p:sp>
        <p:nvSpPr>
          <p:cNvPr id="24" name="TextBox 23">
            <a:extLst>
              <a:ext uri="{FF2B5EF4-FFF2-40B4-BE49-F238E27FC236}">
                <a16:creationId xmlns:a16="http://schemas.microsoft.com/office/drawing/2014/main" id="{43BC77A4-CBBF-3245-8DF1-FC62F60A74A6}"/>
              </a:ext>
            </a:extLst>
          </p:cNvPr>
          <p:cNvSpPr txBox="1"/>
          <p:nvPr/>
        </p:nvSpPr>
        <p:spPr>
          <a:xfrm>
            <a:off x="4788024" y="4914497"/>
            <a:ext cx="2114039" cy="184666"/>
          </a:xfrm>
          <a:prstGeom prst="rect">
            <a:avLst/>
          </a:prstGeom>
          <a:noFill/>
        </p:spPr>
        <p:txBody>
          <a:bodyPr wrap="square" rtlCol="0">
            <a:spAutoFit/>
          </a:bodyPr>
          <a:lstStyle/>
          <a:p>
            <a:r>
              <a:rPr lang="da-DK" sz="600" b="1" u="sng" dirty="0">
                <a:solidFill>
                  <a:srgbClr val="0070C0"/>
                </a:solidFill>
                <a:hlinkClick r:id="rId4"/>
              </a:rPr>
              <a:t>https://www.comsol.com/model/118721</a:t>
            </a:r>
            <a:endParaRPr lang="en-DK" sz="600" b="1" u="sng" dirty="0">
              <a:solidFill>
                <a:srgbClr val="FF0000"/>
              </a:solidFill>
            </a:endParaRPr>
          </a:p>
        </p:txBody>
      </p:sp>
      <p:sp>
        <p:nvSpPr>
          <p:cNvPr id="8" name="Content Placeholder 7">
            <a:extLst>
              <a:ext uri="{FF2B5EF4-FFF2-40B4-BE49-F238E27FC236}">
                <a16:creationId xmlns:a16="http://schemas.microsoft.com/office/drawing/2014/main" id="{7E0DFE74-6EE1-EEFE-6D40-3221E44E1B00}"/>
              </a:ext>
            </a:extLst>
          </p:cNvPr>
          <p:cNvSpPr>
            <a:spLocks noGrp="1"/>
          </p:cNvSpPr>
          <p:nvPr>
            <p:ph sz="quarter" idx="30"/>
          </p:nvPr>
        </p:nvSpPr>
        <p:spPr/>
        <p:txBody>
          <a:bodyPr/>
          <a:lstStyle/>
          <a:p>
            <a:r>
              <a:rPr lang="en-US" dirty="0"/>
              <a:t> </a:t>
            </a:r>
          </a:p>
        </p:txBody>
      </p:sp>
      <p:sp>
        <p:nvSpPr>
          <p:cNvPr id="3" name="Title 2">
            <a:extLst>
              <a:ext uri="{FF2B5EF4-FFF2-40B4-BE49-F238E27FC236}">
                <a16:creationId xmlns:a16="http://schemas.microsoft.com/office/drawing/2014/main" id="{9BDE870B-B1FF-7C41-C181-7B0CE247AFE6}"/>
              </a:ext>
            </a:extLst>
          </p:cNvPr>
          <p:cNvSpPr>
            <a:spLocks noGrp="1"/>
          </p:cNvSpPr>
          <p:nvPr>
            <p:ph type="title"/>
          </p:nvPr>
        </p:nvSpPr>
        <p:spPr/>
        <p:txBody>
          <a:bodyPr/>
          <a:lstStyle/>
          <a:p>
            <a:r>
              <a:rPr lang="en-US" dirty="0"/>
              <a:t>Bracket — Eigenfrequency Shape Optimization</a:t>
            </a:r>
          </a:p>
        </p:txBody>
      </p:sp>
      <p:sp>
        <p:nvSpPr>
          <p:cNvPr id="11" name="Content Placeholder 10">
            <a:extLst>
              <a:ext uri="{FF2B5EF4-FFF2-40B4-BE49-F238E27FC236}">
                <a16:creationId xmlns:a16="http://schemas.microsoft.com/office/drawing/2014/main" id="{7D496017-0E18-082A-D93F-0B02824338B2}"/>
              </a:ext>
            </a:extLst>
          </p:cNvPr>
          <p:cNvSpPr>
            <a:spLocks noGrp="1"/>
          </p:cNvSpPr>
          <p:nvPr>
            <p:ph sz="quarter" idx="31"/>
          </p:nvPr>
        </p:nvSpPr>
        <p:spPr/>
        <p:txBody>
          <a:bodyPr/>
          <a:lstStyle/>
          <a:p>
            <a:r>
              <a:rPr lang="en-US" dirty="0"/>
              <a:t>Stationary Then Eigenfrequency</a:t>
            </a:r>
          </a:p>
        </p:txBody>
      </p:sp>
      <p:sp>
        <p:nvSpPr>
          <p:cNvPr id="17" name="Content Placeholder 16">
            <a:extLst>
              <a:ext uri="{FF2B5EF4-FFF2-40B4-BE49-F238E27FC236}">
                <a16:creationId xmlns:a16="http://schemas.microsoft.com/office/drawing/2014/main" id="{2C689D58-1E5D-D859-E17D-A8472EC0DEEF}"/>
              </a:ext>
            </a:extLst>
          </p:cNvPr>
          <p:cNvSpPr>
            <a:spLocks noGrp="1"/>
          </p:cNvSpPr>
          <p:nvPr>
            <p:ph sz="quarter" idx="32"/>
          </p:nvPr>
        </p:nvSpPr>
        <p:spPr/>
        <p:txBody>
          <a:bodyPr>
            <a:normAutofit fontScale="92500" lnSpcReduction="10000"/>
          </a:bodyPr>
          <a:lstStyle/>
          <a:p>
            <a:r>
              <a:rPr lang="en-US" dirty="0"/>
              <a:t>Eigenvalue/</a:t>
            </a:r>
            <a:br>
              <a:rPr lang="en-US" dirty="0"/>
            </a:br>
            <a:r>
              <a:rPr lang="en-US" dirty="0"/>
              <a:t>eigenfrequency optimization with shape- and topology optimization interfaces requires Stationary Then Eigenfrequency study step</a:t>
            </a:r>
          </a:p>
        </p:txBody>
      </p:sp>
      <p:pic>
        <p:nvPicPr>
          <p:cNvPr id="42" name="Picture 41">
            <a:extLst>
              <a:ext uri="{FF2B5EF4-FFF2-40B4-BE49-F238E27FC236}">
                <a16:creationId xmlns:a16="http://schemas.microsoft.com/office/drawing/2014/main" id="{A0A00182-813D-7717-12DF-78A8B8A98A13}"/>
              </a:ext>
            </a:extLst>
          </p:cNvPr>
          <p:cNvPicPr>
            <a:picLocks noChangeAspect="1"/>
          </p:cNvPicPr>
          <p:nvPr/>
        </p:nvPicPr>
        <p:blipFill rotWithShape="1">
          <a:blip r:embed="rId5"/>
          <a:srcRect t="4699" b="38334"/>
          <a:stretch/>
        </p:blipFill>
        <p:spPr>
          <a:xfrm>
            <a:off x="467495" y="1428751"/>
            <a:ext cx="3667897" cy="3714750"/>
          </a:xfrm>
          <a:prstGeom prst="rect">
            <a:avLst/>
          </a:prstGeom>
        </p:spPr>
      </p:pic>
      <p:sp>
        <p:nvSpPr>
          <p:cNvPr id="5" name="Content Placeholder 4">
            <a:extLst>
              <a:ext uri="{FF2B5EF4-FFF2-40B4-BE49-F238E27FC236}">
                <a16:creationId xmlns:a16="http://schemas.microsoft.com/office/drawing/2014/main" id="{D3C8CB42-6032-26D8-0448-7738AFDCA01F}"/>
              </a:ext>
            </a:extLst>
          </p:cNvPr>
          <p:cNvSpPr>
            <a:spLocks noGrp="1"/>
          </p:cNvSpPr>
          <p:nvPr>
            <p:ph sz="quarter" idx="19"/>
          </p:nvPr>
        </p:nvSpPr>
        <p:spPr/>
        <p:txBody>
          <a:bodyPr>
            <a:normAutofit/>
          </a:bodyPr>
          <a:lstStyle/>
          <a:p>
            <a:r>
              <a:rPr lang="en-US" dirty="0"/>
              <a:t>Maximize Lowest Eigenfrequency</a:t>
            </a:r>
          </a:p>
        </p:txBody>
      </p:sp>
      <p:sp>
        <p:nvSpPr>
          <p:cNvPr id="6" name="Content Placeholder 5">
            <a:extLst>
              <a:ext uri="{FF2B5EF4-FFF2-40B4-BE49-F238E27FC236}">
                <a16:creationId xmlns:a16="http://schemas.microsoft.com/office/drawing/2014/main" id="{DE73DACB-EB4F-CDB8-F879-F7F96ADC557A}"/>
              </a:ext>
            </a:extLst>
          </p:cNvPr>
          <p:cNvSpPr>
            <a:spLocks noGrp="1"/>
          </p:cNvSpPr>
          <p:nvPr>
            <p:ph sz="quarter" idx="20"/>
          </p:nvPr>
        </p:nvSpPr>
        <p:spPr/>
        <p:txBody>
          <a:bodyPr/>
          <a:lstStyle/>
          <a:p>
            <a:r>
              <a:rPr lang="en-US" dirty="0"/>
              <a:t>MMA algorithm and Free Shape Boundary achieves a 100 % increase in the lowest eigenfrequency.</a:t>
            </a:r>
          </a:p>
        </p:txBody>
      </p:sp>
    </p:spTree>
    <p:extLst>
      <p:ext uri="{BB962C8B-B14F-4D97-AF65-F5344CB8AC3E}">
        <p14:creationId xmlns:p14="http://schemas.microsoft.com/office/powerpoint/2010/main" val="629237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theme/theme1.xml><?xml version="1.0" encoding="utf-8"?>
<a:theme xmlns:a="http://schemas.openxmlformats.org/drawingml/2006/main" name="COMSOL_Apr25">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_Apr25" id="{9EE01D0D-25D1-CD47-AE3E-F5E510E9EB4F}" vid="{169F4AEA-1033-2C4D-9DD1-E87413C9109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8670</TotalTime>
  <Words>64</Words>
  <Application>Microsoft Office PowerPoint</Application>
  <PresentationFormat>On-screen Show (16:9)</PresentationFormat>
  <Paragraphs>10</Paragraphs>
  <Slides>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Wingdings</vt:lpstr>
      <vt:lpstr>Arial</vt:lpstr>
      <vt:lpstr>Lato</vt:lpstr>
      <vt:lpstr>Lato Light</vt:lpstr>
      <vt:lpstr>Lato Black</vt:lpstr>
      <vt:lpstr>COMSOL_Apr25</vt:lpstr>
      <vt:lpstr>Bracket — Eigenfrequency  Shape Optimization</vt:lpstr>
      <vt:lpstr>Bracket — Eigenfrequency Shape Optimization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Kristian Ejlebjærg Jensen</dc:creator>
  <cp:lastModifiedBy>Kristian Ejlebjærg Jensen</cp:lastModifiedBy>
  <cp:revision>86</cp:revision>
  <dcterms:created xsi:type="dcterms:W3CDTF">2022-04-21T12:06:36Z</dcterms:created>
  <dcterms:modified xsi:type="dcterms:W3CDTF">2023-10-05T14:46:04Z</dcterms:modified>
</cp:coreProperties>
</file>