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2.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autoCompressPictures="0">
  <p:sldMasterIdLst>
    <p:sldMasterId id="2147483664" r:id="rId1"/>
    <p:sldMasterId id="2147483681" r:id="rId2"/>
    <p:sldMasterId id="2147483746" r:id="rId3"/>
    <p:sldMasterId id="2147483757" r:id="rId4"/>
  </p:sldMasterIdLst>
  <p:notesMasterIdLst>
    <p:notesMasterId r:id="rId14"/>
  </p:notesMasterIdLst>
  <p:sldIdLst>
    <p:sldId id="261" r:id="rId5"/>
    <p:sldId id="262" r:id="rId6"/>
    <p:sldId id="275" r:id="rId7"/>
    <p:sldId id="276" r:id="rId8"/>
    <p:sldId id="273" r:id="rId9"/>
    <p:sldId id="274" r:id="rId10"/>
    <p:sldId id="264" r:id="rId11"/>
    <p:sldId id="270" r:id="rId12"/>
    <p:sldId id="271" r:id="rId13"/>
  </p:sldIdLst>
  <p:sldSz cx="9144000" cy="5143500" type="screen16x9"/>
  <p:notesSz cx="6858000" cy="9144000"/>
  <p:embeddedFontLst>
    <p:embeddedFont>
      <p:font typeface="Calibri" panose="020F0502020204030204" pitchFamily="34" charset="0"/>
      <p:regular r:id="rId15"/>
      <p:bold r:id="rId16"/>
      <p:italic r:id="rId17"/>
      <p:boldItalic r:id="rId18"/>
    </p:embeddedFont>
    <p:embeddedFont>
      <p:font typeface="Lato" panose="020F0502020204030203" pitchFamily="34" charset="0"/>
      <p:regular r:id="rId19"/>
      <p:bold r:id="rId20"/>
      <p:italic r:id="rId21"/>
      <p:boldItalic r:id="rId22"/>
    </p:embeddedFont>
    <p:embeddedFont>
      <p:font typeface="Lato Black" panose="020F0A02020204030203" pitchFamily="34" charset="0"/>
      <p:bold r:id="rId23"/>
      <p:boldItalic r:id="rId24"/>
    </p:embeddedFont>
    <p:embeddedFont>
      <p:font typeface="Lato Light" panose="020F0302020204030203" pitchFamily="34" charset="0"/>
      <p:regular r:id="rId25"/>
      <p: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93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p:cViewPr varScale="1">
        <p:scale>
          <a:sx n="162" d="100"/>
          <a:sy n="162" d="100"/>
        </p:scale>
        <p:origin x="144" y="15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Master" Target="slideMasters/slideMaster3.xml"/><Relationship Id="rId21" Type="http://schemas.openxmlformats.org/officeDocument/2006/relationships/font" Target="fonts/font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0.fntdata"/><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5.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10/3/2023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dirty="0"/>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dirty="0"/>
          </a:p>
        </p:txBody>
      </p:sp>
    </p:spTree>
    <p:extLst>
      <p:ext uri="{BB962C8B-B14F-4D97-AF65-F5344CB8AC3E}">
        <p14:creationId xmlns:p14="http://schemas.microsoft.com/office/powerpoint/2010/main" val="3940047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3940047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0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16053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55136013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1468807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0866130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3614508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1079122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4000066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026282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256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9685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56928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42809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252699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342891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5399131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707155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86288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930707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157385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24154089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894984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517447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0264077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5592932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2642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264686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1225522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8082749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290646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0815413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07848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2384858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694628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8635613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3743638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8567851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832742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3132646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3721157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251069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793200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6942054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3589666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8562216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8510775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4151534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0843077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768218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7819003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765325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52758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950020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567601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589016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628798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0281395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184832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190771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0913005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79312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09745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02343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97596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977635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308985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327774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0920881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4103142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1402715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145464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7974618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01692241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52960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7270171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40674018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8192955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38077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2418189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61366321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097771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91278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45520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4053881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6146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23235053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2623188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52728927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73386415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4820791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5169713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3224577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9225233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304782344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78777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056206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426607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953519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4649086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2125626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00493101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8603543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1936572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2036545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9369708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402725511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7952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42.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63" Type="http://schemas.openxmlformats.org/officeDocument/2006/relationships/slideLayout" Target="../slideLayouts/slideLayout79.xml"/><Relationship Id="rId68" Type="http://schemas.openxmlformats.org/officeDocument/2006/relationships/image" Target="../media/image2.png"/><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slideLayout" Target="../slideLayouts/slideLayout74.xml"/><Relationship Id="rId66" Type="http://schemas.openxmlformats.org/officeDocument/2006/relationships/image" Target="../media/image7.emf"/><Relationship Id="rId5" Type="http://schemas.openxmlformats.org/officeDocument/2006/relationships/slideLayout" Target="../slideLayouts/slideLayout21.xml"/><Relationship Id="rId61" Type="http://schemas.openxmlformats.org/officeDocument/2006/relationships/slideLayout" Target="../slideLayouts/slideLayout77.xml"/><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64" Type="http://schemas.openxmlformats.org/officeDocument/2006/relationships/slideLayout" Target="../slideLayouts/slideLayout80.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slideLayout" Target="../slideLayouts/slideLayout75.xml"/><Relationship Id="rId67" Type="http://schemas.openxmlformats.org/officeDocument/2006/relationships/image" Target="../media/image8.emf"/><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62" Type="http://schemas.openxmlformats.org/officeDocument/2006/relationships/slideLayout" Target="../slideLayouts/slideLayout7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slideLayout" Target="../slideLayouts/slideLayout76.xml"/><Relationship Id="rId65"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9"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image" Target="../media/image1.jpg"/><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theme" Target="../theme/theme3.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image" Target="../media/image1.jpg"/><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theme" Target="../theme/theme4.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10" Type="http://schemas.openxmlformats.org/officeDocument/2006/relationships/slideLayout" Target="../slideLayouts/slideLayout100.xml"/><Relationship Id="rId19" Type="http://schemas.openxmlformats.org/officeDocument/2006/relationships/image" Target="../media/image2.png"/><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2141284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7"/>
          <a:stretch>
            <a:fillRect/>
          </a:stretch>
        </p:blipFill>
        <p:spPr>
          <a:xfrm>
            <a:off x="115778" y="223913"/>
            <a:ext cx="752320" cy="69658"/>
          </a:xfrm>
          <a:prstGeom prst="rect">
            <a:avLst/>
          </a:prstGeom>
        </p:spPr>
      </p:pic>
    </p:spTree>
    <p:extLst>
      <p:ext uri="{BB962C8B-B14F-4D97-AF65-F5344CB8AC3E}">
        <p14:creationId xmlns:p14="http://schemas.microsoft.com/office/powerpoint/2010/main" val="231141622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08" r:id="rId27"/>
    <p:sldLayoutId id="2147483709" r:id="rId28"/>
    <p:sldLayoutId id="2147483710" r:id="rId29"/>
    <p:sldLayoutId id="2147483711" r:id="rId30"/>
    <p:sldLayoutId id="2147483712" r:id="rId31"/>
    <p:sldLayoutId id="2147483713" r:id="rId32"/>
    <p:sldLayoutId id="2147483714" r:id="rId33"/>
    <p:sldLayoutId id="2147483715" r:id="rId34"/>
    <p:sldLayoutId id="2147483716" r:id="rId35"/>
    <p:sldLayoutId id="2147483717" r:id="rId36"/>
    <p:sldLayoutId id="2147483718" r:id="rId37"/>
    <p:sldLayoutId id="2147483719" r:id="rId38"/>
    <p:sldLayoutId id="2147483720" r:id="rId39"/>
    <p:sldLayoutId id="2147483721" r:id="rId40"/>
    <p:sldLayoutId id="2147483722" r:id="rId41"/>
    <p:sldLayoutId id="2147483723" r:id="rId42"/>
    <p:sldLayoutId id="2147483724" r:id="rId43"/>
    <p:sldLayoutId id="2147483725" r:id="rId44"/>
    <p:sldLayoutId id="2147483726" r:id="rId45"/>
    <p:sldLayoutId id="2147483727" r:id="rId46"/>
    <p:sldLayoutId id="2147483728" r:id="rId47"/>
    <p:sldLayoutId id="2147483729" r:id="rId48"/>
    <p:sldLayoutId id="2147483730" r:id="rId49"/>
    <p:sldLayoutId id="2147483731" r:id="rId50"/>
    <p:sldLayoutId id="2147483732" r:id="rId51"/>
    <p:sldLayoutId id="2147483733" r:id="rId52"/>
    <p:sldLayoutId id="2147483734" r:id="rId53"/>
    <p:sldLayoutId id="2147483735" r:id="rId54"/>
    <p:sldLayoutId id="2147483736" r:id="rId55"/>
    <p:sldLayoutId id="2147483737" r:id="rId56"/>
    <p:sldLayoutId id="2147483738" r:id="rId57"/>
    <p:sldLayoutId id="2147483739" r:id="rId58"/>
    <p:sldLayoutId id="2147483740" r:id="rId59"/>
    <p:sldLayoutId id="2147483741" r:id="rId60"/>
    <p:sldLayoutId id="2147483742" r:id="rId61"/>
    <p:sldLayoutId id="2147483743" r:id="rId62"/>
    <p:sldLayoutId id="2147483744" r:id="rId63"/>
    <p:sldLayoutId id="2147483745" r:id="rId64"/>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237436164"/>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24336022"/>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7.xml"/></Relationships>
</file>

<file path=ppt/slides/_rels/slide2.xml.rels><?xml version="1.0" encoding="UTF-8" standalone="yes"?>
<Relationships xmlns="http://schemas.openxmlformats.org/package/2006/relationships"><Relationship Id="rId3" Type="http://schemas.openxmlformats.org/officeDocument/2006/relationships/hyperlink" Target="http://www.comsol.com/model/86281" TargetMode="External"/><Relationship Id="rId2" Type="http://schemas.openxmlformats.org/officeDocument/2006/relationships/notesSlide" Target="../notesSlides/notesSlide2.xml"/><Relationship Id="rId1" Type="http://schemas.openxmlformats.org/officeDocument/2006/relationships/slideLayout" Target="../slideLayouts/slideLayout78.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hyperlink" Target="http://www.comsol.com/model/12227" TargetMode="External"/><Relationship Id="rId2" Type="http://schemas.openxmlformats.org/officeDocument/2006/relationships/notesSlide" Target="../notesSlides/notesSlide3.xml"/><Relationship Id="rId1" Type="http://schemas.openxmlformats.org/officeDocument/2006/relationships/slideLayout" Target="../slideLayouts/slideLayout78.xml"/><Relationship Id="rId5" Type="http://schemas.microsoft.com/office/2007/relationships/hdphoto" Target="../media/hdphoto1.wdp"/><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8.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8.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8.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0.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Tutorial:</a:t>
            </a:r>
            <a:br>
              <a:rPr lang="en-US" dirty="0"/>
            </a:br>
            <a:r>
              <a:rPr lang="en-US" dirty="0"/>
              <a:t>Ear-Canal Simulator Optimization</a:t>
            </a:r>
          </a:p>
        </p:txBody>
      </p:sp>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2975113" y="311426"/>
            <a:ext cx="5883965"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798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US" dirty="0"/>
              <a:t>The human ear canal shows a complex response to the acoustic stimulus, as demonstrated in the Ear Canal Acoustics tutorial.</a:t>
            </a:r>
          </a:p>
          <a:p>
            <a:pPr lvl="1"/>
            <a:r>
              <a:rPr lang="en-US" dirty="0">
                <a:hlinkClick r:id="rId3"/>
              </a:rPr>
              <a:t>www.comsol.com/model/86281</a:t>
            </a:r>
            <a:endParaRPr lang="en-US" dirty="0"/>
          </a:p>
          <a:p>
            <a:r>
              <a:rPr lang="en-US" dirty="0"/>
              <a:t>Ear-canal simulators are used for simulating the acoustics of a standardized human ear canal and can be used for measurements on all sorts of devices. </a:t>
            </a:r>
          </a:p>
          <a:p>
            <a:r>
              <a:rPr lang="en-US" dirty="0"/>
              <a:t>In this model, optimization is shown as a powerful tool to tune the ear-canal simulator design to match any input impedance curve.</a:t>
            </a:r>
          </a:p>
        </p:txBody>
      </p:sp>
      <p:pic>
        <p:nvPicPr>
          <p:cNvPr id="4098" name="Picture 2"/>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4721225" y="1094549"/>
            <a:ext cx="3965575" cy="3458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28650" y="381000"/>
            <a:ext cx="8058150" cy="742950"/>
          </a:xfrm>
        </p:spPr>
        <p:txBody>
          <a:bodyPr>
            <a:normAutofit/>
          </a:bodyPr>
          <a:lstStyle/>
          <a:p>
            <a:r>
              <a:rPr lang="en-US" dirty="0"/>
              <a:t>Ear-Canal Simulator Optimization</a:t>
            </a:r>
          </a:p>
        </p:txBody>
      </p:sp>
      <p:sp>
        <p:nvSpPr>
          <p:cNvPr id="7" name="TextBox 6">
            <a:extLst>
              <a:ext uri="{FF2B5EF4-FFF2-40B4-BE49-F238E27FC236}">
                <a16:creationId xmlns:a16="http://schemas.microsoft.com/office/drawing/2014/main" id="{80862403-1038-41C7-8D54-4DC5B81B9ED7}"/>
              </a:ext>
            </a:extLst>
          </p:cNvPr>
          <p:cNvSpPr txBox="1"/>
          <p:nvPr/>
        </p:nvSpPr>
        <p:spPr>
          <a:xfrm>
            <a:off x="4686451" y="4552950"/>
            <a:ext cx="4000350" cy="215444"/>
          </a:xfrm>
          <a:prstGeom prst="rect">
            <a:avLst/>
          </a:prstGeom>
          <a:noFill/>
        </p:spPr>
        <p:txBody>
          <a:bodyPr wrap="square" rtlCol="0">
            <a:spAutoFit/>
          </a:bodyPr>
          <a:lstStyle/>
          <a:p>
            <a:r>
              <a:rPr lang="en-US" sz="800" b="1" i="1" dirty="0">
                <a:solidFill>
                  <a:srgbClr val="3B81B7"/>
                </a:solidFill>
                <a:latin typeface="Lato" panose="020F0502020204030203" pitchFamily="34" charset="77"/>
              </a:rPr>
              <a:t>Input impedance response of the initial design compared to the objective.</a:t>
            </a:r>
            <a:endParaRPr lang="x-none" sz="800" b="1" i="1" dirty="0">
              <a:solidFill>
                <a:srgbClr val="3B81B7"/>
              </a:solidFill>
              <a:latin typeface="Lato" panose="020F0502020204030203" pitchFamily="34" charset="77"/>
            </a:endParaRP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US" dirty="0"/>
              <a:t>The geometry and setup is inspired by the Generic 711 Coupler tutorial.</a:t>
            </a:r>
          </a:p>
          <a:p>
            <a:pPr lvl="1"/>
            <a:r>
              <a:rPr lang="en-US" dirty="0">
                <a:hlinkClick r:id="rId3"/>
              </a:rPr>
              <a:t>www.comsol.com/model/12227</a:t>
            </a:r>
            <a:r>
              <a:rPr lang="en-US" dirty="0"/>
              <a:t> </a:t>
            </a:r>
          </a:p>
          <a:p>
            <a:r>
              <a:rPr lang="en-US" dirty="0"/>
              <a:t>The geometry is based on parameters that will be changed during the optimization.</a:t>
            </a:r>
          </a:p>
          <a:p>
            <a:r>
              <a:rPr lang="en-US" dirty="0"/>
              <a:t>The impedance of the measurement microphone is modeled through an RCL approach.</a:t>
            </a:r>
          </a:p>
          <a:p>
            <a:r>
              <a:rPr lang="en-US" dirty="0"/>
              <a:t>The thermoviscous losses in the coupler volume are approximated using several </a:t>
            </a:r>
            <a:r>
              <a:rPr lang="en-US" i="1" dirty="0"/>
              <a:t>Narrow Region Acoustics </a:t>
            </a:r>
            <a:r>
              <a:rPr lang="en-US" dirty="0"/>
              <a:t>domains</a:t>
            </a:r>
          </a:p>
        </p:txBody>
      </p:sp>
      <p:sp>
        <p:nvSpPr>
          <p:cNvPr id="2" name="Title 1"/>
          <p:cNvSpPr>
            <a:spLocks noGrp="1"/>
          </p:cNvSpPr>
          <p:nvPr>
            <p:ph type="title"/>
          </p:nvPr>
        </p:nvSpPr>
        <p:spPr>
          <a:xfrm>
            <a:off x="628650" y="381000"/>
            <a:ext cx="8058150" cy="742950"/>
          </a:xfrm>
        </p:spPr>
        <p:txBody>
          <a:bodyPr>
            <a:normAutofit/>
          </a:bodyPr>
          <a:lstStyle/>
          <a:p>
            <a:r>
              <a:rPr lang="en-US" dirty="0"/>
              <a:t>Geometry and Model Setup</a:t>
            </a:r>
          </a:p>
        </p:txBody>
      </p:sp>
      <p:pic>
        <p:nvPicPr>
          <p:cNvPr id="8" name="Picture 9"/>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p:blipFill>
        <p:spPr bwMode="auto">
          <a:xfrm>
            <a:off x="4962525" y="1284914"/>
            <a:ext cx="3938878" cy="3196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690129" y="1286379"/>
            <a:ext cx="1091966" cy="246221"/>
          </a:xfrm>
          <a:prstGeom prst="rect">
            <a:avLst/>
          </a:prstGeom>
          <a:noFill/>
        </p:spPr>
        <p:txBody>
          <a:bodyPr wrap="none" rtlCol="0">
            <a:spAutoFit/>
          </a:bodyPr>
          <a:lstStyle/>
          <a:p>
            <a:r>
              <a:rPr lang="en-US" sz="1000" dirty="0"/>
              <a:t>Symmetry plane</a:t>
            </a:r>
          </a:p>
        </p:txBody>
      </p:sp>
      <p:cxnSp>
        <p:nvCxnSpPr>
          <p:cNvPr id="10" name="Connector: Elbow 20">
            <a:extLst>
              <a:ext uri="{FF2B5EF4-FFF2-40B4-BE49-F238E27FC236}">
                <a16:creationId xmlns:a16="http://schemas.microsoft.com/office/drawing/2014/main" id="{71E581EC-9353-4FBD-BD17-84814AC9A0F3}"/>
              </a:ext>
            </a:extLst>
          </p:cNvPr>
          <p:cNvCxnSpPr>
            <a:cxnSpLocks/>
            <a:stCxn id="9" idx="2"/>
          </p:cNvCxnSpPr>
          <p:nvPr/>
        </p:nvCxnSpPr>
        <p:spPr>
          <a:xfrm rot="16200000" flipH="1">
            <a:off x="5279037" y="1489675"/>
            <a:ext cx="498232" cy="584082"/>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0862403-1038-41C7-8D54-4DC5B81B9ED7}"/>
              </a:ext>
            </a:extLst>
          </p:cNvPr>
          <p:cNvSpPr txBox="1"/>
          <p:nvPr/>
        </p:nvSpPr>
        <p:spPr>
          <a:xfrm>
            <a:off x="4686451" y="4552950"/>
            <a:ext cx="4000350" cy="215444"/>
          </a:xfrm>
          <a:prstGeom prst="rect">
            <a:avLst/>
          </a:prstGeom>
          <a:noFill/>
        </p:spPr>
        <p:txBody>
          <a:bodyPr wrap="square" rtlCol="0">
            <a:spAutoFit/>
          </a:bodyPr>
          <a:lstStyle/>
          <a:p>
            <a:r>
              <a:rPr lang="en-US" sz="800" b="1" i="1" dirty="0">
                <a:solidFill>
                  <a:srgbClr val="3B81B7"/>
                </a:solidFill>
                <a:latin typeface="Lato" panose="020F0502020204030203" pitchFamily="34" charset="77"/>
              </a:rPr>
              <a:t>Geometry of the coupler.</a:t>
            </a:r>
          </a:p>
        </p:txBody>
      </p:sp>
      <p:sp>
        <p:nvSpPr>
          <p:cNvPr id="11" name="TextBox 10">
            <a:extLst>
              <a:ext uri="{FF2B5EF4-FFF2-40B4-BE49-F238E27FC236}">
                <a16:creationId xmlns:a16="http://schemas.microsoft.com/office/drawing/2014/main" id="{4E4B9E0B-A1F0-46F6-95A2-8B96452A12CF}"/>
              </a:ext>
            </a:extLst>
          </p:cNvPr>
          <p:cNvSpPr txBox="1"/>
          <p:nvPr/>
        </p:nvSpPr>
        <p:spPr>
          <a:xfrm>
            <a:off x="7235562" y="4306729"/>
            <a:ext cx="1665841" cy="246221"/>
          </a:xfrm>
          <a:prstGeom prst="rect">
            <a:avLst/>
          </a:prstGeom>
          <a:noFill/>
        </p:spPr>
        <p:txBody>
          <a:bodyPr wrap="none" rtlCol="0">
            <a:spAutoFit/>
          </a:bodyPr>
          <a:lstStyle/>
          <a:p>
            <a:r>
              <a:rPr lang="en-US" sz="1000" dirty="0"/>
              <a:t>Measurement microphone</a:t>
            </a:r>
          </a:p>
        </p:txBody>
      </p:sp>
      <p:cxnSp>
        <p:nvCxnSpPr>
          <p:cNvPr id="13" name="Connector: Elbow 20">
            <a:extLst>
              <a:ext uri="{FF2B5EF4-FFF2-40B4-BE49-F238E27FC236}">
                <a16:creationId xmlns:a16="http://schemas.microsoft.com/office/drawing/2014/main" id="{6855FC43-F365-479A-BD62-E13CD9575F05}"/>
              </a:ext>
            </a:extLst>
          </p:cNvPr>
          <p:cNvCxnSpPr>
            <a:cxnSpLocks/>
          </p:cNvCxnSpPr>
          <p:nvPr/>
        </p:nvCxnSpPr>
        <p:spPr>
          <a:xfrm rot="16200000" flipH="1">
            <a:off x="6764537" y="3906096"/>
            <a:ext cx="602861" cy="438830"/>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096FDB9-333B-452E-90FE-DAD9ABBE126E}"/>
              </a:ext>
            </a:extLst>
          </p:cNvPr>
          <p:cNvSpPr txBox="1"/>
          <p:nvPr/>
        </p:nvSpPr>
        <p:spPr>
          <a:xfrm>
            <a:off x="7235562" y="1009010"/>
            <a:ext cx="570990" cy="246221"/>
          </a:xfrm>
          <a:prstGeom prst="rect">
            <a:avLst/>
          </a:prstGeom>
          <a:noFill/>
        </p:spPr>
        <p:txBody>
          <a:bodyPr wrap="none" rtlCol="0">
            <a:spAutoFit/>
          </a:bodyPr>
          <a:lstStyle/>
          <a:p>
            <a:r>
              <a:rPr lang="en-US" sz="1000" dirty="0"/>
              <a:t>Source</a:t>
            </a:r>
          </a:p>
        </p:txBody>
      </p:sp>
      <p:cxnSp>
        <p:nvCxnSpPr>
          <p:cNvPr id="15" name="Connector: Elbow 20">
            <a:extLst>
              <a:ext uri="{FF2B5EF4-FFF2-40B4-BE49-F238E27FC236}">
                <a16:creationId xmlns:a16="http://schemas.microsoft.com/office/drawing/2014/main" id="{2345A06C-D4BB-4472-B4AF-0ACB4A2615E6}"/>
              </a:ext>
            </a:extLst>
          </p:cNvPr>
          <p:cNvCxnSpPr>
            <a:cxnSpLocks/>
          </p:cNvCxnSpPr>
          <p:nvPr/>
        </p:nvCxnSpPr>
        <p:spPr>
          <a:xfrm rot="5400000" flipH="1" flipV="1">
            <a:off x="6764538" y="1212704"/>
            <a:ext cx="602861" cy="438830"/>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8355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p:txBody>
          <a:bodyPr>
            <a:normAutofit/>
          </a:bodyPr>
          <a:lstStyle/>
          <a:p>
            <a:r>
              <a:rPr lang="en-US" dirty="0"/>
              <a:t>Nine parameters are changed during the optimization:</a:t>
            </a:r>
          </a:p>
          <a:p>
            <a:pPr lvl="1"/>
            <a:r>
              <a:rPr lang="en-US" dirty="0"/>
              <a:t>Height of the main cavity (Red)</a:t>
            </a:r>
          </a:p>
          <a:p>
            <a:pPr lvl="1"/>
            <a:r>
              <a:rPr lang="en-US" dirty="0"/>
              <a:t>Height, width, and angle of the bottom slit (Light blue)</a:t>
            </a:r>
          </a:p>
          <a:p>
            <a:pPr lvl="1"/>
            <a:r>
              <a:rPr lang="en-US" dirty="0"/>
              <a:t>Height, width, and angle of the top slit (Green)</a:t>
            </a:r>
          </a:p>
          <a:p>
            <a:pPr lvl="1"/>
            <a:r>
              <a:rPr lang="en-US" dirty="0"/>
              <a:t>Width of the bottom ring (Orange)</a:t>
            </a:r>
          </a:p>
          <a:p>
            <a:pPr lvl="1"/>
            <a:r>
              <a:rPr lang="en-US" dirty="0"/>
              <a:t>Width of the top ring (Dark blue)</a:t>
            </a:r>
          </a:p>
        </p:txBody>
      </p:sp>
      <p:pic>
        <p:nvPicPr>
          <p:cNvPr id="2052"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721225" y="1038585"/>
            <a:ext cx="3965575" cy="3454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a:xfrm>
            <a:off x="628650" y="381000"/>
            <a:ext cx="8058150" cy="742950"/>
          </a:xfrm>
        </p:spPr>
        <p:txBody>
          <a:bodyPr/>
          <a:lstStyle/>
          <a:p>
            <a:r>
              <a:rPr lang="en-US" dirty="0"/>
              <a:t>Control parameters</a:t>
            </a:r>
          </a:p>
        </p:txBody>
      </p:sp>
      <p:sp>
        <p:nvSpPr>
          <p:cNvPr id="13" name="TextBox 12">
            <a:extLst>
              <a:ext uri="{FF2B5EF4-FFF2-40B4-BE49-F238E27FC236}">
                <a16:creationId xmlns:a16="http://schemas.microsoft.com/office/drawing/2014/main" id="{80862403-1038-41C7-8D54-4DC5B81B9ED7}"/>
              </a:ext>
            </a:extLst>
          </p:cNvPr>
          <p:cNvSpPr txBox="1"/>
          <p:nvPr/>
        </p:nvSpPr>
        <p:spPr>
          <a:xfrm>
            <a:off x="4686451" y="4413706"/>
            <a:ext cx="4000350" cy="215444"/>
          </a:xfrm>
          <a:prstGeom prst="rect">
            <a:avLst/>
          </a:prstGeom>
          <a:noFill/>
        </p:spPr>
        <p:txBody>
          <a:bodyPr wrap="square" rtlCol="0">
            <a:spAutoFit/>
          </a:bodyPr>
          <a:lstStyle/>
          <a:p>
            <a:r>
              <a:rPr lang="en-US" sz="800" b="1" i="1" dirty="0">
                <a:solidFill>
                  <a:srgbClr val="3B81B7"/>
                </a:solidFill>
                <a:latin typeface="Lato" panose="020F0502020204030203" pitchFamily="34" charset="77"/>
              </a:rPr>
              <a:t>Dimensions of the coupler that will be modified are highlighted. </a:t>
            </a:r>
            <a:endParaRPr lang="x-none" sz="800" b="1" i="1" dirty="0">
              <a:solidFill>
                <a:srgbClr val="3B81B7"/>
              </a:solidFill>
              <a:latin typeface="Lato" panose="020F0502020204030203" pitchFamily="34" charset="77"/>
            </a:endParaRPr>
          </a:p>
        </p:txBody>
      </p:sp>
    </p:spTree>
    <p:extLst>
      <p:ext uri="{BB962C8B-B14F-4D97-AF65-F5344CB8AC3E}">
        <p14:creationId xmlns:p14="http://schemas.microsoft.com/office/powerpoint/2010/main" val="1424469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lnSpcReduction="10000"/>
          </a:bodyPr>
          <a:lstStyle/>
          <a:p>
            <a:r>
              <a:rPr lang="en-US" dirty="0"/>
              <a:t>The target input impedance represents the acoustic response of a specific ear, but it can also be based on measurements, or a response specified by a standard.</a:t>
            </a:r>
          </a:p>
          <a:p>
            <a:r>
              <a:rPr lang="en-US" dirty="0"/>
              <a:t>Ear-canal simulators are usually tuned for frequency ranges, as it is not possible to match the impedance for the whole frequency range with just a single coupler. The model optimizes the response in the following frequency ranges:</a:t>
            </a:r>
          </a:p>
          <a:p>
            <a:pPr lvl="1"/>
            <a:r>
              <a:rPr lang="en-US" dirty="0"/>
              <a:t>Low Frequency (100 Hz – 1 kHz)</a:t>
            </a:r>
          </a:p>
          <a:p>
            <a:pPr lvl="1"/>
            <a:r>
              <a:rPr lang="en-US" dirty="0"/>
              <a:t>Mid Frequency (1 kHz – 7 kHz)</a:t>
            </a:r>
          </a:p>
          <a:p>
            <a:pPr lvl="1"/>
            <a:r>
              <a:rPr lang="en-US" dirty="0"/>
              <a:t>High Frequency (7 kHz – 20 kHz) </a:t>
            </a:r>
          </a:p>
        </p:txBody>
      </p:sp>
      <p:pic>
        <p:nvPicPr>
          <p:cNvPr id="3075"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4721225" y="1256978"/>
            <a:ext cx="3965575" cy="3296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628650" y="381000"/>
            <a:ext cx="8058150" cy="742950"/>
          </a:xfrm>
        </p:spPr>
        <p:txBody>
          <a:bodyPr/>
          <a:lstStyle/>
          <a:p>
            <a:r>
              <a:rPr lang="en-US" dirty="0"/>
              <a:t>Target Impedance</a:t>
            </a:r>
          </a:p>
        </p:txBody>
      </p:sp>
      <p:sp>
        <p:nvSpPr>
          <p:cNvPr id="5" name="TextBox 4">
            <a:extLst>
              <a:ext uri="{FF2B5EF4-FFF2-40B4-BE49-F238E27FC236}">
                <a16:creationId xmlns:a16="http://schemas.microsoft.com/office/drawing/2014/main" id="{80862403-1038-41C7-8D54-4DC5B81B9ED7}"/>
              </a:ext>
            </a:extLst>
          </p:cNvPr>
          <p:cNvSpPr txBox="1"/>
          <p:nvPr/>
        </p:nvSpPr>
        <p:spPr>
          <a:xfrm>
            <a:off x="4686451" y="4552950"/>
            <a:ext cx="4000350" cy="215444"/>
          </a:xfrm>
          <a:prstGeom prst="rect">
            <a:avLst/>
          </a:prstGeom>
          <a:noFill/>
        </p:spPr>
        <p:txBody>
          <a:bodyPr wrap="square" rtlCol="0">
            <a:spAutoFit/>
          </a:bodyPr>
          <a:lstStyle/>
          <a:p>
            <a:r>
              <a:rPr lang="en-US" sz="800" b="1" i="1" dirty="0">
                <a:solidFill>
                  <a:srgbClr val="3B81B7"/>
                </a:solidFill>
                <a:latin typeface="Lato" panose="020F0502020204030203" pitchFamily="34" charset="77"/>
              </a:rPr>
              <a:t>Input Impedance of the trimmed ear canal.</a:t>
            </a:r>
            <a:endParaRPr lang="x-none" sz="800" b="1" i="1" dirty="0">
              <a:solidFill>
                <a:srgbClr val="3B81B7"/>
              </a:solidFill>
              <a:latin typeface="Lato" panose="020F0502020204030203" pitchFamily="34" charset="77"/>
            </a:endParaRPr>
          </a:p>
        </p:txBody>
      </p:sp>
    </p:spTree>
    <p:extLst>
      <p:ext uri="{BB962C8B-B14F-4D97-AF65-F5344CB8AC3E}">
        <p14:creationId xmlns:p14="http://schemas.microsoft.com/office/powerpoint/2010/main" val="1897856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US" dirty="0"/>
              <a:t>At low frequency, the optimization minimizes the sum of the squared difference of the real and imaginary parts of the impedance. </a:t>
            </a:r>
          </a:p>
          <a:p>
            <a:r>
              <a:rPr lang="en-US" dirty="0"/>
              <a:t>At medium and high frequencies, the influence of the split between real and imaginary part is less relevant, so the absolute part is used.</a:t>
            </a:r>
          </a:p>
          <a:p>
            <a:r>
              <a:rPr lang="en-US" dirty="0"/>
              <a:t>The optimization is fast owning to the 2</a:t>
            </a:r>
            <a:r>
              <a:rPr lang="en-US" baseline="30000" dirty="0"/>
              <a:t>nd</a:t>
            </a:r>
            <a:r>
              <a:rPr lang="en-US" dirty="0"/>
              <a:t> order nature of the BOBYQA optimization algorithm.</a:t>
            </a:r>
          </a:p>
        </p:txBody>
      </p:sp>
      <p:pic>
        <p:nvPicPr>
          <p:cNvPr id="7"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721225" y="1451443"/>
            <a:ext cx="3965575" cy="1230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628650" y="381000"/>
            <a:ext cx="8058150" cy="742950"/>
          </a:xfrm>
        </p:spPr>
        <p:txBody>
          <a:bodyPr/>
          <a:lstStyle/>
          <a:p>
            <a:r>
              <a:rPr lang="en-US" dirty="0"/>
              <a:t>Optimization Setup</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876550"/>
            <a:ext cx="3967200" cy="1094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80862403-1038-41C7-8D54-4DC5B81B9ED7}"/>
              </a:ext>
            </a:extLst>
          </p:cNvPr>
          <p:cNvSpPr txBox="1"/>
          <p:nvPr/>
        </p:nvSpPr>
        <p:spPr>
          <a:xfrm>
            <a:off x="4686451" y="4552950"/>
            <a:ext cx="4000350" cy="215444"/>
          </a:xfrm>
          <a:prstGeom prst="rect">
            <a:avLst/>
          </a:prstGeom>
          <a:noFill/>
        </p:spPr>
        <p:txBody>
          <a:bodyPr wrap="square" rtlCol="0">
            <a:spAutoFit/>
          </a:bodyPr>
          <a:lstStyle/>
          <a:p>
            <a:r>
              <a:rPr lang="en-US" sz="800" b="1" i="1" dirty="0">
                <a:solidFill>
                  <a:srgbClr val="3B81B7"/>
                </a:solidFill>
                <a:latin typeface="Lato" panose="020F0502020204030203" pitchFamily="34" charset="77"/>
              </a:rPr>
              <a:t>Functions minimized during the optimization.</a:t>
            </a:r>
            <a:endParaRPr lang="x-none" sz="800" b="1" i="1" dirty="0">
              <a:solidFill>
                <a:srgbClr val="3B81B7"/>
              </a:solidFill>
              <a:latin typeface="Lato" panose="020F0502020204030203" pitchFamily="34" charset="77"/>
            </a:endParaRPr>
          </a:p>
        </p:txBody>
      </p:sp>
    </p:spTree>
    <p:extLst>
      <p:ext uri="{BB962C8B-B14F-4D97-AF65-F5344CB8AC3E}">
        <p14:creationId xmlns:p14="http://schemas.microsoft.com/office/powerpoint/2010/main" val="1409018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pic>
        <p:nvPicPr>
          <p:cNvPr id="1026" name="Picture 2"/>
          <p:cNvPicPr>
            <a:picLocks noGrp="1" noChangeAspect="1" noChangeArrowheads="1"/>
          </p:cNvPicPr>
          <p:nvPr>
            <p:ph sz="quarter" idx="11"/>
          </p:nvPr>
        </p:nvPicPr>
        <p:blipFill>
          <a:blip r:embed="rId2">
            <a:extLst>
              <a:ext uri="{28A0092B-C50C-407E-A947-70E740481C1C}">
                <a14:useLocalDpi xmlns:a14="http://schemas.microsoft.com/office/drawing/2010/main" val="0"/>
              </a:ext>
            </a:extLst>
          </a:blip>
          <a:srcRect/>
          <a:stretch>
            <a:fillRect/>
          </a:stretch>
        </p:blipFill>
        <p:spPr bwMode="auto">
          <a:xfrm>
            <a:off x="4415795" y="666750"/>
            <a:ext cx="419861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half" idx="10"/>
          </p:nvPr>
        </p:nvSpPr>
        <p:spPr/>
        <p:txBody>
          <a:bodyPr>
            <a:normAutofit/>
          </a:bodyPr>
          <a:lstStyle/>
          <a:p>
            <a:r>
              <a:rPr lang="en-US" dirty="0"/>
              <a:t>Three different designs are created through optimization:</a:t>
            </a:r>
          </a:p>
          <a:p>
            <a:pPr lvl="1"/>
            <a:r>
              <a:rPr lang="en-US" i="1" dirty="0"/>
              <a:t>Low Frequency </a:t>
            </a:r>
            <a:r>
              <a:rPr lang="en-US" dirty="0"/>
              <a:t>(Dark blue)</a:t>
            </a:r>
          </a:p>
          <a:p>
            <a:pPr lvl="1"/>
            <a:r>
              <a:rPr lang="en-US" i="1" dirty="0"/>
              <a:t>Medium Frequency </a:t>
            </a:r>
            <a:r>
              <a:rPr lang="en-US" dirty="0"/>
              <a:t>(Green)</a:t>
            </a:r>
          </a:p>
          <a:p>
            <a:pPr lvl="1"/>
            <a:r>
              <a:rPr lang="en-US" i="1" dirty="0"/>
              <a:t>High Frequency </a:t>
            </a:r>
            <a:r>
              <a:rPr lang="en-US" dirty="0"/>
              <a:t>(Red)</a:t>
            </a:r>
          </a:p>
          <a:p>
            <a:r>
              <a:rPr lang="en-US" dirty="0"/>
              <a:t>The optimized designs follow the objective curve  (Light blue) closely.</a:t>
            </a:r>
          </a:p>
        </p:txBody>
      </p:sp>
      <p:sp>
        <p:nvSpPr>
          <p:cNvPr id="10" name="TextBox 9">
            <a:extLst>
              <a:ext uri="{FF2B5EF4-FFF2-40B4-BE49-F238E27FC236}">
                <a16:creationId xmlns:a16="http://schemas.microsoft.com/office/drawing/2014/main" id="{80862403-1038-41C7-8D54-4DC5B81B9ED7}"/>
              </a:ext>
            </a:extLst>
          </p:cNvPr>
          <p:cNvSpPr txBox="1"/>
          <p:nvPr/>
        </p:nvSpPr>
        <p:spPr>
          <a:xfrm>
            <a:off x="4686451" y="4552950"/>
            <a:ext cx="4000350" cy="215444"/>
          </a:xfrm>
          <a:prstGeom prst="rect">
            <a:avLst/>
          </a:prstGeom>
          <a:noFill/>
        </p:spPr>
        <p:txBody>
          <a:bodyPr wrap="square" rtlCol="0">
            <a:spAutoFit/>
          </a:bodyPr>
          <a:lstStyle/>
          <a:p>
            <a:r>
              <a:rPr lang="en-US" sz="800" b="1" i="1" dirty="0">
                <a:solidFill>
                  <a:srgbClr val="3B81B7"/>
                </a:solidFill>
                <a:latin typeface="Lato" panose="020F0502020204030203" pitchFamily="34" charset="77"/>
              </a:rPr>
              <a:t>Absolute Input impedance of the various  designs compared to the objective</a:t>
            </a:r>
          </a:p>
        </p:txBody>
      </p:sp>
    </p:spTree>
    <p:extLst>
      <p:ext uri="{BB962C8B-B14F-4D97-AF65-F5344CB8AC3E}">
        <p14:creationId xmlns:p14="http://schemas.microsoft.com/office/powerpoint/2010/main" val="1016432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pic>
        <p:nvPicPr>
          <p:cNvPr id="3077" name="Picture 5"/>
          <p:cNvPicPr>
            <a:picLocks noGrp="1" noChangeAspect="1" noChangeArrowheads="1"/>
          </p:cNvPicPr>
          <p:nvPr>
            <p:ph sz="quarter" idx="11"/>
          </p:nvPr>
        </p:nvPicPr>
        <p:blipFill>
          <a:blip r:embed="rId2">
            <a:extLst>
              <a:ext uri="{28A0092B-C50C-407E-A947-70E740481C1C}">
                <a14:useLocalDpi xmlns:a14="http://schemas.microsoft.com/office/drawing/2010/main" val="0"/>
              </a:ext>
            </a:extLst>
          </a:blip>
          <a:srcRect/>
          <a:stretch>
            <a:fillRect/>
          </a:stretch>
        </p:blipFill>
        <p:spPr bwMode="auto">
          <a:xfrm>
            <a:off x="4114800" y="1083081"/>
            <a:ext cx="4800600" cy="2860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half" idx="10"/>
          </p:nvPr>
        </p:nvSpPr>
        <p:spPr/>
        <p:txBody>
          <a:bodyPr>
            <a:normAutofit/>
          </a:bodyPr>
          <a:lstStyle/>
          <a:p>
            <a:r>
              <a:rPr lang="en-US" dirty="0"/>
              <a:t>Optimization is a powerful tool that helps the design of acoustics systems with a complex response.</a:t>
            </a:r>
          </a:p>
          <a:p>
            <a:r>
              <a:rPr lang="en-US" dirty="0"/>
              <a:t>The main principles used in this tutorial are also applicable to other problems like material parameter estimation, acoustic properties fitting, or trade-off studies.</a:t>
            </a:r>
          </a:p>
          <a:p>
            <a:endParaRPr lang="en-US" dirty="0"/>
          </a:p>
        </p:txBody>
      </p:sp>
      <p:sp>
        <p:nvSpPr>
          <p:cNvPr id="6" name="TextBox 5">
            <a:extLst>
              <a:ext uri="{FF2B5EF4-FFF2-40B4-BE49-F238E27FC236}">
                <a16:creationId xmlns:a16="http://schemas.microsoft.com/office/drawing/2014/main" id="{80862403-1038-41C7-8D54-4DC5B81B9ED7}"/>
              </a:ext>
            </a:extLst>
          </p:cNvPr>
          <p:cNvSpPr txBox="1"/>
          <p:nvPr/>
        </p:nvSpPr>
        <p:spPr>
          <a:xfrm>
            <a:off x="4686451" y="4552950"/>
            <a:ext cx="4000350" cy="215444"/>
          </a:xfrm>
          <a:prstGeom prst="rect">
            <a:avLst/>
          </a:prstGeom>
          <a:noFill/>
        </p:spPr>
        <p:txBody>
          <a:bodyPr wrap="square" rtlCol="0">
            <a:spAutoFit/>
          </a:bodyPr>
          <a:lstStyle/>
          <a:p>
            <a:r>
              <a:rPr lang="en-US" sz="800" b="1" i="1" dirty="0">
                <a:solidFill>
                  <a:srgbClr val="3B81B7"/>
                </a:solidFill>
                <a:latin typeface="Lato" panose="020F0502020204030203" pitchFamily="34" charset="77"/>
              </a:rPr>
              <a:t>Initial and </a:t>
            </a:r>
            <a:r>
              <a:rPr lang="en-US" sz="800" b="1" i="1">
                <a:solidFill>
                  <a:srgbClr val="3B81B7"/>
                </a:solidFill>
                <a:latin typeface="Lato" panose="020F0502020204030203" pitchFamily="34" charset="77"/>
              </a:rPr>
              <a:t>proposed designs</a:t>
            </a:r>
            <a:r>
              <a:rPr lang="en-US" sz="800" b="1" i="1" dirty="0">
                <a:solidFill>
                  <a:srgbClr val="3B81B7"/>
                </a:solidFill>
                <a:latin typeface="Lato" panose="020F0502020204030203" pitchFamily="34" charset="77"/>
              </a:rPr>
              <a:t>.</a:t>
            </a:r>
          </a:p>
        </p:txBody>
      </p:sp>
    </p:spTree>
    <p:extLst>
      <p:ext uri="{BB962C8B-B14F-4D97-AF65-F5344CB8AC3E}">
        <p14:creationId xmlns:p14="http://schemas.microsoft.com/office/powerpoint/2010/main" val="395864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59BB560-6CB1-43A0-B2B2-3B170BFF4957}"/>
              </a:ext>
            </a:extLst>
          </p:cNvPr>
          <p:cNvSpPr>
            <a:spLocks noGrp="1"/>
          </p:cNvSpPr>
          <p:nvPr>
            <p:ph idx="1"/>
          </p:nvPr>
        </p:nvSpPr>
        <p:spPr/>
        <p:txBody>
          <a:bodyPr/>
          <a:lstStyle/>
          <a:p>
            <a:r>
              <a:rPr lang="en-US" dirty="0"/>
              <a:t>info@comsol.com</a:t>
            </a:r>
            <a:endParaRPr lang="x-none" dirty="0"/>
          </a:p>
        </p:txBody>
      </p:sp>
    </p:spTree>
    <p:extLst>
      <p:ext uri="{BB962C8B-B14F-4D97-AF65-F5344CB8AC3E}">
        <p14:creationId xmlns:p14="http://schemas.microsoft.com/office/powerpoint/2010/main" val="1388190872"/>
      </p:ext>
    </p:extLst>
  </p:cSld>
  <p:clrMapOvr>
    <a:masterClrMapping/>
  </p:clrMapOvr>
</p:sld>
</file>

<file path=ppt/theme/theme1.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3.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4.xml><?xml version="1.0" encoding="utf-8"?>
<a:theme xmlns:a="http://schemas.openxmlformats.org/drawingml/2006/main" name="3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0</TotalTime>
  <Words>540</Words>
  <Application>Microsoft Office PowerPoint</Application>
  <PresentationFormat>On-screen Show (16:9)</PresentationFormat>
  <Paragraphs>52</Paragraphs>
  <Slides>9</Slides>
  <Notes>3</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9</vt:i4>
      </vt:variant>
    </vt:vector>
  </HeadingPairs>
  <TitlesOfParts>
    <vt:vector size="20" baseType="lpstr">
      <vt:lpstr>Lato Black</vt:lpstr>
      <vt:lpstr>Wingdings</vt:lpstr>
      <vt:lpstr>Lato</vt:lpstr>
      <vt:lpstr>STIXGeneral-Regular</vt:lpstr>
      <vt:lpstr>Arial</vt:lpstr>
      <vt:lpstr>Calibri</vt:lpstr>
      <vt:lpstr>Lato Light</vt:lpstr>
      <vt:lpstr>1_comsol-slide-template-NEW</vt:lpstr>
      <vt:lpstr>2_comsol-slide-template-NEW</vt:lpstr>
      <vt:lpstr>comsol-slide-template-NEW</vt:lpstr>
      <vt:lpstr>3_comsol-slide-template-NEW</vt:lpstr>
      <vt:lpstr>Tutorial: Ear-Canal Simulator Optimization</vt:lpstr>
      <vt:lpstr>Ear-Canal Simulator Optimization</vt:lpstr>
      <vt:lpstr>Geometry and Model Setup</vt:lpstr>
      <vt:lpstr>Control parameters</vt:lpstr>
      <vt:lpstr>Target Impedance</vt:lpstr>
      <vt:lpstr>Optimization Setup</vt:lpstr>
      <vt:lpstr>Results</vt:lpstr>
      <vt:lpstr>Conclusions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2020-03-31T10:05:32Z</dcterms:created>
  <dcterms:modified xsi:type="dcterms:W3CDTF">2023-10-03T13:04:06Z</dcterms:modified>
</cp:coreProperties>
</file>